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8" r:id="rId3"/>
    <p:sldId id="289" r:id="rId4"/>
    <p:sldId id="287"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C42C"/>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__al____ma_Kitab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__al____ma_Kitab__2.xlsx"/></Relationships>
</file>

<file path=ppt/charts/chart1.xml><?xml version="1.0" encoding="utf-8"?>
<c:chartSpace xmlns:c="http://schemas.openxmlformats.org/drawingml/2006/chart" xmlns:a="http://schemas.openxmlformats.org/drawingml/2006/main" xmlns:r="http://schemas.openxmlformats.org/officeDocument/2006/relationships">
  <c:lang val="tr-TR"/>
  <c:chart>
    <c:view3D>
      <c:rAngAx val="1"/>
    </c:view3D>
    <c:plotArea>
      <c:layout/>
      <c:bar3DChart>
        <c:barDir val="col"/>
        <c:grouping val="clustered"/>
        <c:ser>
          <c:idx val="0"/>
          <c:order val="0"/>
          <c:tx>
            <c:strRef>
              <c:f>Sayfa1!$B$1</c:f>
              <c:strCache>
                <c:ptCount val="1"/>
                <c:pt idx="0">
                  <c:v>ÖĞRENİM</c:v>
                </c:pt>
              </c:strCache>
            </c:strRef>
          </c:tx>
          <c:cat>
            <c:strRef>
              <c:f>Sayfa1!$A$2:$A$5</c:f>
              <c:strCache>
                <c:ptCount val="4"/>
                <c:pt idx="0">
                  <c:v>2012-2013</c:v>
                </c:pt>
                <c:pt idx="1">
                  <c:v>2013-2014</c:v>
                </c:pt>
                <c:pt idx="2">
                  <c:v>2014-2015</c:v>
                </c:pt>
                <c:pt idx="3">
                  <c:v>2015-2016</c:v>
                </c:pt>
              </c:strCache>
            </c:strRef>
          </c:cat>
          <c:val>
            <c:numRef>
              <c:f>Sayfa1!$B$2:$B$5</c:f>
              <c:numCache>
                <c:formatCode>General</c:formatCode>
                <c:ptCount val="4"/>
                <c:pt idx="0">
                  <c:v>39</c:v>
                </c:pt>
                <c:pt idx="1">
                  <c:v>42</c:v>
                </c:pt>
                <c:pt idx="2">
                  <c:v>24</c:v>
                </c:pt>
                <c:pt idx="3">
                  <c:v>29</c:v>
                </c:pt>
              </c:numCache>
            </c:numRef>
          </c:val>
        </c:ser>
        <c:ser>
          <c:idx val="1"/>
          <c:order val="1"/>
          <c:tx>
            <c:strRef>
              <c:f>Sayfa1!$C$1</c:f>
              <c:strCache>
                <c:ptCount val="1"/>
                <c:pt idx="0">
                  <c:v>STAJ</c:v>
                </c:pt>
              </c:strCache>
            </c:strRef>
          </c:tx>
          <c:cat>
            <c:strRef>
              <c:f>Sayfa1!$A$2:$A$5</c:f>
              <c:strCache>
                <c:ptCount val="4"/>
                <c:pt idx="0">
                  <c:v>2012-2013</c:v>
                </c:pt>
                <c:pt idx="1">
                  <c:v>2013-2014</c:v>
                </c:pt>
                <c:pt idx="2">
                  <c:v>2014-2015</c:v>
                </c:pt>
                <c:pt idx="3">
                  <c:v>2015-2016</c:v>
                </c:pt>
              </c:strCache>
            </c:strRef>
          </c:cat>
          <c:val>
            <c:numRef>
              <c:f>Sayfa1!$C$2:$C$5</c:f>
              <c:numCache>
                <c:formatCode>General</c:formatCode>
                <c:ptCount val="4"/>
                <c:pt idx="0">
                  <c:v>11</c:v>
                </c:pt>
                <c:pt idx="1">
                  <c:v>8</c:v>
                </c:pt>
                <c:pt idx="2">
                  <c:v>12</c:v>
                </c:pt>
                <c:pt idx="3">
                  <c:v>11</c:v>
                </c:pt>
              </c:numCache>
            </c:numRef>
          </c:val>
        </c:ser>
        <c:ser>
          <c:idx val="2"/>
          <c:order val="2"/>
          <c:tx>
            <c:strRef>
              <c:f>Sayfa1!$D$1</c:f>
              <c:strCache>
                <c:ptCount val="1"/>
                <c:pt idx="0">
                  <c:v>PERSONEL</c:v>
                </c:pt>
              </c:strCache>
            </c:strRef>
          </c:tx>
          <c:cat>
            <c:strRef>
              <c:f>Sayfa1!$A$2:$A$5</c:f>
              <c:strCache>
                <c:ptCount val="4"/>
                <c:pt idx="0">
                  <c:v>2012-2013</c:v>
                </c:pt>
                <c:pt idx="1">
                  <c:v>2013-2014</c:v>
                </c:pt>
                <c:pt idx="2">
                  <c:v>2014-2015</c:v>
                </c:pt>
                <c:pt idx="3">
                  <c:v>2015-2016</c:v>
                </c:pt>
              </c:strCache>
            </c:strRef>
          </c:cat>
          <c:val>
            <c:numRef>
              <c:f>Sayfa1!$D$2:$D$5</c:f>
              <c:numCache>
                <c:formatCode>General</c:formatCode>
                <c:ptCount val="4"/>
                <c:pt idx="0">
                  <c:v>26</c:v>
                </c:pt>
                <c:pt idx="1">
                  <c:v>22</c:v>
                </c:pt>
                <c:pt idx="2">
                  <c:v>14</c:v>
                </c:pt>
                <c:pt idx="3">
                  <c:v>12</c:v>
                </c:pt>
              </c:numCache>
            </c:numRef>
          </c:val>
        </c:ser>
        <c:shape val="cylinder"/>
        <c:axId val="87929984"/>
        <c:axId val="88255104"/>
        <c:axId val="0"/>
      </c:bar3DChart>
      <c:catAx>
        <c:axId val="87929984"/>
        <c:scaling>
          <c:orientation val="minMax"/>
        </c:scaling>
        <c:axPos val="b"/>
        <c:tickLblPos val="nextTo"/>
        <c:crossAx val="88255104"/>
        <c:crosses val="autoZero"/>
        <c:auto val="1"/>
        <c:lblAlgn val="ctr"/>
        <c:lblOffset val="100"/>
      </c:catAx>
      <c:valAx>
        <c:axId val="88255104"/>
        <c:scaling>
          <c:orientation val="minMax"/>
        </c:scaling>
        <c:axPos val="l"/>
        <c:majorGridlines/>
        <c:numFmt formatCode="General" sourceLinked="1"/>
        <c:tickLblPos val="nextTo"/>
        <c:crossAx val="87929984"/>
        <c:crosses val="autoZero"/>
        <c:crossBetween val="between"/>
      </c:valAx>
    </c:plotArea>
    <c:legend>
      <c:legendPos val="r"/>
      <c:layout/>
    </c:legend>
    <c:plotVisOnly val="1"/>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tr-TR"/>
  <c:chart>
    <c:view3D>
      <c:rAngAx val="1"/>
    </c:view3D>
    <c:plotArea>
      <c:layout>
        <c:manualLayout>
          <c:layoutTarget val="inner"/>
          <c:xMode val="edge"/>
          <c:yMode val="edge"/>
          <c:x val="6.3967264508603086E-2"/>
          <c:y val="3.6443293946503759E-2"/>
          <c:w val="0.77663847574608724"/>
          <c:h val="0.85159136298728033"/>
        </c:manualLayout>
      </c:layout>
      <c:bar3DChart>
        <c:barDir val="col"/>
        <c:grouping val="clustered"/>
        <c:ser>
          <c:idx val="0"/>
          <c:order val="0"/>
          <c:tx>
            <c:strRef>
              <c:f>Sayfa1!$A$2</c:f>
              <c:strCache>
                <c:ptCount val="1"/>
                <c:pt idx="0">
                  <c:v>Polonya</c:v>
                </c:pt>
              </c:strCache>
            </c:strRef>
          </c:tx>
          <c:cat>
            <c:strRef>
              <c:f>Sayfa1!$B$1:$E$1</c:f>
              <c:strCache>
                <c:ptCount val="4"/>
                <c:pt idx="0">
                  <c:v>2012-2013</c:v>
                </c:pt>
                <c:pt idx="1">
                  <c:v>2013-2014</c:v>
                </c:pt>
                <c:pt idx="2">
                  <c:v>2014-2015</c:v>
                </c:pt>
                <c:pt idx="3">
                  <c:v>2015-2016</c:v>
                </c:pt>
              </c:strCache>
            </c:strRef>
          </c:cat>
          <c:val>
            <c:numRef>
              <c:f>Sayfa1!$B$2:$E$2</c:f>
              <c:numCache>
                <c:formatCode>General</c:formatCode>
                <c:ptCount val="4"/>
                <c:pt idx="0">
                  <c:v>29</c:v>
                </c:pt>
                <c:pt idx="1">
                  <c:v>30</c:v>
                </c:pt>
                <c:pt idx="2">
                  <c:v>19</c:v>
                </c:pt>
                <c:pt idx="3">
                  <c:v>19</c:v>
                </c:pt>
              </c:numCache>
            </c:numRef>
          </c:val>
        </c:ser>
        <c:ser>
          <c:idx val="1"/>
          <c:order val="1"/>
          <c:tx>
            <c:strRef>
              <c:f>Sayfa1!$A$3</c:f>
              <c:strCache>
                <c:ptCount val="1"/>
                <c:pt idx="0">
                  <c:v>Litvanya</c:v>
                </c:pt>
              </c:strCache>
            </c:strRef>
          </c:tx>
          <c:cat>
            <c:strRef>
              <c:f>Sayfa1!$B$1:$E$1</c:f>
              <c:strCache>
                <c:ptCount val="4"/>
                <c:pt idx="0">
                  <c:v>2012-2013</c:v>
                </c:pt>
                <c:pt idx="1">
                  <c:v>2013-2014</c:v>
                </c:pt>
                <c:pt idx="2">
                  <c:v>2014-2015</c:v>
                </c:pt>
                <c:pt idx="3">
                  <c:v>2015-2016</c:v>
                </c:pt>
              </c:strCache>
            </c:strRef>
          </c:cat>
          <c:val>
            <c:numRef>
              <c:f>Sayfa1!$B$3:$E$3</c:f>
              <c:numCache>
                <c:formatCode>General</c:formatCode>
                <c:ptCount val="4"/>
                <c:pt idx="0">
                  <c:v>4</c:v>
                </c:pt>
                <c:pt idx="1">
                  <c:v>6</c:v>
                </c:pt>
                <c:pt idx="2">
                  <c:v>2</c:v>
                </c:pt>
                <c:pt idx="3">
                  <c:v>8</c:v>
                </c:pt>
              </c:numCache>
            </c:numRef>
          </c:val>
        </c:ser>
        <c:ser>
          <c:idx val="2"/>
          <c:order val="2"/>
          <c:tx>
            <c:strRef>
              <c:f>Sayfa1!$A$4</c:f>
              <c:strCache>
                <c:ptCount val="1"/>
                <c:pt idx="0">
                  <c:v>İtalya</c:v>
                </c:pt>
              </c:strCache>
            </c:strRef>
          </c:tx>
          <c:cat>
            <c:strRef>
              <c:f>Sayfa1!$B$1:$E$1</c:f>
              <c:strCache>
                <c:ptCount val="4"/>
                <c:pt idx="0">
                  <c:v>2012-2013</c:v>
                </c:pt>
                <c:pt idx="1">
                  <c:v>2013-2014</c:v>
                </c:pt>
                <c:pt idx="2">
                  <c:v>2014-2015</c:v>
                </c:pt>
                <c:pt idx="3">
                  <c:v>2015-2016</c:v>
                </c:pt>
              </c:strCache>
            </c:strRef>
          </c:cat>
          <c:val>
            <c:numRef>
              <c:f>Sayfa1!$B$4:$E$4</c:f>
              <c:numCache>
                <c:formatCode>General</c:formatCode>
                <c:ptCount val="4"/>
                <c:pt idx="0">
                  <c:v>7</c:v>
                </c:pt>
                <c:pt idx="1">
                  <c:v>0</c:v>
                </c:pt>
                <c:pt idx="2">
                  <c:v>2</c:v>
                </c:pt>
                <c:pt idx="3">
                  <c:v>6</c:v>
                </c:pt>
              </c:numCache>
            </c:numRef>
          </c:val>
        </c:ser>
        <c:ser>
          <c:idx val="3"/>
          <c:order val="3"/>
          <c:tx>
            <c:strRef>
              <c:f>Sayfa1!$A$5</c:f>
              <c:strCache>
                <c:ptCount val="1"/>
                <c:pt idx="0">
                  <c:v>Romanya</c:v>
                </c:pt>
              </c:strCache>
            </c:strRef>
          </c:tx>
          <c:cat>
            <c:strRef>
              <c:f>Sayfa1!$B$1:$E$1</c:f>
              <c:strCache>
                <c:ptCount val="4"/>
                <c:pt idx="0">
                  <c:v>2012-2013</c:v>
                </c:pt>
                <c:pt idx="1">
                  <c:v>2013-2014</c:v>
                </c:pt>
                <c:pt idx="2">
                  <c:v>2014-2015</c:v>
                </c:pt>
                <c:pt idx="3">
                  <c:v>2015-2016</c:v>
                </c:pt>
              </c:strCache>
            </c:strRef>
          </c:cat>
          <c:val>
            <c:numRef>
              <c:f>Sayfa1!$B$5:$E$5</c:f>
              <c:numCache>
                <c:formatCode>General</c:formatCode>
                <c:ptCount val="4"/>
                <c:pt idx="0">
                  <c:v>4</c:v>
                </c:pt>
                <c:pt idx="1">
                  <c:v>3</c:v>
                </c:pt>
                <c:pt idx="2">
                  <c:v>3</c:v>
                </c:pt>
                <c:pt idx="3">
                  <c:v>2</c:v>
                </c:pt>
              </c:numCache>
            </c:numRef>
          </c:val>
        </c:ser>
        <c:shape val="cylinder"/>
        <c:axId val="58063488"/>
        <c:axId val="88193664"/>
        <c:axId val="0"/>
      </c:bar3DChart>
      <c:catAx>
        <c:axId val="58063488"/>
        <c:scaling>
          <c:orientation val="minMax"/>
        </c:scaling>
        <c:axPos val="b"/>
        <c:tickLblPos val="nextTo"/>
        <c:crossAx val="88193664"/>
        <c:crosses val="autoZero"/>
        <c:auto val="1"/>
        <c:lblAlgn val="ctr"/>
        <c:lblOffset val="100"/>
      </c:catAx>
      <c:valAx>
        <c:axId val="88193664"/>
        <c:scaling>
          <c:orientation val="minMax"/>
        </c:scaling>
        <c:axPos val="l"/>
        <c:majorGridlines/>
        <c:numFmt formatCode="General" sourceLinked="1"/>
        <c:tickLblPos val="nextTo"/>
        <c:crossAx val="58063488"/>
        <c:crosses val="autoZero"/>
        <c:crossBetween val="between"/>
      </c:valAx>
    </c:plotArea>
    <c:legend>
      <c:legendPos val="r"/>
      <c:layout/>
    </c:legend>
    <c:plotVisOnly val="1"/>
  </c:chart>
  <c:txPr>
    <a:bodyPr/>
    <a:lstStyle/>
    <a:p>
      <a:pPr>
        <a:defRPr sz="1800"/>
      </a:pPr>
      <a:endParaRPr lang="tr-T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DB1F6-D2FE-4B9D-970F-C1CE47B994E0}" type="datetimeFigureOut">
              <a:rPr lang="tr-TR" smtClean="0"/>
              <a:pPr/>
              <a:t>19.10.2016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24E23-2991-4DED-8A65-4BCE3C32215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7B24E23-2991-4DED-8A65-4BCE3C322150}" type="slidenum">
              <a:rPr lang="tr-TR" smtClean="0"/>
              <a:pPr/>
              <a:t>17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0BA93BE-6940-4A08-B8CD-11F343670038}"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55B678-1EC4-454D-8A3C-65B08077604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A93BE-6940-4A08-B8CD-11F343670038}" type="datetimeFigureOut">
              <a:rPr lang="tr-TR" smtClean="0"/>
              <a:pPr/>
              <a:t>19.10.2016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5B678-1EC4-454D-8A3C-65B08077604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rasmus.harran.edu.tr/tr/erasmus/ikili-antlasmalarimi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052736"/>
            <a:ext cx="7632848" cy="2736303"/>
          </a:xfrm>
        </p:spPr>
        <p:txBody>
          <a:bodyPr>
            <a:normAutofit fontScale="90000"/>
          </a:bodyPr>
          <a:lstStyle/>
          <a:p>
            <a:r>
              <a:rPr lang="tr-TR" dirty="0" smtClean="0">
                <a:solidFill>
                  <a:srgbClr val="FF0000"/>
                </a:solidFill>
              </a:rPr>
              <a:t>ERASMUS+</a:t>
            </a:r>
            <a:br>
              <a:rPr lang="tr-TR" dirty="0" smtClean="0">
                <a:solidFill>
                  <a:srgbClr val="FF0000"/>
                </a:solidFill>
              </a:rPr>
            </a:br>
            <a:r>
              <a:rPr lang="tr-TR" dirty="0" smtClean="0">
                <a:solidFill>
                  <a:srgbClr val="FF0000"/>
                </a:solidFill>
              </a:rPr>
              <a:t>ANA EYLEM 1:</a:t>
            </a:r>
            <a:br>
              <a:rPr lang="tr-TR" dirty="0" smtClean="0">
                <a:solidFill>
                  <a:srgbClr val="FF0000"/>
                </a:solidFill>
              </a:rPr>
            </a:br>
            <a:r>
              <a:rPr lang="tr-TR" dirty="0" smtClean="0">
                <a:solidFill>
                  <a:srgbClr val="FF0000"/>
                </a:solidFill>
              </a:rPr>
              <a:t>BİREYLERİN ÖĞRENME HAREKETLİLİĞİ</a:t>
            </a:r>
            <a:endParaRPr lang="tr-TR" dirty="0">
              <a:solidFill>
                <a:srgbClr val="FF0000"/>
              </a:solidFill>
            </a:endParaRPr>
          </a:p>
        </p:txBody>
      </p:sp>
      <p:sp>
        <p:nvSpPr>
          <p:cNvPr id="3" name="2 Alt Başlık"/>
          <p:cNvSpPr>
            <a:spLocks noGrp="1"/>
          </p:cNvSpPr>
          <p:nvPr>
            <p:ph type="subTitle" idx="1"/>
          </p:nvPr>
        </p:nvSpPr>
        <p:spPr>
          <a:xfrm>
            <a:off x="1403648" y="3861048"/>
            <a:ext cx="6512768" cy="2351112"/>
          </a:xfrm>
        </p:spPr>
        <p:txBody>
          <a:bodyPr>
            <a:normAutofit fontScale="92500"/>
          </a:bodyPr>
          <a:lstStyle/>
          <a:p>
            <a:r>
              <a:rPr lang="tr-TR" b="1" dirty="0" smtClean="0">
                <a:solidFill>
                  <a:schemeClr val="tx2"/>
                </a:solidFill>
              </a:rPr>
              <a:t>Yükseköğretimde Öğrenci  Hareketliliği</a:t>
            </a:r>
          </a:p>
          <a:p>
            <a:r>
              <a:rPr lang="tr-TR" b="1" dirty="0" smtClean="0">
                <a:solidFill>
                  <a:schemeClr val="tx2"/>
                </a:solidFill>
              </a:rPr>
              <a:t>2016-2017</a:t>
            </a:r>
          </a:p>
          <a:p>
            <a:r>
              <a:rPr lang="tr-TR" b="1" dirty="0" smtClean="0">
                <a:solidFill>
                  <a:schemeClr val="tx2"/>
                </a:solidFill>
              </a:rPr>
              <a:t>Harran Üniversitesi </a:t>
            </a:r>
          </a:p>
          <a:p>
            <a:r>
              <a:rPr lang="tr-TR" b="1" dirty="0" smtClean="0">
                <a:solidFill>
                  <a:schemeClr val="tx2"/>
                </a:solidFill>
              </a:rPr>
              <a:t>AB Ofisi</a:t>
            </a:r>
          </a:p>
          <a:p>
            <a:endParaRPr lang="tr-TR" b="1" dirty="0"/>
          </a:p>
          <a:p>
            <a:endParaRPr lang="tr-TR" b="1" dirty="0"/>
          </a:p>
        </p:txBody>
      </p:sp>
      <p:pic>
        <p:nvPicPr>
          <p:cNvPr id="4" name="Picture 6"/>
          <p:cNvPicPr>
            <a:picLocks noChangeAspect="1" noChangeArrowheads="1"/>
          </p:cNvPicPr>
          <p:nvPr/>
        </p:nvPicPr>
        <p:blipFill>
          <a:blip r:embed="rId2" cstate="print"/>
          <a:srcRect/>
          <a:stretch>
            <a:fillRect/>
          </a:stretch>
        </p:blipFill>
        <p:spPr bwMode="auto">
          <a:xfrm>
            <a:off x="323850" y="260350"/>
            <a:ext cx="1269318" cy="1368450"/>
          </a:xfrm>
          <a:prstGeom prst="rect">
            <a:avLst/>
          </a:prstGeom>
          <a:noFill/>
          <a:ln w="9525">
            <a:noFill/>
            <a:miter lim="800000"/>
            <a:headEnd/>
            <a:tailEnd/>
          </a:ln>
        </p:spPr>
      </p:pic>
      <p:pic>
        <p:nvPicPr>
          <p:cNvPr id="1026" name="Picture 2" descr="ua_logo"/>
          <p:cNvPicPr>
            <a:picLocks noChangeAspect="1" noChangeArrowheads="1"/>
          </p:cNvPicPr>
          <p:nvPr/>
        </p:nvPicPr>
        <p:blipFill>
          <a:blip r:embed="rId3" cstate="print"/>
          <a:srcRect/>
          <a:stretch>
            <a:fillRect/>
          </a:stretch>
        </p:blipFill>
        <p:spPr bwMode="auto">
          <a:xfrm>
            <a:off x="6876256" y="404664"/>
            <a:ext cx="187220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Staja ev sahipliği yapacak kuruluşlar:</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İşletmeler</a:t>
            </a:r>
          </a:p>
          <a:p>
            <a:r>
              <a:rPr lang="tr-TR" dirty="0" smtClean="0"/>
              <a:t>Eğitim Merkezleri</a:t>
            </a:r>
          </a:p>
          <a:p>
            <a:r>
              <a:rPr lang="tr-TR" dirty="0" smtClean="0"/>
              <a:t>Araştırma Merkezleri</a:t>
            </a:r>
          </a:p>
          <a:p>
            <a:r>
              <a:rPr lang="tr-TR" dirty="0" smtClean="0"/>
              <a:t>İşletme tanımına uygun diğer kuruluşlar</a:t>
            </a:r>
          </a:p>
          <a:p>
            <a:endParaRPr lang="tr-TR" dirty="0" smtClean="0"/>
          </a:p>
          <a:p>
            <a:r>
              <a:rPr lang="tr-TR" dirty="0" smtClean="0">
                <a:solidFill>
                  <a:srgbClr val="C00000"/>
                </a:solidFill>
              </a:rPr>
              <a:t>Akademik çalışma amaçlı staj faaliyeti gerçekleştirilemez!!!</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Faaliyet Süreleri:</a:t>
            </a:r>
            <a:endParaRPr lang="tr-TR" dirty="0">
              <a:solidFill>
                <a:schemeClr val="tx2"/>
              </a:solidFill>
            </a:endParaRPr>
          </a:p>
        </p:txBody>
      </p:sp>
      <p:sp>
        <p:nvSpPr>
          <p:cNvPr id="3" name="2 İçerik Yer Tutucusu"/>
          <p:cNvSpPr>
            <a:spLocks noGrp="1"/>
          </p:cNvSpPr>
          <p:nvPr>
            <p:ph idx="1"/>
          </p:nvPr>
        </p:nvSpPr>
        <p:spPr>
          <a:xfrm>
            <a:off x="539552" y="1628800"/>
            <a:ext cx="8229600" cy="4525963"/>
          </a:xfrm>
        </p:spPr>
        <p:txBody>
          <a:bodyPr>
            <a:normAutofit lnSpcReduction="10000"/>
          </a:bodyPr>
          <a:lstStyle/>
          <a:p>
            <a:r>
              <a:rPr lang="tr-TR" dirty="0" smtClean="0"/>
              <a:t>Aynı öğrenim kademesi içerisinde(lisans,yüksek lisans,doktora) öğrenci hareketliliği süreleri toplamı, toplamda 12 ay’ı geçemez.</a:t>
            </a:r>
          </a:p>
          <a:p>
            <a:r>
              <a:rPr lang="tr-TR" dirty="0" smtClean="0"/>
              <a:t>Öğrenci mevcut öğrenim kademesindeki eğitimini tamamlayıp yeni bir öğrenim kademesine geçtiğinde, yeni öğretim kademesinde tekrar en fazla 12 ay’a kadar hareketlilik gerçekleştirmesi mümkün olur.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Öğrenci Seçim Şartları ve Seçimde Kullanılan Belgeler:</a:t>
            </a:r>
            <a:endParaRPr lang="tr-TR" dirty="0">
              <a:solidFill>
                <a:schemeClr val="tx2"/>
              </a:solidFill>
            </a:endParaRPr>
          </a:p>
        </p:txBody>
      </p:sp>
      <p:sp>
        <p:nvSpPr>
          <p:cNvPr id="3" name="2 İçerik Yer Tutucusu"/>
          <p:cNvSpPr>
            <a:spLocks noGrp="1"/>
          </p:cNvSpPr>
          <p:nvPr>
            <p:ph idx="1"/>
          </p:nvPr>
        </p:nvSpPr>
        <p:spPr/>
        <p:txBody>
          <a:bodyPr>
            <a:normAutofit fontScale="92500"/>
          </a:bodyPr>
          <a:lstStyle/>
          <a:p>
            <a:r>
              <a:rPr lang="tr-TR" dirty="0" smtClean="0"/>
              <a:t>1- Öğrencinin yükseköğretim kurumu bünyesinde örgün eğitim kademelerinin herhangi birinde (birinci, ikinci veya üçüncü kademe)bir yükseköğretim kurumuna kayıtlı,tam zamanlı öğrenci olması</a:t>
            </a:r>
          </a:p>
          <a:p>
            <a:r>
              <a:rPr lang="tr-TR" dirty="0" smtClean="0"/>
              <a:t>2- Birinci kademe öğrencilerinin kümülatif akademik not ortalamasının an az </a:t>
            </a:r>
            <a:r>
              <a:rPr lang="tr-TR" dirty="0" smtClean="0">
                <a:solidFill>
                  <a:srgbClr val="C00000"/>
                </a:solidFill>
              </a:rPr>
              <a:t>2.20/4.00;</a:t>
            </a:r>
            <a:r>
              <a:rPr lang="tr-TR" dirty="0" smtClean="0"/>
              <a:t>İkinci ve üçüncü kademe öğrencilerinin kümülatif akademik not ortalamasının en az </a:t>
            </a:r>
            <a:r>
              <a:rPr lang="tr-TR" dirty="0" smtClean="0">
                <a:solidFill>
                  <a:srgbClr val="C00000"/>
                </a:solidFill>
              </a:rPr>
              <a:t>2.50/4.00</a:t>
            </a:r>
          </a:p>
          <a:p>
            <a:endParaRPr lang="tr-TR" dirty="0" smtClean="0">
              <a:solidFill>
                <a:srgbClr val="C00000"/>
              </a:solidFill>
            </a:endParaRPr>
          </a:p>
          <a:p>
            <a:pPr>
              <a:buNone/>
            </a:pPr>
            <a:endParaRPr lang="tr-TR"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435280" cy="5721499"/>
          </a:xfrm>
        </p:spPr>
        <p:txBody>
          <a:bodyPr/>
          <a:lstStyle/>
          <a:p>
            <a:r>
              <a:rPr lang="tr-TR" dirty="0" smtClean="0"/>
              <a:t>3- Öğrenim hareketliliği için ;yeterli sayıda ECTS kredi yükü olması</a:t>
            </a:r>
          </a:p>
          <a:p>
            <a:r>
              <a:rPr lang="tr-TR" dirty="0" smtClean="0"/>
              <a:t>4- Mevcut öğrenim kademesi içerisinde daha önce faaliyetlerden yararlanmışsa, yeni faaliyetle beraber toplam sürenin 12 ay’ı geçilmeyecek olması</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Seçim Kriterleri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Akademik başarı düzeyi: %50</a:t>
            </a:r>
          </a:p>
          <a:p>
            <a:r>
              <a:rPr lang="tr-TR" dirty="0" smtClean="0"/>
              <a:t>Dil Seviyesi: %50</a:t>
            </a:r>
          </a:p>
          <a:p>
            <a:r>
              <a:rPr lang="tr-TR" dirty="0" smtClean="0"/>
              <a:t>Daha önce yararlanma: -10 puan; Bu uygulama, öğrencinin aynı öğrenim kademesi içerisinde tekrar başvurması halinde uygulanır.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5472608"/>
          </a:xfrm>
        </p:spPr>
        <p:txBody>
          <a:bodyPr/>
          <a:lstStyle/>
          <a:p>
            <a:r>
              <a:rPr lang="tr-TR" dirty="0" smtClean="0"/>
              <a:t>Öğrenim hareketliliği için: Öğrenci seçilmeden önce, hareketlilik dönemini kapsayacak şekilde iki yükseköğretim kurumu arasında ‘kurumlar arası anlaşma’ yapılmış olmalıdır.</a:t>
            </a:r>
          </a:p>
          <a:p>
            <a:r>
              <a:rPr lang="tr-TR" dirty="0" smtClean="0"/>
              <a:t>İkili anlaşmalarımız için web sayfamızı ziyaret ediniz. </a:t>
            </a:r>
            <a:r>
              <a:rPr lang="tr-TR" dirty="0" smtClean="0">
                <a:hlinkClick r:id="rId2"/>
              </a:rPr>
              <a:t>http://erasmus.harran.edu.tr/tr/erasmus/ikili-antlasmalarimiz/</a:t>
            </a:r>
            <a:r>
              <a:rPr lang="tr-TR" dirty="0" smtClean="0"/>
              <a:t>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274638"/>
            <a:ext cx="8003232" cy="994122"/>
          </a:xfrm>
        </p:spPr>
        <p:txBody>
          <a:bodyPr/>
          <a:lstStyle/>
          <a:p>
            <a:r>
              <a:rPr lang="tr-TR" dirty="0" smtClean="0">
                <a:solidFill>
                  <a:schemeClr val="tx2"/>
                </a:solidFill>
              </a:rPr>
              <a:t>Seçim Sonrası Süreç:</a:t>
            </a:r>
            <a:endParaRPr lang="tr-TR" dirty="0">
              <a:solidFill>
                <a:schemeClr val="tx2"/>
              </a:solidFill>
            </a:endParaRPr>
          </a:p>
        </p:txBody>
      </p:sp>
      <p:sp>
        <p:nvSpPr>
          <p:cNvPr id="3" name="2 İçerik Yer Tutucusu"/>
          <p:cNvSpPr>
            <a:spLocks noGrp="1"/>
          </p:cNvSpPr>
          <p:nvPr>
            <p:ph idx="1"/>
          </p:nvPr>
        </p:nvSpPr>
        <p:spPr>
          <a:xfrm>
            <a:off x="323528" y="1340768"/>
            <a:ext cx="8517632" cy="4741987"/>
          </a:xfrm>
        </p:spPr>
        <p:txBody>
          <a:bodyPr>
            <a:normAutofit fontScale="92500" lnSpcReduction="10000"/>
          </a:bodyPr>
          <a:lstStyle/>
          <a:p>
            <a:r>
              <a:rPr lang="tr-TR" dirty="0" smtClean="0"/>
              <a:t>Öğrencilerin kendi yükseköğretim kurumlarında seçildikten sonra faaliyeti gerçekleştirebilmeleri için gidecekleri kurumdan da kabul almaları  gerekir. Öğrenciler karşı kurumun istediği belgeleri hazırlamalı, bölüm koordinatörüyle beraber Öğrenim Anlaşması(</a:t>
            </a:r>
            <a:r>
              <a:rPr lang="tr-TR" dirty="0" err="1" smtClean="0"/>
              <a:t>Learning</a:t>
            </a:r>
            <a:r>
              <a:rPr lang="tr-TR" dirty="0" smtClean="0"/>
              <a:t> </a:t>
            </a:r>
            <a:r>
              <a:rPr lang="tr-TR" dirty="0" err="1" smtClean="0"/>
              <a:t>Agreement</a:t>
            </a:r>
            <a:r>
              <a:rPr lang="tr-TR" dirty="0" smtClean="0"/>
              <a:t>) formunu doldurmalı ve karşı kuruma göndermelidir.</a:t>
            </a:r>
          </a:p>
          <a:p>
            <a:r>
              <a:rPr lang="tr-TR" dirty="0" smtClean="0"/>
              <a:t>Öğrencinin yurtdışına çıkış işlemleri,yurtdışında kalınacak yer temin edilmesi,pasaport ve vize işlemleri öğrencinin sorumluluğundadır.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19672" y="274638"/>
            <a:ext cx="5544616" cy="562074"/>
          </a:xfrm>
        </p:spPr>
        <p:txBody>
          <a:bodyPr>
            <a:normAutofit fontScale="90000"/>
          </a:bodyPr>
          <a:lstStyle/>
          <a:p>
            <a:r>
              <a:rPr lang="tr-TR" dirty="0" smtClean="0">
                <a:solidFill>
                  <a:schemeClr val="tx2"/>
                </a:solidFill>
              </a:rPr>
              <a:t>Hibe Desteği:</a:t>
            </a:r>
            <a:endParaRPr lang="tr-TR" dirty="0">
              <a:solidFill>
                <a:schemeClr val="tx2"/>
              </a:solidFill>
            </a:endParaRPr>
          </a:p>
        </p:txBody>
      </p:sp>
      <p:graphicFrame>
        <p:nvGraphicFramePr>
          <p:cNvPr id="4" name="3 İçerik Yer Tutucusu"/>
          <p:cNvGraphicFramePr>
            <a:graphicFrameLocks noGrp="1"/>
          </p:cNvGraphicFramePr>
          <p:nvPr>
            <p:ph idx="1"/>
          </p:nvPr>
        </p:nvGraphicFramePr>
        <p:xfrm>
          <a:off x="683568" y="866721"/>
          <a:ext cx="8002304" cy="6522720"/>
        </p:xfrm>
        <a:graphic>
          <a:graphicData uri="http://schemas.openxmlformats.org/drawingml/2006/table">
            <a:tbl>
              <a:tblPr firstRow="1" bandRow="1">
                <a:tableStyleId>{21E4AEA4-8DFA-4A89-87EB-49C32662AFE0}</a:tableStyleId>
              </a:tblPr>
              <a:tblGrid>
                <a:gridCol w="1635749"/>
                <a:gridCol w="3095052"/>
                <a:gridCol w="1469182"/>
                <a:gridCol w="1802321"/>
              </a:tblGrid>
              <a:tr h="15149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000" b="1" kern="1200" baseline="0" dirty="0" smtClean="0">
                          <a:solidFill>
                            <a:schemeClr val="tx1"/>
                          </a:solidFill>
                          <a:latin typeface="+mn-lt"/>
                          <a:ea typeface="+mn-ea"/>
                          <a:cs typeface="+mn-cs"/>
                        </a:rPr>
                        <a:t>Hayat pahalılığına göre ülke grupları </a:t>
                      </a:r>
                      <a:r>
                        <a:rPr lang="tr-TR" sz="2000" b="1" kern="1200" baseline="0" dirty="0" smtClean="0">
                          <a:solidFill>
                            <a:schemeClr val="lt1"/>
                          </a:solidFill>
                          <a:latin typeface="+mn-lt"/>
                          <a:ea typeface="+mn-ea"/>
                          <a:cs typeface="+mn-cs"/>
                        </a:rPr>
                        <a:t>	</a:t>
                      </a:r>
                    </a:p>
                    <a:p>
                      <a:endParaRPr lang="tr-TR" dirty="0"/>
                    </a:p>
                  </a:txBody>
                  <a:tcPr marL="97657" marR="97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Hareketlilikte Misafir Olunan Ülkeler 	</a:t>
                      </a:r>
                    </a:p>
                    <a:p>
                      <a:endParaRPr lang="tr-TR" dirty="0"/>
                    </a:p>
                  </a:txBody>
                  <a:tcPr marL="97657" marR="97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Aylık Hibe Öğrenim (Avro) 	</a:t>
                      </a:r>
                    </a:p>
                    <a:p>
                      <a:endParaRPr lang="tr-TR" dirty="0"/>
                    </a:p>
                  </a:txBody>
                  <a:tcPr marL="97657" marR="97657"/>
                </a:tc>
                <a:tc>
                  <a:txBody>
                    <a:bodyPr/>
                    <a:lstStyle/>
                    <a:p>
                      <a:r>
                        <a:rPr lang="tr-TR" sz="1800" b="1" kern="1200" baseline="0" dirty="0" smtClean="0">
                          <a:solidFill>
                            <a:schemeClr val="tx1"/>
                          </a:solidFill>
                          <a:latin typeface="+mn-lt"/>
                          <a:ea typeface="+mn-ea"/>
                          <a:cs typeface="+mn-cs"/>
                        </a:rPr>
                        <a:t>Aylık Hibe </a:t>
                      </a:r>
                    </a:p>
                    <a:p>
                      <a:r>
                        <a:rPr lang="tr-TR" sz="1800" b="1" kern="1200" baseline="0" dirty="0" smtClean="0">
                          <a:solidFill>
                            <a:schemeClr val="tx1"/>
                          </a:solidFill>
                          <a:latin typeface="+mn-lt"/>
                          <a:ea typeface="+mn-ea"/>
                          <a:cs typeface="+mn-cs"/>
                        </a:rPr>
                        <a:t>Staj </a:t>
                      </a:r>
                    </a:p>
                    <a:p>
                      <a:r>
                        <a:rPr lang="tr-TR" sz="1800" b="1" kern="1200" baseline="0" dirty="0" smtClean="0">
                          <a:solidFill>
                            <a:schemeClr val="tx1"/>
                          </a:solidFill>
                          <a:latin typeface="+mn-lt"/>
                          <a:ea typeface="+mn-ea"/>
                          <a:cs typeface="+mn-cs"/>
                        </a:rPr>
                        <a:t>(Avro) </a:t>
                      </a:r>
                      <a:r>
                        <a:rPr lang="tr-TR" sz="1800" b="1" kern="1200" baseline="0" dirty="0" smtClean="0">
                          <a:solidFill>
                            <a:schemeClr val="lt1"/>
                          </a:solidFill>
                          <a:latin typeface="+mn-lt"/>
                          <a:ea typeface="+mn-ea"/>
                          <a:cs typeface="+mn-cs"/>
                        </a:rPr>
                        <a:t>	</a:t>
                      </a:r>
                    </a:p>
                    <a:p>
                      <a:endParaRPr lang="tr-TR" dirty="0"/>
                    </a:p>
                  </a:txBody>
                  <a:tcPr marL="97657" marR="97657"/>
                </a:tc>
              </a:tr>
              <a:tr h="1398434">
                <a:tc>
                  <a:txBody>
                    <a:bodyPr/>
                    <a:lstStyle/>
                    <a:p>
                      <a:r>
                        <a:rPr lang="tr-TR" dirty="0" smtClean="0"/>
                        <a:t>1. Grup Program Ülkeleri</a:t>
                      </a:r>
                      <a:endParaRPr lang="tr-TR" dirty="0"/>
                    </a:p>
                  </a:txBody>
                  <a:tcPr marL="97657" marR="97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baseline="0" dirty="0" smtClean="0">
                          <a:solidFill>
                            <a:schemeClr val="dk1"/>
                          </a:solidFill>
                          <a:latin typeface="+mn-lt"/>
                          <a:ea typeface="+mn-ea"/>
                          <a:cs typeface="+mn-cs"/>
                        </a:rPr>
                        <a:t>Avusturya, Danimarka, Finlandiya, Fransa, İrlanda, İtalya, </a:t>
                      </a:r>
                      <a:r>
                        <a:rPr lang="tr-TR" sz="1800" kern="1200" baseline="0" dirty="0" err="1" smtClean="0">
                          <a:solidFill>
                            <a:schemeClr val="dk1"/>
                          </a:solidFill>
                          <a:latin typeface="+mn-lt"/>
                          <a:ea typeface="+mn-ea"/>
                          <a:cs typeface="+mn-cs"/>
                        </a:rPr>
                        <a:t>Lihtenştayn</a:t>
                      </a:r>
                      <a:r>
                        <a:rPr lang="tr-TR" sz="1800" kern="1200" baseline="0" dirty="0" smtClean="0">
                          <a:solidFill>
                            <a:schemeClr val="dk1"/>
                          </a:solidFill>
                          <a:latin typeface="+mn-lt"/>
                          <a:ea typeface="+mn-ea"/>
                          <a:cs typeface="+mn-cs"/>
                        </a:rPr>
                        <a:t>, Norveç, İsveç, Birleşik Krallık 	</a:t>
                      </a:r>
                    </a:p>
                    <a:p>
                      <a:endParaRPr lang="tr-TR" dirty="0"/>
                    </a:p>
                  </a:txBody>
                  <a:tcPr marL="97657" marR="97657"/>
                </a:tc>
                <a:tc>
                  <a:txBody>
                    <a:bodyPr/>
                    <a:lstStyle/>
                    <a:p>
                      <a:r>
                        <a:rPr lang="tr-TR" dirty="0" smtClean="0"/>
                        <a:t>500</a:t>
                      </a:r>
                      <a:endParaRPr lang="tr-TR" dirty="0"/>
                    </a:p>
                  </a:txBody>
                  <a:tcPr marL="97657" marR="97657"/>
                </a:tc>
                <a:tc>
                  <a:txBody>
                    <a:bodyPr/>
                    <a:lstStyle/>
                    <a:p>
                      <a:r>
                        <a:rPr lang="tr-TR" dirty="0" smtClean="0"/>
                        <a:t>600</a:t>
                      </a:r>
                      <a:endParaRPr lang="tr-TR" dirty="0"/>
                    </a:p>
                  </a:txBody>
                  <a:tcPr marL="97657" marR="97657"/>
                </a:tc>
              </a:tr>
              <a:tr h="1922847">
                <a:tc>
                  <a:txBody>
                    <a:bodyPr/>
                    <a:lstStyle/>
                    <a:p>
                      <a:r>
                        <a:rPr lang="tr-TR" dirty="0" smtClean="0"/>
                        <a:t>2. Grup Program Ülkeleri</a:t>
                      </a:r>
                      <a:endParaRPr lang="tr-TR" dirty="0"/>
                    </a:p>
                  </a:txBody>
                  <a:tcPr marL="97657" marR="97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baseline="0" dirty="0" smtClean="0">
                          <a:solidFill>
                            <a:schemeClr val="dk1"/>
                          </a:solidFill>
                          <a:latin typeface="+mn-lt"/>
                          <a:ea typeface="+mn-ea"/>
                          <a:cs typeface="+mn-cs"/>
                        </a:rPr>
                        <a:t>Belçika, Hırvatistan, Çek Cumhuriyeti, Kıbrıs Rum Kesimi, Almanya, Yunanistan, İzlanda, Lüksemburg, Hollanda, Portekiz, Slovenya, İspanya, Türkiye 	</a:t>
                      </a:r>
                    </a:p>
                    <a:p>
                      <a:endParaRPr lang="tr-TR" dirty="0"/>
                    </a:p>
                  </a:txBody>
                  <a:tcPr marL="97657" marR="97657"/>
                </a:tc>
                <a:tc>
                  <a:txBody>
                    <a:bodyPr/>
                    <a:lstStyle/>
                    <a:p>
                      <a:r>
                        <a:rPr lang="tr-TR" dirty="0" smtClean="0"/>
                        <a:t>400</a:t>
                      </a:r>
                      <a:endParaRPr lang="tr-TR" dirty="0"/>
                    </a:p>
                  </a:txBody>
                  <a:tcPr marL="97657" marR="97657"/>
                </a:tc>
                <a:tc>
                  <a:txBody>
                    <a:bodyPr/>
                    <a:lstStyle/>
                    <a:p>
                      <a:r>
                        <a:rPr lang="tr-TR" dirty="0" smtClean="0"/>
                        <a:t>500</a:t>
                      </a:r>
                      <a:endParaRPr lang="tr-TR" dirty="0"/>
                    </a:p>
                  </a:txBody>
                  <a:tcPr marL="97657" marR="97657"/>
                </a:tc>
              </a:tr>
              <a:tr h="1398434">
                <a:tc>
                  <a:txBody>
                    <a:bodyPr/>
                    <a:lstStyle/>
                    <a:p>
                      <a:r>
                        <a:rPr lang="tr-TR" dirty="0" smtClean="0"/>
                        <a:t>3. Grup Program Ülkeleri</a:t>
                      </a:r>
                      <a:endParaRPr lang="tr-TR" dirty="0"/>
                    </a:p>
                  </a:txBody>
                  <a:tcPr marL="97657" marR="9765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baseline="0" dirty="0" smtClean="0">
                          <a:solidFill>
                            <a:schemeClr val="dk1"/>
                          </a:solidFill>
                          <a:latin typeface="+mn-lt"/>
                          <a:ea typeface="+mn-ea"/>
                          <a:cs typeface="+mn-cs"/>
                        </a:rPr>
                        <a:t>Bulgaristan, </a:t>
                      </a:r>
                      <a:r>
                        <a:rPr lang="tr-TR" sz="1800" kern="1200" baseline="0" dirty="0" err="1" smtClean="0">
                          <a:solidFill>
                            <a:schemeClr val="dk1"/>
                          </a:solidFill>
                          <a:latin typeface="+mn-lt"/>
                          <a:ea typeface="+mn-ea"/>
                          <a:cs typeface="+mn-cs"/>
                        </a:rPr>
                        <a:t>Estonya</a:t>
                      </a:r>
                      <a:r>
                        <a:rPr lang="tr-TR" sz="1800" kern="1200" baseline="0" dirty="0" smtClean="0">
                          <a:solidFill>
                            <a:schemeClr val="dk1"/>
                          </a:solidFill>
                          <a:latin typeface="+mn-lt"/>
                          <a:ea typeface="+mn-ea"/>
                          <a:cs typeface="+mn-cs"/>
                        </a:rPr>
                        <a:t>, Macaristan, Letonya, </a:t>
                      </a:r>
                      <a:r>
                        <a:rPr lang="tr-TR" sz="1800" kern="1200" baseline="0" dirty="0" err="1" smtClean="0">
                          <a:solidFill>
                            <a:schemeClr val="dk1"/>
                          </a:solidFill>
                          <a:latin typeface="+mn-lt"/>
                          <a:ea typeface="+mn-ea"/>
                          <a:cs typeface="+mn-cs"/>
                        </a:rPr>
                        <a:t>Litvanya</a:t>
                      </a:r>
                      <a:r>
                        <a:rPr lang="tr-TR" sz="1800" kern="1200" baseline="0" dirty="0" smtClean="0">
                          <a:solidFill>
                            <a:schemeClr val="dk1"/>
                          </a:solidFill>
                          <a:latin typeface="+mn-lt"/>
                          <a:ea typeface="+mn-ea"/>
                          <a:cs typeface="+mn-cs"/>
                        </a:rPr>
                        <a:t>, Malta, Polonya, Romanya, Slovakya, Makedonya 	</a:t>
                      </a:r>
                    </a:p>
                    <a:p>
                      <a:endParaRPr lang="tr-TR" dirty="0"/>
                    </a:p>
                  </a:txBody>
                  <a:tcPr marL="97657" marR="97657"/>
                </a:tc>
                <a:tc>
                  <a:txBody>
                    <a:bodyPr/>
                    <a:lstStyle/>
                    <a:p>
                      <a:r>
                        <a:rPr lang="tr-TR" dirty="0" smtClean="0"/>
                        <a:t>300</a:t>
                      </a:r>
                      <a:endParaRPr lang="tr-TR" dirty="0"/>
                    </a:p>
                  </a:txBody>
                  <a:tcPr marL="97657" marR="97657"/>
                </a:tc>
                <a:tc>
                  <a:txBody>
                    <a:bodyPr/>
                    <a:lstStyle/>
                    <a:p>
                      <a:r>
                        <a:rPr lang="tr-TR" dirty="0" smtClean="0"/>
                        <a:t>400</a:t>
                      </a:r>
                      <a:endParaRPr lang="tr-TR" dirty="0"/>
                    </a:p>
                  </a:txBody>
                  <a:tcPr marL="97657" marR="97657"/>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r>
              <a:rPr lang="tr-TR" dirty="0" smtClean="0"/>
              <a:t>Öğrencilere gidiş-dönüş seyahatleri için destek verilmemektedir.</a:t>
            </a:r>
          </a:p>
          <a:p>
            <a:r>
              <a:rPr lang="tr-TR" dirty="0" smtClean="0"/>
              <a:t>Kesin faaliyet süresi, katılım sertifikasında bulunan faaliyet başlangıç-bitiş tarihleri ve pasaportta yer alan giriş-çıkış tarihlerine göre hesaplanır. </a:t>
            </a:r>
            <a:r>
              <a:rPr lang="tr-TR" dirty="0" smtClean="0">
                <a:solidFill>
                  <a:srgbClr val="C00000"/>
                </a:solidFill>
              </a:rPr>
              <a:t>Belgelerden yer alan en kısa tarih aralığı faaliyet süresi olacak şekilde hesaplanır.</a:t>
            </a:r>
          </a:p>
          <a:p>
            <a:r>
              <a:rPr lang="tr-TR" dirty="0" smtClean="0"/>
              <a:t>Hibe verilecek süre, öğrenim hareketliliği için 3 ay’dan, staj hareketliliği için 2 ay’dan kısa </a:t>
            </a:r>
            <a:r>
              <a:rPr lang="tr-TR" dirty="0" smtClean="0">
                <a:solidFill>
                  <a:srgbClr val="C00000"/>
                </a:solidFill>
              </a:rPr>
              <a:t>olamaz</a:t>
            </a:r>
            <a:r>
              <a:rPr lang="tr-TR" dirty="0" smtClean="0"/>
              <a:t>.</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lstStyle/>
          <a:p>
            <a:r>
              <a:rPr lang="tr-TR" dirty="0" smtClean="0">
                <a:solidFill>
                  <a:schemeClr val="tx2"/>
                </a:solidFill>
              </a:rPr>
              <a:t>Öğrenciye Yapılacak Ödeme:</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Öğrencilerin ödemeleri, standart öğrenci sözleşmesinde yer aldığı üzere, %70 ile %100 arasında hangi oranda olacağı yükseköğretim kurumu tarafından belirlenen ve tüm öğrenciler için aynı oranda uygulanacak ilk ödeme oranına göre tek defada veya 2 taksitte yapılır. Ödemeler Avro cinsinden yapılır.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YILLARA GÖRE HAREKETLİLİKLER</a:t>
            </a:r>
            <a:endParaRPr lang="tr-TR" dirty="0">
              <a:solidFill>
                <a:schemeClr val="tx2"/>
              </a:solidFill>
            </a:endParaRPr>
          </a:p>
        </p:txBody>
      </p:sp>
      <p:graphicFrame>
        <p:nvGraphicFramePr>
          <p:cNvPr id="6" name="5 İçerik Yer Tutucusu"/>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Ödemede Kesinti Yapılması:</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Yükseköğretim kurumu, sorumluluklarını yerine getirmeyen ve/veya başarısız öğrencilerin hibelerinde kesinti yapabilir. Kesinti miktarı %20 ile %100 arasında, üniversitenin takdirindedir.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Akademik Tanınma:</a:t>
            </a:r>
            <a:endParaRPr lang="tr-TR" dirty="0">
              <a:solidFill>
                <a:schemeClr val="tx2"/>
              </a:solidFill>
            </a:endParaRPr>
          </a:p>
        </p:txBody>
      </p:sp>
      <p:sp>
        <p:nvSpPr>
          <p:cNvPr id="3" name="2 İçerik Yer Tutucusu"/>
          <p:cNvSpPr>
            <a:spLocks noGrp="1"/>
          </p:cNvSpPr>
          <p:nvPr>
            <p:ph idx="1"/>
          </p:nvPr>
        </p:nvSpPr>
        <p:spPr/>
        <p:txBody>
          <a:bodyPr>
            <a:normAutofit fontScale="92500" lnSpcReduction="10000"/>
          </a:bodyPr>
          <a:lstStyle/>
          <a:p>
            <a:r>
              <a:rPr lang="tr-TR" dirty="0" smtClean="0">
                <a:solidFill>
                  <a:srgbClr val="C00000"/>
                </a:solidFill>
              </a:rPr>
              <a:t>Yükseköğretim kurumu yurtdışında geçirilen öğrenim dönemine tam tanınma sağlamakla yükümlüdür.</a:t>
            </a:r>
          </a:p>
          <a:p>
            <a:r>
              <a:rPr lang="tr-TR" dirty="0" smtClean="0"/>
              <a:t>Öğrenim Hareketliliği: Öğrenim hareketi başlamadan önce tanımlanmış ders programı, tüm taraflarca </a:t>
            </a:r>
            <a:r>
              <a:rPr lang="tr-TR" dirty="0" smtClean="0">
                <a:solidFill>
                  <a:srgbClr val="C00000"/>
                </a:solidFill>
              </a:rPr>
              <a:t>Öğrenim hareketliliği için Öğrenim Anlaşması</a:t>
            </a:r>
            <a:r>
              <a:rPr lang="tr-TR" dirty="0" smtClean="0"/>
              <a:t> imzalanması suretiyle yazılı olarak teyit edilir. Yararlanıcı kurum, bu anlaşmada belirtilen derslerden öğrencinin başarılı olması durumunda tam tanınmanın sağlanacağını garanti eder.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lnSpcReduction="10000"/>
          </a:bodyPr>
          <a:lstStyle/>
          <a:p>
            <a:r>
              <a:rPr lang="tr-TR" dirty="0" smtClean="0"/>
              <a:t>Akademik tanınmayı garanti etmek üzere, öğrenci gitmeden önce yurtdışında takip edilecek ders programının (öğrenim anlaşmasında yer alan dersler), öğrencisi olunan programda hangi derslere karşılık geleceğinin gösteren bölüm/fakülte/enstitü yönetim kurullarında veya senato kararı alınmalıdır.</a:t>
            </a:r>
          </a:p>
          <a:p>
            <a:r>
              <a:rPr lang="tr-TR" dirty="0" smtClean="0"/>
              <a:t>Öğrenci, faaliyeti sona erdikten sonra tanınma hakkını elde etmek üzere akademik veya idari personeli ikna etmek zorunda bırakılmamalıdır.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solidFill>
                  <a:schemeClr val="tx2"/>
                </a:solidFill>
              </a:rPr>
              <a:t>Staj Hareketliliği:</a:t>
            </a:r>
            <a:r>
              <a:rPr lang="tr-TR" dirty="0" smtClean="0"/>
              <a:t> Staj faaliyeti başlamadan önce tüm taraflarca </a:t>
            </a:r>
            <a:r>
              <a:rPr lang="tr-TR" dirty="0" smtClean="0">
                <a:solidFill>
                  <a:srgbClr val="C00000"/>
                </a:solidFill>
              </a:rPr>
              <a:t>Öğrenim Hareketliliği için Staj Anlaşması /</a:t>
            </a:r>
            <a:r>
              <a:rPr lang="tr-TR" dirty="0" err="1" smtClean="0">
                <a:solidFill>
                  <a:srgbClr val="C00000"/>
                </a:solidFill>
              </a:rPr>
              <a:t>Learning</a:t>
            </a:r>
            <a:r>
              <a:rPr lang="tr-TR" dirty="0" smtClean="0">
                <a:solidFill>
                  <a:srgbClr val="C00000"/>
                </a:solidFill>
              </a:rPr>
              <a:t> </a:t>
            </a:r>
            <a:r>
              <a:rPr lang="tr-TR" dirty="0" err="1" smtClean="0">
                <a:solidFill>
                  <a:srgbClr val="C00000"/>
                </a:solidFill>
              </a:rPr>
              <a:t>Agreement</a:t>
            </a:r>
            <a:r>
              <a:rPr lang="tr-TR" dirty="0" smtClean="0">
                <a:solidFill>
                  <a:srgbClr val="C00000"/>
                </a:solidFill>
              </a:rPr>
              <a:t> </a:t>
            </a:r>
            <a:r>
              <a:rPr lang="tr-TR" dirty="0" err="1" smtClean="0">
                <a:solidFill>
                  <a:srgbClr val="C00000"/>
                </a:solidFill>
              </a:rPr>
              <a:t>for</a:t>
            </a:r>
            <a:r>
              <a:rPr lang="tr-TR" dirty="0" smtClean="0">
                <a:solidFill>
                  <a:srgbClr val="C00000"/>
                </a:solidFill>
              </a:rPr>
              <a:t> </a:t>
            </a:r>
            <a:r>
              <a:rPr lang="tr-TR" dirty="0" err="1" smtClean="0">
                <a:solidFill>
                  <a:srgbClr val="C00000"/>
                </a:solidFill>
              </a:rPr>
              <a:t>Traineeship</a:t>
            </a:r>
            <a:r>
              <a:rPr lang="tr-TR" dirty="0" smtClean="0">
                <a:solidFill>
                  <a:srgbClr val="C00000"/>
                </a:solidFill>
              </a:rPr>
              <a:t>)</a:t>
            </a:r>
            <a:r>
              <a:rPr lang="tr-TR" dirty="0" smtClean="0"/>
              <a:t> imzalanması suretiyle yazılı olarak teyit edilir. Yararlanıcı kurum, bu anlaşmada belirtilen iş programında öğrencinin başarılı olması durumunda tam tanınmanın sağlanacağını garanti eder.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Çevrimiçi Dil Desteği (OLS):</a:t>
            </a:r>
            <a:endParaRPr lang="tr-TR" dirty="0">
              <a:solidFill>
                <a:schemeClr val="tx2"/>
              </a:solidFill>
            </a:endParaRPr>
          </a:p>
        </p:txBody>
      </p:sp>
      <p:sp>
        <p:nvSpPr>
          <p:cNvPr id="3" name="2 İçerik Yer Tutucusu"/>
          <p:cNvSpPr>
            <a:spLocks noGrp="1"/>
          </p:cNvSpPr>
          <p:nvPr>
            <p:ph idx="1"/>
          </p:nvPr>
        </p:nvSpPr>
        <p:spPr/>
        <p:txBody>
          <a:bodyPr>
            <a:normAutofit fontScale="92500"/>
          </a:bodyPr>
          <a:lstStyle/>
          <a:p>
            <a:r>
              <a:rPr lang="tr-TR" dirty="0" smtClean="0"/>
              <a:t>Yükseköğretimde öğrenci hareketliliği faaliyetlerinden yararlanacak öğrenciler için Avrupa Komisyonu tarafından Çevrimiçi Dil Desteği sistemi sunulmaktadır. </a:t>
            </a:r>
            <a:r>
              <a:rPr lang="tr-TR" smtClean="0"/>
              <a:t>2016 </a:t>
            </a:r>
            <a:r>
              <a:rPr lang="tr-TR" dirty="0" smtClean="0"/>
              <a:t>döneminde 6 dilde öğrencilere bu destek sunulmaktadır: </a:t>
            </a:r>
            <a:r>
              <a:rPr lang="tr-TR" dirty="0" smtClean="0">
                <a:solidFill>
                  <a:srgbClr val="C00000"/>
                </a:solidFill>
              </a:rPr>
              <a:t>Almanca,Fransızca,Hollandaca,İtalyanca,İngilizce ve İspanyolca</a:t>
            </a:r>
            <a:r>
              <a:rPr lang="tr-TR" dirty="0" smtClean="0"/>
              <a:t>.Çevrimiçi dil desteği öğrencilerin girmekle yükümlü olduğu sınavlar ve isteğe bağlı çevrimiçi dil kursu desteğini içermektedir.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Zorunlu Sınavlar:</a:t>
            </a:r>
            <a:endParaRPr lang="tr-TR" dirty="0">
              <a:solidFill>
                <a:schemeClr val="tx2"/>
              </a:solidFill>
            </a:endParaRPr>
          </a:p>
        </p:txBody>
      </p:sp>
      <p:sp>
        <p:nvSpPr>
          <p:cNvPr id="3" name="2 İçerik Yer Tutucusu"/>
          <p:cNvSpPr>
            <a:spLocks noGrp="1"/>
          </p:cNvSpPr>
          <p:nvPr>
            <p:ph idx="1"/>
          </p:nvPr>
        </p:nvSpPr>
        <p:spPr>
          <a:xfrm>
            <a:off x="457200" y="1340768"/>
            <a:ext cx="8229600" cy="4785395"/>
          </a:xfrm>
        </p:spPr>
        <p:txBody>
          <a:bodyPr/>
          <a:lstStyle/>
          <a:p>
            <a:r>
              <a:rPr lang="tr-TR" dirty="0" smtClean="0"/>
              <a:t>Öğrenim veya staj hareketliliğini gerçekleştirmek için seçilmiş öğrenciler, faaliyetlerine başlamadan önce ve faaliyetlerini tamamladıktan sonra ayrı ayrı olmak üzere, Çevrimiçi Dil Desteği sistemi  üzerinden öğrenim/staj faaliyetinin gerçekleştirildiği dilden sınav olurlar.</a:t>
            </a:r>
            <a:r>
              <a:rPr lang="tr-TR" dirty="0" smtClean="0">
                <a:solidFill>
                  <a:srgbClr val="C00000"/>
                </a:solidFill>
              </a:rPr>
              <a:t>Sınavlar öğrencilerin seçilmiş olma durumunu etkilememektedir</a:t>
            </a:r>
            <a:r>
              <a:rPr lang="tr-TR" dirty="0" smtClean="0"/>
              <a:t>.Her iki sınav da </a:t>
            </a:r>
            <a:r>
              <a:rPr lang="tr-TR" dirty="0" smtClean="0">
                <a:solidFill>
                  <a:srgbClr val="C00000"/>
                </a:solidFill>
              </a:rPr>
              <a:t>Zorunludur!</a:t>
            </a:r>
            <a:endParaRPr lang="tr-TR"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İsteğe Bağlı Dil Kursları:</a:t>
            </a:r>
            <a:endParaRPr lang="tr-TR" dirty="0">
              <a:solidFill>
                <a:schemeClr val="tx2"/>
              </a:solidFill>
            </a:endParaRPr>
          </a:p>
        </p:txBody>
      </p:sp>
      <p:sp>
        <p:nvSpPr>
          <p:cNvPr id="3" name="2 İçerik Yer Tutucusu"/>
          <p:cNvSpPr>
            <a:spLocks noGrp="1"/>
          </p:cNvSpPr>
          <p:nvPr>
            <p:ph idx="1"/>
          </p:nvPr>
        </p:nvSpPr>
        <p:spPr>
          <a:xfrm>
            <a:off x="457200" y="1600200"/>
            <a:ext cx="8229600" cy="4925144"/>
          </a:xfrm>
        </p:spPr>
        <p:txBody>
          <a:bodyPr>
            <a:normAutofit lnSpcReduction="10000"/>
          </a:bodyPr>
          <a:lstStyle/>
          <a:p>
            <a:r>
              <a:rPr lang="tr-TR" dirty="0" smtClean="0"/>
              <a:t>Faaliyetlerine başlamadan önce dil sınavına girdikten sonra öğrenciler, sınav sonuçlarına göre kendilerini yetersiz bulmaları halinde veya yüksek öğretim kurumu önerisiyle, kendi isteklerine bağlı olarak çevrimiçi dil kurslarına katılabilirler.</a:t>
            </a:r>
            <a:r>
              <a:rPr lang="tr-TR" dirty="0" smtClean="0">
                <a:solidFill>
                  <a:srgbClr val="C00000"/>
                </a:solidFill>
              </a:rPr>
              <a:t>Sınava girilen dil ile alına kurs alına dil aynı olmalıdır</a:t>
            </a:r>
            <a:r>
              <a:rPr lang="tr-TR" dirty="0" smtClean="0"/>
              <a:t>. </a:t>
            </a:r>
            <a:r>
              <a:rPr lang="tr-TR" dirty="0" smtClean="0">
                <a:solidFill>
                  <a:srgbClr val="C00000"/>
                </a:solidFill>
              </a:rPr>
              <a:t>2-6</a:t>
            </a:r>
            <a:r>
              <a:rPr lang="tr-TR" dirty="0" smtClean="0"/>
              <a:t> ay arası faaliyet gerçekleştirecek öğrencilerin kurs süreleri </a:t>
            </a:r>
            <a:r>
              <a:rPr lang="tr-TR" dirty="0" smtClean="0">
                <a:solidFill>
                  <a:srgbClr val="C00000"/>
                </a:solidFill>
              </a:rPr>
              <a:t>2-6</a:t>
            </a:r>
            <a:r>
              <a:rPr lang="tr-TR" dirty="0" smtClean="0"/>
              <a:t> ay arasında; </a:t>
            </a:r>
            <a:r>
              <a:rPr lang="tr-TR" dirty="0" smtClean="0">
                <a:solidFill>
                  <a:srgbClr val="C00000"/>
                </a:solidFill>
              </a:rPr>
              <a:t>6</a:t>
            </a:r>
            <a:r>
              <a:rPr lang="tr-TR" dirty="0" smtClean="0"/>
              <a:t> ay üzerinde faaliyet gerçekleştirecek olanların kurs süreleri </a:t>
            </a:r>
            <a:r>
              <a:rPr lang="tr-TR" dirty="0" smtClean="0">
                <a:solidFill>
                  <a:srgbClr val="C00000"/>
                </a:solidFill>
              </a:rPr>
              <a:t>6</a:t>
            </a:r>
            <a:r>
              <a:rPr lang="tr-TR" dirty="0" smtClean="0"/>
              <a:t> ay ile sınırlıdır.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Çevrimiçi Dil sınavları ve Kurslarına Katılım:</a:t>
            </a:r>
            <a:endParaRPr lang="tr-TR" dirty="0">
              <a:solidFill>
                <a:schemeClr val="tx2"/>
              </a:solidFill>
            </a:endParaRPr>
          </a:p>
        </p:txBody>
      </p:sp>
      <p:sp>
        <p:nvSpPr>
          <p:cNvPr id="3" name="2 İçerik Yer Tutucusu"/>
          <p:cNvSpPr>
            <a:spLocks noGrp="1"/>
          </p:cNvSpPr>
          <p:nvPr>
            <p:ph idx="1"/>
          </p:nvPr>
        </p:nvSpPr>
        <p:spPr/>
        <p:txBody>
          <a:bodyPr>
            <a:normAutofit fontScale="92500" lnSpcReduction="10000"/>
          </a:bodyPr>
          <a:lstStyle/>
          <a:p>
            <a:r>
              <a:rPr lang="tr-TR" dirty="0" smtClean="0"/>
              <a:t>Yükseköğretim kurumu kendisine tahsis edilen sınav haklarını, </a:t>
            </a:r>
            <a:r>
              <a:rPr lang="tr-TR" dirty="0" err="1" smtClean="0"/>
              <a:t>Mobility</a:t>
            </a:r>
            <a:r>
              <a:rPr lang="tr-TR" dirty="0" smtClean="0"/>
              <a:t> </a:t>
            </a:r>
            <a:r>
              <a:rPr lang="tr-TR" dirty="0" err="1" smtClean="0"/>
              <a:t>Tool</a:t>
            </a:r>
            <a:r>
              <a:rPr lang="tr-TR" dirty="0" smtClean="0"/>
              <a:t> (Hareketlilik Aracı)vasıtasıyla, her dil için, o dilde faaliyet gerçekleştirecek öğrencilerine tanımlar. Kurs alacak öğrencilere kurs lisanslarını ayrıca tanımlar.</a:t>
            </a:r>
          </a:p>
          <a:p>
            <a:r>
              <a:rPr lang="tr-TR" dirty="0" smtClean="0"/>
              <a:t>Öğrencilere lisans verme işlemleri öğrencilerin e-posta adreslerinin sisteme girilmesiyle mümkün olur. </a:t>
            </a:r>
            <a:r>
              <a:rPr lang="tr-TR" dirty="0" smtClean="0">
                <a:solidFill>
                  <a:srgbClr val="C00000"/>
                </a:solidFill>
              </a:rPr>
              <a:t>Öğrenciler, e-posta adreslerine gönderilen web sayfası bağlantısı üzerinden sınavlarını ve kurslarını alırlar.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Akademik Ücretler:</a:t>
            </a:r>
            <a:endParaRPr lang="tr-TR" dirty="0">
              <a:solidFill>
                <a:schemeClr val="tx2"/>
              </a:solidFill>
            </a:endParaRPr>
          </a:p>
        </p:txBody>
      </p:sp>
      <p:sp>
        <p:nvSpPr>
          <p:cNvPr id="3" name="2 İçerik Yer Tutucusu"/>
          <p:cNvSpPr>
            <a:spLocks noGrp="1"/>
          </p:cNvSpPr>
          <p:nvPr>
            <p:ph idx="1"/>
          </p:nvPr>
        </p:nvSpPr>
        <p:spPr>
          <a:xfrm>
            <a:off x="457200" y="1340768"/>
            <a:ext cx="8229600" cy="4785395"/>
          </a:xfrm>
        </p:spPr>
        <p:txBody>
          <a:bodyPr>
            <a:normAutofit fontScale="92500" lnSpcReduction="20000"/>
          </a:bodyPr>
          <a:lstStyle/>
          <a:p>
            <a:r>
              <a:rPr lang="tr-TR" dirty="0" smtClean="0"/>
              <a:t>Misafir olunan yükseköğretim kurumu, </a:t>
            </a:r>
            <a:r>
              <a:rPr lang="tr-TR" dirty="0" err="1" smtClean="0"/>
              <a:t>Erasmus</a:t>
            </a:r>
            <a:r>
              <a:rPr lang="tr-TR" dirty="0" smtClean="0"/>
              <a:t>+  kapsamında gelen öğrenciden herhangi bir akademik ücret talep </a:t>
            </a:r>
            <a:r>
              <a:rPr lang="tr-TR" dirty="0" smtClean="0">
                <a:solidFill>
                  <a:srgbClr val="C00000"/>
                </a:solidFill>
              </a:rPr>
              <a:t>edemez</a:t>
            </a:r>
            <a:r>
              <a:rPr lang="tr-TR" dirty="0" smtClean="0"/>
              <a:t>.Akademik ücret;öğrenim ücreti, kayıt ücreti,sınav ücreti,laboratuar ücreti ve kütüphane ücretini kapsar.</a:t>
            </a:r>
          </a:p>
          <a:p>
            <a:r>
              <a:rPr lang="tr-TR" dirty="0" smtClean="0"/>
              <a:t>Öğrenciler yurt dışında faaliyet gerçekleştirdikleri müddet zarfında kendi yükseköğretim kurumlarına kayıt yaptırarak varsa normal olarak ödedikleri harç/öğrenim ücretlerini ödemeye devam ederler. </a:t>
            </a:r>
            <a:r>
              <a:rPr lang="tr-TR" dirty="0" smtClean="0">
                <a:solidFill>
                  <a:srgbClr val="C00000"/>
                </a:solidFill>
              </a:rPr>
              <a:t>Öğrenciler kayıtlarını dondurmazlar.</a:t>
            </a:r>
            <a:endParaRPr lang="tr-TR"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Sigorta Yükümlülükleri:</a:t>
            </a:r>
            <a:endParaRPr lang="tr-TR" dirty="0">
              <a:solidFill>
                <a:schemeClr val="tx2"/>
              </a:solidFill>
            </a:endParaRPr>
          </a:p>
        </p:txBody>
      </p:sp>
      <p:sp>
        <p:nvSpPr>
          <p:cNvPr id="3" name="2 İçerik Yer Tutucusu"/>
          <p:cNvSpPr>
            <a:spLocks noGrp="1"/>
          </p:cNvSpPr>
          <p:nvPr>
            <p:ph idx="1"/>
          </p:nvPr>
        </p:nvSpPr>
        <p:spPr>
          <a:xfrm>
            <a:off x="457200" y="1484784"/>
            <a:ext cx="8229600" cy="4641379"/>
          </a:xfrm>
        </p:spPr>
        <p:txBody>
          <a:bodyPr/>
          <a:lstStyle/>
          <a:p>
            <a:r>
              <a:rPr lang="tr-TR" dirty="0" smtClean="0"/>
              <a:t>-       Sağlık sigortası </a:t>
            </a:r>
            <a:r>
              <a:rPr lang="tr-TR" dirty="0" smtClean="0">
                <a:solidFill>
                  <a:srgbClr val="C00000"/>
                </a:solidFill>
              </a:rPr>
              <a:t>öğrenim ve stajlar </a:t>
            </a:r>
            <a:r>
              <a:rPr lang="tr-TR" dirty="0" smtClean="0"/>
              <a:t>için zorunludur</a:t>
            </a:r>
          </a:p>
          <a:p>
            <a:r>
              <a:rPr lang="tr-TR" dirty="0" smtClean="0"/>
              <a:t>-       Sorumluluk sigortası </a:t>
            </a:r>
            <a:r>
              <a:rPr lang="tr-TR" dirty="0" smtClean="0">
                <a:solidFill>
                  <a:srgbClr val="C00000"/>
                </a:solidFill>
              </a:rPr>
              <a:t>stajlar</a:t>
            </a:r>
            <a:r>
              <a:rPr lang="tr-TR" dirty="0" smtClean="0"/>
              <a:t> için zorunludur</a:t>
            </a:r>
          </a:p>
          <a:p>
            <a:r>
              <a:rPr lang="tr-TR" dirty="0" smtClean="0"/>
              <a:t>-       Kaza sigortası </a:t>
            </a:r>
            <a:r>
              <a:rPr lang="tr-TR" dirty="0" smtClean="0">
                <a:solidFill>
                  <a:srgbClr val="C00000"/>
                </a:solidFill>
              </a:rPr>
              <a:t>stajlar</a:t>
            </a:r>
            <a:r>
              <a:rPr lang="tr-TR" dirty="0" smtClean="0"/>
              <a:t> için zorunludur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ÜLKELERE GÖRE HAREKETLİLİKLER</a:t>
            </a:r>
            <a:endParaRPr lang="tr-TR" dirty="0">
              <a:solidFill>
                <a:schemeClr val="tx2"/>
              </a:solidFill>
            </a:endParaRPr>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Öğrenci Hareketliliği Belgeleri:</a:t>
            </a:r>
            <a:endParaRPr lang="tr-TR" dirty="0">
              <a:solidFill>
                <a:schemeClr val="tx2"/>
              </a:solidFill>
            </a:endParaRPr>
          </a:p>
        </p:txBody>
      </p:sp>
      <p:sp>
        <p:nvSpPr>
          <p:cNvPr id="3" name="2 İçerik Yer Tutucusu"/>
          <p:cNvSpPr>
            <a:spLocks noGrp="1"/>
          </p:cNvSpPr>
          <p:nvPr>
            <p:ph idx="1"/>
          </p:nvPr>
        </p:nvSpPr>
        <p:spPr>
          <a:xfrm>
            <a:off x="457200" y="1340768"/>
            <a:ext cx="8229600" cy="4785395"/>
          </a:xfrm>
        </p:spPr>
        <p:txBody>
          <a:bodyPr/>
          <a:lstStyle/>
          <a:p>
            <a:r>
              <a:rPr lang="tr-TR" dirty="0" smtClean="0">
                <a:solidFill>
                  <a:srgbClr val="C00000"/>
                </a:solidFill>
              </a:rPr>
              <a:t>Faaliyet başlamadan önce ve faaliyet sırasında düzenlenen belgeler:</a:t>
            </a:r>
          </a:p>
          <a:p>
            <a:r>
              <a:rPr lang="tr-TR" dirty="0" smtClean="0"/>
              <a:t>1.Öğrenci başvuru formu ve ekler (Not çizelgesi,yabancı dil düzeyini gösteren belge)</a:t>
            </a:r>
          </a:p>
          <a:p>
            <a:r>
              <a:rPr lang="tr-TR" dirty="0" smtClean="0"/>
              <a:t>2.Öğrencinin seçildiğine dair öğrenciye yapılan yazılı bildirim veya toplu ilan</a:t>
            </a:r>
          </a:p>
          <a:p>
            <a:r>
              <a:rPr lang="tr-TR" dirty="0" smtClean="0"/>
              <a:t>3.Misafir olunacak kurumdan alınacak belge (</a:t>
            </a:r>
            <a:r>
              <a:rPr lang="tr-TR" dirty="0" err="1" smtClean="0"/>
              <a:t>Acceptance</a:t>
            </a:r>
            <a:r>
              <a:rPr lang="tr-TR" dirty="0" smtClean="0"/>
              <a:t> </a:t>
            </a:r>
            <a:r>
              <a:rPr lang="tr-TR" dirty="0" err="1" smtClean="0"/>
              <a:t>letter</a:t>
            </a:r>
            <a:r>
              <a:rPr lang="tr-TR" dirty="0" smtClean="0"/>
              <a:t>)</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52736"/>
            <a:ext cx="8229600" cy="5073427"/>
          </a:xfrm>
        </p:spPr>
        <p:txBody>
          <a:bodyPr/>
          <a:lstStyle/>
          <a:p>
            <a:r>
              <a:rPr lang="tr-TR" dirty="0" smtClean="0"/>
              <a:t>4.Öğrenci ile yükseköğretim kurumu arasında imzalanan sözleşme</a:t>
            </a:r>
          </a:p>
          <a:p>
            <a:r>
              <a:rPr lang="tr-TR" dirty="0" smtClean="0"/>
              <a:t>5.Öğrenim anlaşması (</a:t>
            </a:r>
            <a:r>
              <a:rPr lang="tr-TR" dirty="0" err="1" smtClean="0"/>
              <a:t>Learning</a:t>
            </a:r>
            <a:r>
              <a:rPr lang="tr-TR" dirty="0" smtClean="0"/>
              <a:t> </a:t>
            </a:r>
            <a:r>
              <a:rPr lang="tr-TR" dirty="0" err="1" smtClean="0"/>
              <a:t>Agreement</a:t>
            </a:r>
            <a:r>
              <a:rPr lang="tr-TR" dirty="0" smtClean="0"/>
              <a:t>). Yurtdışında alınacak derslerin(Öğrenim anlaşmasında yer alan), öğrencisi olunan programda hangi derslere karşılık sayılacağını gösteren ilgili kurul kararı veya bunu gösteren Öğrenim veya Staj Anlaşması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Faaliyet sona erdikten sonra tamamlanan belgeler:</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1.Öğrencinin faaliyet başlangıç ve bitiş belgelerini gösteren belge (</a:t>
            </a:r>
            <a:r>
              <a:rPr lang="tr-TR" dirty="0" err="1" smtClean="0"/>
              <a:t>Certificate</a:t>
            </a:r>
            <a:r>
              <a:rPr lang="tr-TR" dirty="0" smtClean="0"/>
              <a:t> of </a:t>
            </a:r>
            <a:r>
              <a:rPr lang="tr-TR" dirty="0" err="1" smtClean="0"/>
              <a:t>Attendance</a:t>
            </a:r>
            <a:r>
              <a:rPr lang="tr-TR" dirty="0" smtClean="0"/>
              <a:t>)</a:t>
            </a:r>
          </a:p>
          <a:p>
            <a:r>
              <a:rPr lang="tr-TR" dirty="0" smtClean="0"/>
              <a:t>2.Pasaportun giriş-çıkış damgaları olan sayfalarının fotokopileri</a:t>
            </a:r>
          </a:p>
          <a:p>
            <a:r>
              <a:rPr lang="tr-TR" dirty="0" smtClean="0"/>
              <a:t>3.Öğrenim hareketliliği için not çizelgesi;Staj hareketliliği için staj anlaşmasının ‘</a:t>
            </a:r>
            <a:r>
              <a:rPr lang="tr-TR" dirty="0" err="1" smtClean="0"/>
              <a:t>evaluation</a:t>
            </a:r>
            <a:r>
              <a:rPr lang="tr-TR" dirty="0" smtClean="0"/>
              <a:t> of </a:t>
            </a:r>
            <a:r>
              <a:rPr lang="tr-TR" dirty="0" err="1" smtClean="0"/>
              <a:t>the</a:t>
            </a:r>
            <a:r>
              <a:rPr lang="tr-TR" dirty="0" smtClean="0"/>
              <a:t> </a:t>
            </a:r>
            <a:r>
              <a:rPr lang="tr-TR" dirty="0" err="1" smtClean="0"/>
              <a:t>trainee</a:t>
            </a:r>
            <a:r>
              <a:rPr lang="tr-TR" dirty="0" smtClean="0"/>
              <a:t>’ bölümü</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r>
              <a:rPr lang="tr-TR" dirty="0" smtClean="0"/>
              <a:t>4.Öğrenci nihai raporu: Hareketlilik aracı kullanılarak çevrimiçi AB anketi doldurulacak.</a:t>
            </a:r>
          </a:p>
          <a:p>
            <a:r>
              <a:rPr lang="tr-TR" dirty="0" smtClean="0"/>
              <a:t>5.Çevrimiçi dil sınavı: Öğrencilerin OLS sistemi üzerinden dil sınavlarına girmeleri gerekmektedir.</a:t>
            </a:r>
          </a:p>
          <a:p>
            <a:r>
              <a:rPr lang="tr-TR" dirty="0" smtClean="0">
                <a:solidFill>
                  <a:srgbClr val="C00000"/>
                </a:solidFill>
              </a:rPr>
              <a:t>Belgelerini tamamlamayan öğrencilerin hareketlilik dönemleri geçersiz sayılır ve bu öğrenciler hibe hak edemez.</a:t>
            </a:r>
            <a:endParaRPr lang="tr-TR" dirty="0">
              <a:solidFill>
                <a:srgbClr val="C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4800" dirty="0" smtClean="0">
                <a:solidFill>
                  <a:srgbClr val="C00000"/>
                </a:solidFill>
              </a:rPr>
              <a:t>KATILIMINIZ İÇİN TEŞEKKÜR EDERİZ.</a:t>
            </a:r>
          </a:p>
          <a:p>
            <a:pPr algn="ctr">
              <a:buNone/>
            </a:pPr>
            <a:r>
              <a:rPr lang="tr-TR" sz="4800" smtClean="0">
                <a:solidFill>
                  <a:srgbClr val="C00000"/>
                </a:solidFill>
              </a:rPr>
              <a:t>  AB </a:t>
            </a:r>
            <a:r>
              <a:rPr lang="tr-TR" sz="4800" dirty="0" smtClean="0">
                <a:solidFill>
                  <a:srgbClr val="C00000"/>
                </a:solidFill>
              </a:rPr>
              <a:t>OFİSİ</a:t>
            </a:r>
          </a:p>
          <a:p>
            <a:pPr algn="ctr">
              <a:buNone/>
            </a:pPr>
            <a:r>
              <a:rPr lang="tr-TR" sz="4800" dirty="0" err="1" smtClean="0">
                <a:solidFill>
                  <a:schemeClr val="tx2"/>
                </a:solidFill>
              </a:rPr>
              <a:t>erasmus</a:t>
            </a:r>
            <a:r>
              <a:rPr lang="tr-TR" sz="4800" dirty="0" smtClean="0">
                <a:solidFill>
                  <a:schemeClr val="tx2"/>
                </a:solidFill>
              </a:rPr>
              <a:t>@</a:t>
            </a:r>
            <a:r>
              <a:rPr lang="tr-TR" sz="4800" dirty="0" err="1" smtClean="0">
                <a:solidFill>
                  <a:schemeClr val="tx2"/>
                </a:solidFill>
              </a:rPr>
              <a:t>harran</a:t>
            </a:r>
            <a:r>
              <a:rPr lang="tr-TR" sz="4800" dirty="0" smtClean="0">
                <a:solidFill>
                  <a:schemeClr val="tx2"/>
                </a:solidFill>
              </a:rPr>
              <a:t>.edu.tr</a:t>
            </a:r>
            <a:endParaRPr lang="tr-TR" sz="48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dirty="0" smtClean="0">
                <a:solidFill>
                  <a:schemeClr val="accent1"/>
                </a:solidFill>
              </a:rPr>
              <a:t>2015-2016 HAREKETLİLİK SAYILARI</a:t>
            </a:r>
            <a:endParaRPr lang="tr-TR" dirty="0">
              <a:solidFill>
                <a:schemeClr val="accent1"/>
              </a:solidFill>
            </a:endParaRPr>
          </a:p>
        </p:txBody>
      </p:sp>
      <p:sp>
        <p:nvSpPr>
          <p:cNvPr id="3" name="2 İçerik Yer Tutucusu"/>
          <p:cNvSpPr>
            <a:spLocks noGrp="1"/>
          </p:cNvSpPr>
          <p:nvPr>
            <p:ph idx="1"/>
          </p:nvPr>
        </p:nvSpPr>
        <p:spPr>
          <a:xfrm>
            <a:off x="457200" y="1124744"/>
            <a:ext cx="8229600" cy="5733256"/>
          </a:xfrm>
        </p:spPr>
        <p:txBody>
          <a:bodyPr>
            <a:normAutofit fontScale="62500" lnSpcReduction="20000"/>
          </a:bodyPr>
          <a:lstStyle/>
          <a:p>
            <a:pPr fontAlgn="b">
              <a:buNone/>
            </a:pPr>
            <a:endParaRPr lang="tr-TR" dirty="0" smtClean="0"/>
          </a:p>
          <a:p>
            <a:r>
              <a:rPr lang="tr-TR" sz="4400" dirty="0" smtClean="0">
                <a:solidFill>
                  <a:srgbClr val="FF0000"/>
                </a:solidFill>
              </a:rPr>
              <a:t>BÖLÜMLER</a:t>
            </a:r>
            <a:r>
              <a:rPr lang="tr-TR" dirty="0" smtClean="0"/>
              <a:t> </a:t>
            </a:r>
            <a:r>
              <a:rPr lang="tr-TR" dirty="0" smtClean="0"/>
              <a:t>          </a:t>
            </a:r>
            <a:r>
              <a:rPr lang="tr-TR" sz="4400" dirty="0" smtClean="0">
                <a:solidFill>
                  <a:srgbClr val="FF0000"/>
                </a:solidFill>
              </a:rPr>
              <a:t>GİDEN ÖĞRENCİ SAYISI</a:t>
            </a:r>
            <a:r>
              <a:rPr lang="tr-TR" dirty="0" smtClean="0"/>
              <a:t>		</a:t>
            </a:r>
          </a:p>
          <a:p>
            <a:r>
              <a:rPr lang="tr-TR" dirty="0" smtClean="0">
                <a:solidFill>
                  <a:schemeClr val="tx2"/>
                </a:solidFill>
              </a:rPr>
              <a:t>1.</a:t>
            </a:r>
            <a:r>
              <a:rPr lang="tr-TR" dirty="0" err="1" smtClean="0">
                <a:solidFill>
                  <a:schemeClr val="tx2"/>
                </a:solidFill>
              </a:rPr>
              <a:t>Makina</a:t>
            </a:r>
            <a:r>
              <a:rPr lang="tr-TR" dirty="0" smtClean="0">
                <a:solidFill>
                  <a:schemeClr val="tx2"/>
                </a:solidFill>
              </a:rPr>
              <a:t> </a:t>
            </a:r>
            <a:r>
              <a:rPr lang="tr-TR" dirty="0" smtClean="0">
                <a:solidFill>
                  <a:schemeClr val="tx2"/>
                </a:solidFill>
              </a:rPr>
              <a:t>Mühendisliği     </a:t>
            </a:r>
            <a:r>
              <a:rPr lang="tr-TR" dirty="0" smtClean="0">
                <a:solidFill>
                  <a:schemeClr val="tx2"/>
                </a:solidFill>
              </a:rPr>
              <a:t>          9 </a:t>
            </a:r>
            <a:endParaRPr lang="tr-TR" dirty="0" smtClean="0">
              <a:solidFill>
                <a:schemeClr val="tx2"/>
              </a:solidFill>
            </a:endParaRPr>
          </a:p>
          <a:p>
            <a:r>
              <a:rPr lang="tr-TR" dirty="0" smtClean="0">
                <a:solidFill>
                  <a:srgbClr val="C00000"/>
                </a:solidFill>
              </a:rPr>
              <a:t>2. İnşaat </a:t>
            </a:r>
            <a:r>
              <a:rPr lang="tr-TR" dirty="0" smtClean="0">
                <a:solidFill>
                  <a:srgbClr val="C00000"/>
                </a:solidFill>
              </a:rPr>
              <a:t>Mühendisliği	              2</a:t>
            </a:r>
            <a:endParaRPr lang="tr-TR" dirty="0" smtClean="0">
              <a:solidFill>
                <a:srgbClr val="C00000"/>
              </a:solidFill>
            </a:endParaRPr>
          </a:p>
          <a:p>
            <a:r>
              <a:rPr lang="tr-TR" dirty="0" smtClean="0">
                <a:solidFill>
                  <a:schemeClr val="tx2"/>
                </a:solidFill>
              </a:rPr>
              <a:t>3. Çevre </a:t>
            </a:r>
            <a:r>
              <a:rPr lang="tr-TR" dirty="0" smtClean="0">
                <a:solidFill>
                  <a:schemeClr val="tx2"/>
                </a:solidFill>
              </a:rPr>
              <a:t>Mühendisliği                 1</a:t>
            </a:r>
            <a:endParaRPr lang="tr-TR" dirty="0" smtClean="0">
              <a:solidFill>
                <a:schemeClr val="tx2"/>
              </a:solidFill>
            </a:endParaRPr>
          </a:p>
          <a:p>
            <a:r>
              <a:rPr lang="tr-TR" dirty="0" smtClean="0"/>
              <a:t>4. </a:t>
            </a:r>
            <a:r>
              <a:rPr lang="tr-TR" dirty="0" smtClean="0">
                <a:solidFill>
                  <a:srgbClr val="C00000"/>
                </a:solidFill>
              </a:rPr>
              <a:t>Elektrik-Elektronik </a:t>
            </a:r>
            <a:r>
              <a:rPr lang="tr-TR" dirty="0" smtClean="0">
                <a:solidFill>
                  <a:srgbClr val="C00000"/>
                </a:solidFill>
              </a:rPr>
              <a:t>Müh.         1</a:t>
            </a:r>
            <a:endParaRPr lang="tr-TR" dirty="0" smtClean="0">
              <a:solidFill>
                <a:srgbClr val="C00000"/>
              </a:solidFill>
            </a:endParaRPr>
          </a:p>
          <a:p>
            <a:r>
              <a:rPr lang="tr-TR" dirty="0" smtClean="0">
                <a:solidFill>
                  <a:schemeClr val="tx2"/>
                </a:solidFill>
              </a:rPr>
              <a:t>5. Bilgisayar </a:t>
            </a:r>
            <a:r>
              <a:rPr lang="tr-TR" dirty="0" smtClean="0">
                <a:solidFill>
                  <a:schemeClr val="tx2"/>
                </a:solidFill>
              </a:rPr>
              <a:t>Mühendisliği           1</a:t>
            </a:r>
            <a:endParaRPr lang="tr-TR" dirty="0" smtClean="0">
              <a:solidFill>
                <a:schemeClr val="tx2"/>
              </a:solidFill>
            </a:endParaRPr>
          </a:p>
          <a:p>
            <a:r>
              <a:rPr lang="tr-TR" dirty="0" smtClean="0">
                <a:solidFill>
                  <a:srgbClr val="C00000"/>
                </a:solidFill>
              </a:rPr>
              <a:t>6. iktisat            </a:t>
            </a:r>
            <a:r>
              <a:rPr lang="tr-TR" dirty="0" smtClean="0">
                <a:solidFill>
                  <a:srgbClr val="C00000"/>
                </a:solidFill>
              </a:rPr>
              <a:t>                             5</a:t>
            </a:r>
            <a:endParaRPr lang="tr-TR" dirty="0" smtClean="0">
              <a:solidFill>
                <a:srgbClr val="C00000"/>
              </a:solidFill>
            </a:endParaRPr>
          </a:p>
          <a:p>
            <a:r>
              <a:rPr lang="tr-TR" dirty="0" smtClean="0">
                <a:solidFill>
                  <a:schemeClr val="tx2"/>
                </a:solidFill>
              </a:rPr>
              <a:t>7. </a:t>
            </a:r>
            <a:r>
              <a:rPr lang="tr-TR" dirty="0" smtClean="0">
                <a:solidFill>
                  <a:schemeClr val="tx2"/>
                </a:solidFill>
              </a:rPr>
              <a:t>İşletme                                       3</a:t>
            </a:r>
            <a:endParaRPr lang="tr-TR" dirty="0" smtClean="0">
              <a:solidFill>
                <a:schemeClr val="tx2"/>
              </a:solidFill>
            </a:endParaRPr>
          </a:p>
          <a:p>
            <a:r>
              <a:rPr lang="tr-TR" dirty="0" smtClean="0">
                <a:solidFill>
                  <a:srgbClr val="C00000"/>
                </a:solidFill>
              </a:rPr>
              <a:t>8. Maliye                                        1</a:t>
            </a:r>
            <a:endParaRPr lang="tr-TR" dirty="0" smtClean="0">
              <a:solidFill>
                <a:srgbClr val="C00000"/>
              </a:solidFill>
            </a:endParaRPr>
          </a:p>
          <a:p>
            <a:r>
              <a:rPr lang="tr-TR" dirty="0" smtClean="0">
                <a:solidFill>
                  <a:schemeClr val="tx2"/>
                </a:solidFill>
              </a:rPr>
              <a:t>9</a:t>
            </a:r>
            <a:r>
              <a:rPr lang="tr-TR" dirty="0" smtClean="0">
                <a:solidFill>
                  <a:schemeClr val="tx2"/>
                </a:solidFill>
              </a:rPr>
              <a:t>. </a:t>
            </a:r>
            <a:r>
              <a:rPr lang="tr-TR" dirty="0" smtClean="0">
                <a:solidFill>
                  <a:schemeClr val="tx2"/>
                </a:solidFill>
              </a:rPr>
              <a:t>Kamu </a:t>
            </a:r>
            <a:r>
              <a:rPr lang="tr-TR" dirty="0" smtClean="0">
                <a:solidFill>
                  <a:schemeClr val="tx2"/>
                </a:solidFill>
              </a:rPr>
              <a:t>Yönetimi                         3 </a:t>
            </a:r>
            <a:endParaRPr lang="tr-TR" dirty="0" smtClean="0">
              <a:solidFill>
                <a:schemeClr val="tx2"/>
              </a:solidFill>
            </a:endParaRPr>
          </a:p>
          <a:p>
            <a:r>
              <a:rPr lang="tr-TR" dirty="0" smtClean="0">
                <a:solidFill>
                  <a:srgbClr val="C00000"/>
                </a:solidFill>
              </a:rPr>
              <a:t>10. </a:t>
            </a:r>
            <a:r>
              <a:rPr lang="tr-TR" dirty="0" smtClean="0">
                <a:solidFill>
                  <a:srgbClr val="C00000"/>
                </a:solidFill>
              </a:rPr>
              <a:t>Gıda Müh</a:t>
            </a:r>
            <a:r>
              <a:rPr lang="tr-TR" dirty="0" smtClean="0">
                <a:solidFill>
                  <a:srgbClr val="C00000"/>
                </a:solidFill>
              </a:rPr>
              <a:t>.                               4</a:t>
            </a:r>
            <a:endParaRPr lang="tr-TR" dirty="0" smtClean="0">
              <a:solidFill>
                <a:srgbClr val="C00000"/>
              </a:solidFill>
            </a:endParaRPr>
          </a:p>
          <a:p>
            <a:r>
              <a:rPr lang="tr-TR" dirty="0" smtClean="0">
                <a:solidFill>
                  <a:schemeClr val="tx2"/>
                </a:solidFill>
              </a:rPr>
              <a:t>11.Toprak Bilimi                            2</a:t>
            </a:r>
            <a:endParaRPr lang="tr-TR" dirty="0" smtClean="0">
              <a:solidFill>
                <a:schemeClr val="tx2"/>
              </a:solidFill>
            </a:endParaRPr>
          </a:p>
          <a:p>
            <a:r>
              <a:rPr lang="tr-TR" dirty="0" smtClean="0">
                <a:solidFill>
                  <a:srgbClr val="C00000"/>
                </a:solidFill>
              </a:rPr>
              <a:t>12.Tarım Ekonomisi                      1</a:t>
            </a:r>
            <a:endParaRPr lang="tr-TR" dirty="0" smtClean="0">
              <a:solidFill>
                <a:srgbClr val="C00000"/>
              </a:solidFill>
            </a:endParaRPr>
          </a:p>
          <a:p>
            <a:r>
              <a:rPr lang="tr-TR" dirty="0" smtClean="0">
                <a:solidFill>
                  <a:schemeClr val="tx2"/>
                </a:solidFill>
              </a:rPr>
              <a:t>13.Hemşirelik                                4</a:t>
            </a:r>
            <a:endParaRPr lang="tr-TR" dirty="0" smtClean="0">
              <a:solidFill>
                <a:schemeClr val="tx2"/>
              </a:solidFill>
            </a:endParaRPr>
          </a:p>
          <a:p>
            <a:r>
              <a:rPr lang="tr-TR" dirty="0" smtClean="0">
                <a:solidFill>
                  <a:srgbClr val="C00000"/>
                </a:solidFill>
              </a:rPr>
              <a:t>14. Müzik                                       2</a:t>
            </a:r>
          </a:p>
          <a:p>
            <a:r>
              <a:rPr lang="tr-TR" dirty="0" smtClean="0">
                <a:solidFill>
                  <a:schemeClr val="tx2"/>
                </a:solidFill>
              </a:rPr>
              <a:t>15.Beden Eğitimi                          1</a:t>
            </a:r>
            <a:endParaRPr lang="tr-TR" dirty="0" smtClean="0">
              <a:solidFill>
                <a:schemeClr val="tx2"/>
              </a:solidFill>
            </a:endParaRP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ÖĞRENCİ HAREKETLİLİĞİ-STUDENT MOBILITY(SM)</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solidFill>
                  <a:schemeClr val="tx2"/>
                </a:solidFill>
              </a:rPr>
              <a:t>Öğrenci Hareketliliği Faaliyetleri:</a:t>
            </a:r>
          </a:p>
          <a:p>
            <a:r>
              <a:rPr lang="tr-TR" dirty="0" smtClean="0"/>
              <a:t>1-Öğrenim Hareketliliği</a:t>
            </a:r>
          </a:p>
          <a:p>
            <a:r>
              <a:rPr lang="tr-TR" dirty="0" smtClean="0"/>
              <a:t>2-Staj Hareketliliği</a:t>
            </a:r>
          </a:p>
          <a:p>
            <a:r>
              <a:rPr lang="tr-TR" dirty="0" smtClean="0"/>
              <a:t>Yükseköğretimde öğrenci hareketliliğine yükseköğretim kurumlarında örgün eğitimde kayıtlı öğrenciler (</a:t>
            </a:r>
            <a:r>
              <a:rPr lang="tr-TR" dirty="0" err="1" smtClean="0">
                <a:solidFill>
                  <a:srgbClr val="00B0F0"/>
                </a:solidFill>
              </a:rPr>
              <a:t>önlisans</a:t>
            </a:r>
            <a:r>
              <a:rPr lang="tr-TR" dirty="0" smtClean="0">
                <a:solidFill>
                  <a:srgbClr val="00B0F0"/>
                </a:solidFill>
              </a:rPr>
              <a:t>,lisans,yüksek lisans ve doktora</a:t>
            </a:r>
            <a:r>
              <a:rPr lang="tr-TR" dirty="0" smtClean="0"/>
              <a:t>)</a:t>
            </a:r>
            <a:r>
              <a:rPr lang="tr-TR" dirty="0" smtClean="0">
                <a:solidFill>
                  <a:srgbClr val="00B0F0"/>
                </a:solidFill>
              </a:rPr>
              <a:t> </a:t>
            </a:r>
            <a:r>
              <a:rPr lang="tr-TR" dirty="0" smtClean="0"/>
              <a:t>başvurabilir.</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70C0"/>
                </a:solidFill>
              </a:rPr>
              <a:t>Öğrenme Hareketliliği – Öğrenim:</a:t>
            </a:r>
            <a:endParaRPr lang="tr-TR" dirty="0">
              <a:solidFill>
                <a:srgbClr val="0070C0"/>
              </a:solidFill>
            </a:endParaRPr>
          </a:p>
        </p:txBody>
      </p:sp>
      <p:sp>
        <p:nvSpPr>
          <p:cNvPr id="3" name="2 İçerik Yer Tutucusu"/>
          <p:cNvSpPr>
            <a:spLocks noGrp="1"/>
          </p:cNvSpPr>
          <p:nvPr>
            <p:ph idx="1"/>
          </p:nvPr>
        </p:nvSpPr>
        <p:spPr>
          <a:xfrm>
            <a:off x="457200" y="1600200"/>
            <a:ext cx="8229600" cy="4637111"/>
          </a:xfrm>
        </p:spPr>
        <p:txBody>
          <a:bodyPr/>
          <a:lstStyle/>
          <a:p>
            <a:r>
              <a:rPr lang="tr-TR" dirty="0" smtClean="0"/>
              <a:t>Faaliyet, yükseköğretim kurumunda kayıtlı öğrencinin öğreniminin bir bölümünü kurumlar arası anlaşma ile ortak olunan yurtdışındaki yükseköğretim kurumunda gerçekleştirmesidir.</a:t>
            </a:r>
          </a:p>
          <a:p>
            <a:r>
              <a:rPr lang="tr-TR" dirty="0" smtClean="0"/>
              <a:t>Faaliyet süresi :</a:t>
            </a:r>
            <a:r>
              <a:rPr lang="tr-TR" dirty="0" smtClean="0">
                <a:solidFill>
                  <a:srgbClr val="C00000"/>
                </a:solidFill>
              </a:rPr>
              <a:t>3-12</a:t>
            </a:r>
            <a:r>
              <a:rPr lang="tr-TR" dirty="0" smtClean="0"/>
              <a:t> ay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0070C0"/>
                </a:solidFill>
              </a:rPr>
              <a:t>Kimler Öğrenim Hareketliliği faaliyetinden yararlanamaz?</a:t>
            </a:r>
            <a:endParaRPr lang="tr-TR" dirty="0">
              <a:solidFill>
                <a:srgbClr val="0070C0"/>
              </a:solidFill>
            </a:endParaRPr>
          </a:p>
        </p:txBody>
      </p:sp>
      <p:sp>
        <p:nvSpPr>
          <p:cNvPr id="3" name="2 İçerik Yer Tutucusu"/>
          <p:cNvSpPr>
            <a:spLocks noGrp="1"/>
          </p:cNvSpPr>
          <p:nvPr>
            <p:ph idx="1"/>
          </p:nvPr>
        </p:nvSpPr>
        <p:spPr/>
        <p:txBody>
          <a:bodyPr/>
          <a:lstStyle/>
          <a:p>
            <a:r>
              <a:rPr lang="tr-TR" dirty="0" smtClean="0"/>
              <a:t>Ön lisans ve lisans programlarının birinci sınıfında okuyan öğrenciler ve mezun olmuş öğrenciler bu faaliyetten yararlanamaz!</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Öğrenme Hareketliliği-Staj:</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Faaliyet, yükseköğretim kurumunda kayıtlı öğrencinin yurtdışındaki bir işletmede staj yapmasıdır.</a:t>
            </a:r>
          </a:p>
          <a:p>
            <a:r>
              <a:rPr lang="tr-TR" dirty="0" smtClean="0"/>
              <a:t>Staj, bir yararlanıcının programa katılan başka bir ülkedeki bir işletme veya organizasyon bünyesindeki </a:t>
            </a:r>
            <a:r>
              <a:rPr lang="tr-TR" dirty="0" smtClean="0">
                <a:solidFill>
                  <a:srgbClr val="C00000"/>
                </a:solidFill>
              </a:rPr>
              <a:t>mesleki eğitim alma ve/veya çalışma deneyimi kazanma </a:t>
            </a:r>
            <a:r>
              <a:rPr lang="tr-TR" dirty="0" smtClean="0"/>
              <a:t>sürecidir.</a:t>
            </a:r>
          </a:p>
          <a:p>
            <a:r>
              <a:rPr lang="tr-TR" dirty="0" smtClean="0"/>
              <a:t>Faaliyet süresi: </a:t>
            </a:r>
            <a:r>
              <a:rPr lang="tr-TR" dirty="0" smtClean="0">
                <a:solidFill>
                  <a:srgbClr val="C00000"/>
                </a:solidFill>
              </a:rPr>
              <a:t>2-12</a:t>
            </a:r>
            <a:r>
              <a:rPr lang="tr-TR" dirty="0" smtClean="0"/>
              <a:t> ay</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Kimler staj faaliyetine başvurabilir?</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Öğrenim süresi içerisinde her sınıfta ve öğrenim programlarının son sınıflarındaki öğrenciler mezun olduktan sonra 12 ay içerisinde staj faaliyeti gerçekleştirebilir. Mezuniyet sonrası gerçekleştirilecek staj faaliyetinde öğrenci başvurusunun öğrenci mezun olmadan önce gerçekleştirilmesi gerekir.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1336</Words>
  <Application>Microsoft Office PowerPoint</Application>
  <PresentationFormat>Ekran Gösterisi (4:3)</PresentationFormat>
  <Paragraphs>131</Paragraphs>
  <Slides>34</Slides>
  <Notes>1</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ERASMUS+ ANA EYLEM 1: BİREYLERİN ÖĞRENME HAREKETLİLİĞİ</vt:lpstr>
      <vt:lpstr>YILLARA GÖRE HAREKETLİLİKLER</vt:lpstr>
      <vt:lpstr>ÜLKELERE GÖRE HAREKETLİLİKLER</vt:lpstr>
      <vt:lpstr>2015-2016 HAREKETLİLİK SAYILARI</vt:lpstr>
      <vt:lpstr>ÖĞRENCİ HAREKETLİLİĞİ-STUDENT MOBILITY(SM)</vt:lpstr>
      <vt:lpstr>Öğrenme Hareketliliği – Öğrenim:</vt:lpstr>
      <vt:lpstr>Kimler Öğrenim Hareketliliği faaliyetinden yararlanamaz?</vt:lpstr>
      <vt:lpstr>Öğrenme Hareketliliği-Staj:</vt:lpstr>
      <vt:lpstr>Kimler staj faaliyetine başvurabilir?</vt:lpstr>
      <vt:lpstr>Staja ev sahipliği yapacak kuruluşlar:</vt:lpstr>
      <vt:lpstr>Faaliyet Süreleri:</vt:lpstr>
      <vt:lpstr>Öğrenci Seçim Şartları ve Seçimde Kullanılan Belgeler:</vt:lpstr>
      <vt:lpstr>Slayt 13</vt:lpstr>
      <vt:lpstr>Seçim Kriterleri</vt:lpstr>
      <vt:lpstr>Slayt 15</vt:lpstr>
      <vt:lpstr>Seçim Sonrası Süreç:</vt:lpstr>
      <vt:lpstr>Hibe Desteği:</vt:lpstr>
      <vt:lpstr>Slayt 18</vt:lpstr>
      <vt:lpstr>Öğrenciye Yapılacak Ödeme:</vt:lpstr>
      <vt:lpstr>Ödemede Kesinti Yapılması:</vt:lpstr>
      <vt:lpstr>Akademik Tanınma:</vt:lpstr>
      <vt:lpstr>Slayt 22</vt:lpstr>
      <vt:lpstr>Slayt 23</vt:lpstr>
      <vt:lpstr>Çevrimiçi Dil Desteği (OLS):</vt:lpstr>
      <vt:lpstr>Zorunlu Sınavlar:</vt:lpstr>
      <vt:lpstr>İsteğe Bağlı Dil Kursları:</vt:lpstr>
      <vt:lpstr>Çevrimiçi Dil sınavları ve Kurslarına Katılım:</vt:lpstr>
      <vt:lpstr>Akademik Ücretler:</vt:lpstr>
      <vt:lpstr>Sigorta Yükümlülükleri:</vt:lpstr>
      <vt:lpstr>Öğrenci Hareketliliği Belgeleri:</vt:lpstr>
      <vt:lpstr>Slayt 31</vt:lpstr>
      <vt:lpstr>Faaliyet sona erdikten sonra tamamlanan belgeler:</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ANA EYLEM 1: BİREYLERİN ÖĞRENME HAREKETLİLİĞİ</dc:title>
  <dc:creator>su</dc:creator>
  <cp:lastModifiedBy>su</cp:lastModifiedBy>
  <cp:revision>19</cp:revision>
  <dcterms:created xsi:type="dcterms:W3CDTF">2015-01-07T08:18:35Z</dcterms:created>
  <dcterms:modified xsi:type="dcterms:W3CDTF">2016-10-19T10:22:34Z</dcterms:modified>
</cp:coreProperties>
</file>