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48666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97333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246001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94667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743334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492000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240666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989334" algn="l" defTabSz="34973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0B6"/>
    <a:srgbClr val="E2ECF6"/>
    <a:srgbClr val="AAA588"/>
    <a:srgbClr val="EBE86A"/>
    <a:srgbClr val="EAF46C"/>
    <a:srgbClr val="F3DF4F"/>
    <a:srgbClr val="E8D3A0"/>
    <a:srgbClr val="EAF561"/>
    <a:srgbClr val="CCC5E1"/>
    <a:srgbClr val="886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54" autoAdjust="0"/>
  </p:normalViewPr>
  <p:slideViewPr>
    <p:cSldViewPr>
      <p:cViewPr>
        <p:scale>
          <a:sx n="40" d="100"/>
          <a:sy n="40" d="100"/>
        </p:scale>
        <p:origin x="-1358" y="5083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29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7FB47-CED4-4BF2-B102-25E2FD9FA54C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A5148-62DF-4E62-B7F2-BE5F13255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29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0"/>
            <a:ext cx="25203150" cy="360045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3054" tIns="66527" rIns="133054" bIns="6652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39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3497333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01" indent="-1311501" algn="l" defTabSz="3497333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583" indent="-1092917" algn="l" defTabSz="3497333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668" indent="-874333" algn="l" defTabSz="349733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334" indent="-874333" algn="l" defTabSz="349733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000" indent="-874333" algn="l" defTabSz="3497333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7667" indent="-874333" algn="l" defTabSz="349733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333" indent="-874333" algn="l" defTabSz="349733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001" indent="-874333" algn="l" defTabSz="349733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3668" indent="-874333" algn="l" defTabSz="349733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66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33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001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67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334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000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666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334" algn="l" defTabSz="3497333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-31530" y="0"/>
            <a:ext cx="25218584" cy="561211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32636" tIns="332636" rIns="332636" bIns="425774"/>
          <a:lstStyle/>
          <a:p>
            <a:pPr eaLnBrk="0" hangingPunct="0">
              <a:defRPr/>
            </a:pPr>
            <a:endParaRPr lang="en-US" sz="3500" dirty="0">
              <a:latin typeface="Century Schoolbook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35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390775" y="928513"/>
            <a:ext cx="20858564" cy="19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677" tIns="31333" rIns="62677" bIns="31333">
            <a:spAutoFit/>
          </a:bodyPr>
          <a:lstStyle/>
          <a:p>
            <a:pPr algn="ctr" defTabSz="627063">
              <a:spcBef>
                <a:spcPts val="0"/>
              </a:spcBef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YERALTI SULARINDA YÜKSEK FLORÜR VE FLORÜRÜN BOKSİT ÜZERİNDE ADSORPSİYONU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125"/>
          <p:cNvSpPr txBox="1">
            <a:spLocks noChangeArrowheads="1"/>
          </p:cNvSpPr>
          <p:nvPr/>
        </p:nvSpPr>
        <p:spPr bwMode="auto">
          <a:xfrm>
            <a:off x="5667376" y="2990850"/>
            <a:ext cx="13792200" cy="240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0" tIns="45705" rIns="91410" bIns="45705">
            <a:spAutoFit/>
          </a:bodyPr>
          <a:lstStyle/>
          <a:p>
            <a:pPr algn="ctr" defTabSz="4700814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İrfan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YEŞİLNACAR, A.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Dilek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ATASOY </a:t>
            </a:r>
          </a:p>
          <a:p>
            <a:pPr algn="ctr" defTabSz="4700814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Harran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Üniversitesi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Mühendislik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Fakültesi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Çevre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Müh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Bölümü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Osmanbey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Yerleşkesi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63190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Şanlıurfa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Türkiye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4700814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iyesilnacar@gmail.com)</a:t>
            </a:r>
          </a:p>
          <a:p>
            <a:pPr algn="ctr" defTabSz="4700814"/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6" descr="http://www.harran.edu.tr/harran/amblem_logo/logo_t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7350" y="2641377"/>
            <a:ext cx="2771776" cy="25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8" name="57 Grup"/>
          <p:cNvGrpSpPr/>
          <p:nvPr/>
        </p:nvGrpSpPr>
        <p:grpSpPr>
          <a:xfrm>
            <a:off x="1476375" y="6038850"/>
            <a:ext cx="7543800" cy="11125200"/>
            <a:chOff x="1476375" y="6115050"/>
            <a:chExt cx="7543800" cy="11125200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476376" y="6182632"/>
              <a:ext cx="7543799" cy="11057618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>
              <a:lvl1pPr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tr-TR" sz="1800" dirty="0" smtClean="0">
                <a:cs typeface="Arial" pitchFamily="34" charset="0"/>
              </a:endParaRP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tr-TR" sz="1800" dirty="0">
                  <a:cs typeface="Arial" pitchFamily="34" charset="0"/>
                </a:rPr>
                <a:t>Dünya’da 200 milyondan fazla insan yüksek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içeren içme ve kullanma sularını tükettiklerinden dolayı olumsuz etkilenmiştir. </a:t>
              </a:r>
              <a:r>
                <a:rPr lang="tr-TR" sz="1800" dirty="0" smtClean="0">
                  <a:cs typeface="Arial" pitchFamily="34" charset="0"/>
                </a:rPr>
                <a:t>Bu </a:t>
              </a:r>
              <a:r>
                <a:rPr lang="tr-TR" sz="1800" dirty="0">
                  <a:cs typeface="Arial" pitchFamily="34" charset="0"/>
                </a:rPr>
                <a:t>çalışmada amaç, genellikle </a:t>
              </a:r>
              <a:r>
                <a:rPr lang="tr-TR" sz="1800" dirty="0" err="1">
                  <a:cs typeface="Arial" pitchFamily="34" charset="0"/>
                </a:rPr>
                <a:t>sedimanter</a:t>
              </a:r>
              <a:r>
                <a:rPr lang="tr-TR" sz="1800" dirty="0">
                  <a:cs typeface="Arial" pitchFamily="34" charset="0"/>
                </a:rPr>
                <a:t> oluşumların yer aldığı Şanlıurfa bölgesindeki yüksek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konsantrasyonu ve özellikle ilköğretim çağındaki öğrencilerde görülen endemik </a:t>
              </a:r>
              <a:r>
                <a:rPr lang="tr-TR" sz="1800" dirty="0" err="1">
                  <a:cs typeface="Arial" pitchFamily="34" charset="0"/>
                </a:rPr>
                <a:t>florozis</a:t>
              </a:r>
              <a:r>
                <a:rPr lang="tr-TR" sz="1800" dirty="0">
                  <a:cs typeface="Arial" pitchFamily="34" charset="0"/>
                </a:rPr>
                <a:t> vakalarının incelenmesi ve </a:t>
              </a:r>
              <a:r>
                <a:rPr lang="tr-TR" sz="1800" dirty="0" err="1">
                  <a:cs typeface="Arial" pitchFamily="34" charset="0"/>
                </a:rPr>
                <a:t>florürün</a:t>
              </a:r>
              <a:r>
                <a:rPr lang="tr-TR" sz="1800" dirty="0">
                  <a:cs typeface="Arial" pitchFamily="34" charset="0"/>
                </a:rPr>
                <a:t> boksit üzerinde </a:t>
              </a:r>
              <a:r>
                <a:rPr lang="tr-TR" sz="1800" dirty="0" err="1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 ile </a:t>
              </a:r>
              <a:r>
                <a:rPr lang="tr-TR" sz="1800" dirty="0" err="1">
                  <a:cs typeface="Arial" pitchFamily="34" charset="0"/>
                </a:rPr>
                <a:t>gideriminin</a:t>
              </a:r>
              <a:r>
                <a:rPr lang="tr-TR" sz="1800" dirty="0">
                  <a:cs typeface="Arial" pitchFamily="34" charset="0"/>
                </a:rPr>
                <a:t> araştırılmasıdır.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için, içme sularında maksimum düzey </a:t>
              </a:r>
              <a:r>
                <a:rPr lang="tr-TR" sz="1800" dirty="0" smtClean="0">
                  <a:cs typeface="Arial" pitchFamily="34" charset="0"/>
                </a:rPr>
                <a:t>US EPA’ya </a:t>
              </a:r>
              <a:r>
                <a:rPr lang="tr-TR" sz="1800" dirty="0">
                  <a:cs typeface="Arial" pitchFamily="34" charset="0"/>
                </a:rPr>
                <a:t>göre 4 mg/L </a:t>
              </a:r>
              <a:r>
                <a:rPr lang="tr-TR" sz="1800" dirty="0" err="1">
                  <a:cs typeface="Arial" pitchFamily="34" charset="0"/>
                </a:rPr>
                <a:t>dir</a:t>
              </a:r>
              <a:r>
                <a:rPr lang="tr-TR" sz="1800" dirty="0">
                  <a:cs typeface="Arial" pitchFamily="34" charset="0"/>
                </a:rPr>
                <a:t>. Optimal dozda </a:t>
              </a:r>
              <a:r>
                <a:rPr lang="tr-TR" sz="1800" dirty="0" err="1">
                  <a:cs typeface="Arial" pitchFamily="34" charset="0"/>
                </a:rPr>
                <a:t>florürün</a:t>
              </a:r>
              <a:r>
                <a:rPr lang="tr-TR" sz="1800" dirty="0">
                  <a:cs typeface="Arial" pitchFamily="34" charset="0"/>
                </a:rPr>
                <a:t> ise çocuk ve yetişkinlerin dişlerindeki koruyucu etkisi kanıtlanmıştır. İçme sularında düşük (&lt;0.7 mg/L) ve yüksek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konsantrasyonları (&gt;1.2 mg/L) sırasıyla diş çürüklerine ve diş lekeleri ile </a:t>
              </a:r>
              <a:r>
                <a:rPr lang="tr-TR" sz="1800" dirty="0" err="1">
                  <a:cs typeface="Arial" pitchFamily="34" charset="0"/>
                </a:rPr>
                <a:t>dental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florozis</a:t>
              </a:r>
              <a:r>
                <a:rPr lang="tr-TR" sz="1800" dirty="0">
                  <a:cs typeface="Arial" pitchFamily="34" charset="0"/>
                </a:rPr>
                <a:t> hastalığına neden olmaktadır. Özellikle ilerlemiş </a:t>
              </a:r>
              <a:r>
                <a:rPr lang="tr-TR" sz="1800" dirty="0" err="1">
                  <a:cs typeface="Arial" pitchFamily="34" charset="0"/>
                </a:rPr>
                <a:t>florozis</a:t>
              </a:r>
              <a:r>
                <a:rPr lang="tr-TR" sz="1800" dirty="0">
                  <a:cs typeface="Arial" pitchFamily="34" charset="0"/>
                </a:rPr>
                <a:t> vakaları kırsalda yaşayan ve </a:t>
              </a:r>
              <a:r>
                <a:rPr lang="tr-TR" sz="1800" dirty="0" err="1">
                  <a:cs typeface="Arial" pitchFamily="34" charset="0"/>
                </a:rPr>
                <a:t>içmesularını</a:t>
              </a:r>
              <a:r>
                <a:rPr lang="tr-TR" sz="1800" dirty="0">
                  <a:cs typeface="Arial" pitchFamily="34" charset="0"/>
                </a:rPr>
                <a:t> yeraltı suyundan sağlayan insanlarda sık </a:t>
              </a:r>
              <a:r>
                <a:rPr lang="tr-TR" sz="1800" dirty="0" smtClean="0">
                  <a:cs typeface="Arial" pitchFamily="34" charset="0"/>
                </a:rPr>
                <a:t>görülmektedir. </a:t>
              </a: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tr-TR" sz="1800" dirty="0" err="1" smtClean="0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,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gideriminde</a:t>
              </a:r>
              <a:r>
                <a:rPr lang="tr-TR" sz="1800" dirty="0">
                  <a:cs typeface="Arial" pitchFamily="34" charset="0"/>
                </a:rPr>
                <a:t> en uygun teknik olarak kabul edilir. Bu çalışmada, ülkemizde bol bulunan, </a:t>
              </a:r>
              <a:r>
                <a:rPr lang="tr-TR" sz="1800" dirty="0" smtClean="0">
                  <a:cs typeface="Arial" pitchFamily="34" charset="0"/>
                </a:rPr>
                <a:t>basit, </a:t>
              </a:r>
              <a:r>
                <a:rPr lang="tr-TR" sz="1800" dirty="0">
                  <a:cs typeface="Arial" pitchFamily="34" charset="0"/>
                </a:rPr>
                <a:t>ucuz, kolay elde edilebilir doğal materyal olan boksitin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 kapasitesi </a:t>
              </a:r>
              <a:r>
                <a:rPr lang="tr-TR" sz="1800" dirty="0" smtClean="0">
                  <a:cs typeface="Arial" pitchFamily="34" charset="0"/>
                </a:rPr>
                <a:t>incelenmiştir. Boksit </a:t>
              </a:r>
              <a:r>
                <a:rPr lang="tr-TR" sz="1800" dirty="0">
                  <a:cs typeface="Arial" pitchFamily="34" charset="0"/>
                </a:rPr>
                <a:t>üzerinde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batch</a:t>
              </a:r>
              <a:r>
                <a:rPr lang="tr-TR" sz="1800" dirty="0">
                  <a:cs typeface="Arial" pitchFamily="34" charset="0"/>
                </a:rPr>
                <a:t> denge metoduna göre incelenmiştir. Dengeye ulaşma süresi 3 saat olarak bulunmuştur (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 dozu 5 g/L olarak seçilmiştir). Çalkalama işlemleri 150 </a:t>
              </a:r>
              <a:r>
                <a:rPr lang="tr-TR" sz="1800" dirty="0" err="1">
                  <a:cs typeface="Arial" pitchFamily="34" charset="0"/>
                </a:rPr>
                <a:t>rpm</a:t>
              </a:r>
              <a:r>
                <a:rPr lang="tr-TR" sz="1800" dirty="0">
                  <a:cs typeface="Arial" pitchFamily="34" charset="0"/>
                </a:rPr>
                <a:t> ayarlı çalkalayıcıda gerçekleştirilmiştir. Ortam sıcaklığında ve doğal </a:t>
              </a:r>
              <a:r>
                <a:rPr lang="tr-TR" sz="1800" dirty="0" err="1">
                  <a:cs typeface="Arial" pitchFamily="34" charset="0"/>
                </a:rPr>
                <a:t>pH</a:t>
              </a:r>
              <a:r>
                <a:rPr lang="tr-TR" sz="1800" dirty="0">
                  <a:cs typeface="Arial" pitchFamily="34" charset="0"/>
                </a:rPr>
                <a:t> değerlerinde (7.6) çalışılmıştır.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başlangıç konsantrasyonu 5 mg/L olarak seçilmiştir. Optimum 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 dozaj belirleme çalışmasında 2.5, 5, 10, 15 ve 30 g/L şeklinde farklı 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 dozları denenmiştir. F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, artan 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 dozu ile artış göstermiştir. Optimum dozaj 5 g/L olarak bulunmuştur. Konsantrasyon çalışmasında 1, 3, 4, 10 mg/L F konsantrasyonları çalışılmıştır. F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Freundlich</a:t>
              </a:r>
              <a:r>
                <a:rPr lang="tr-TR" sz="1800" dirty="0">
                  <a:cs typeface="Arial" pitchFamily="34" charset="0"/>
                </a:rPr>
                <a:t> modeli ile iyi uyum sağlamıştır. Ham ve zenginleştirilmiş boksit üzerinde düşük F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 elde edilmiştir. Ancak Mg ile zenginleştirilmiş ve </a:t>
              </a:r>
              <a:r>
                <a:rPr lang="tr-TR" sz="1800" dirty="0" err="1">
                  <a:cs typeface="Arial" pitchFamily="34" charset="0"/>
                </a:rPr>
                <a:t>kalsine</a:t>
              </a:r>
              <a:r>
                <a:rPr lang="tr-TR" sz="1800" dirty="0">
                  <a:cs typeface="Arial" pitchFamily="34" charset="0"/>
                </a:rPr>
                <a:t> edilmiş boksit üzerinde </a:t>
              </a:r>
              <a:r>
                <a:rPr lang="tr-TR" sz="1800" dirty="0" err="1">
                  <a:cs typeface="Arial" pitchFamily="34" charset="0"/>
                </a:rPr>
                <a:t>Kf</a:t>
              </a:r>
              <a:r>
                <a:rPr lang="tr-TR" sz="1800" dirty="0">
                  <a:cs typeface="Arial" pitchFamily="34" charset="0"/>
                </a:rPr>
                <a:t> (</a:t>
              </a:r>
              <a:r>
                <a:rPr lang="tr-TR" sz="1800" dirty="0" err="1">
                  <a:cs typeface="Arial" pitchFamily="34" charset="0"/>
                </a:rPr>
                <a:t>Freundlich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 smtClean="0">
                  <a:cs typeface="Arial" pitchFamily="34" charset="0"/>
                </a:rPr>
                <a:t>adsorp</a:t>
              </a:r>
              <a:r>
                <a:rPr lang="tr-TR" sz="1800" dirty="0" smtClean="0">
                  <a:cs typeface="Arial" pitchFamily="34" charset="0"/>
                </a:rPr>
                <a:t>. katsayısı</a:t>
              </a:r>
              <a:r>
                <a:rPr lang="tr-TR" sz="1800" dirty="0">
                  <a:cs typeface="Arial" pitchFamily="34" charset="0"/>
                </a:rPr>
                <a:t>) 0.247 </a:t>
              </a:r>
              <a:r>
                <a:rPr lang="tr-TR" sz="1800" dirty="0" err="1">
                  <a:cs typeface="Arial" pitchFamily="34" charset="0"/>
                </a:rPr>
                <a:t>mL</a:t>
              </a:r>
              <a:r>
                <a:rPr lang="tr-TR" sz="1800" dirty="0">
                  <a:cs typeface="Arial" pitchFamily="34" charset="0"/>
                </a:rPr>
                <a:t>/g değeri ile maksimum </a:t>
              </a:r>
              <a:r>
                <a:rPr lang="tr-TR" sz="1800" dirty="0" err="1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 gözlenmiştir. Bu çalışmanın sonuçları göstermiştir ki Mg ile zenginleştirilmiş boksitin ısıl işlemden geçirilmesi </a:t>
              </a:r>
              <a:r>
                <a:rPr lang="tr-TR" sz="1800" dirty="0" smtClean="0">
                  <a:cs typeface="Arial" pitchFamily="34" charset="0"/>
                </a:rPr>
                <a:t>süreci </a:t>
              </a:r>
              <a:r>
                <a:rPr lang="tr-TR" sz="1800" dirty="0">
                  <a:cs typeface="Arial" pitchFamily="34" charset="0"/>
                </a:rPr>
                <a:t>F </a:t>
              </a:r>
              <a:r>
                <a:rPr lang="tr-TR" sz="1800" dirty="0" err="1">
                  <a:cs typeface="Arial" pitchFamily="34" charset="0"/>
                </a:rPr>
                <a:t>adsorpsiyonunu</a:t>
              </a:r>
              <a:r>
                <a:rPr lang="tr-TR" sz="1800" dirty="0">
                  <a:cs typeface="Arial" pitchFamily="34" charset="0"/>
                </a:rPr>
                <a:t> önemli ölçüde arttırmıştır. 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en-US" sz="35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71"/>
            <p:cNvSpPr txBox="1">
              <a:spLocks noChangeArrowheads="1"/>
            </p:cNvSpPr>
            <p:nvPr/>
          </p:nvSpPr>
          <p:spPr bwMode="auto">
            <a:xfrm>
              <a:off x="1476375" y="6115050"/>
              <a:ext cx="7543800" cy="632679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ÖZET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48 Grup"/>
          <p:cNvGrpSpPr/>
          <p:nvPr/>
        </p:nvGrpSpPr>
        <p:grpSpPr>
          <a:xfrm>
            <a:off x="1529257" y="28975050"/>
            <a:ext cx="7606338" cy="6324600"/>
            <a:chOff x="16143277" y="6343650"/>
            <a:chExt cx="7699397" cy="434339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66881" y="6343650"/>
              <a:ext cx="7636094" cy="4343399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>
              <a:lvl1pPr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defRPr/>
              </a:pPr>
              <a:endParaRPr lang="tr-TR" sz="1800" dirty="0" smtClean="0">
                <a:cs typeface="Times New Roman" pitchFamily="18" charset="0"/>
              </a:endParaRP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tr-TR" sz="1800" dirty="0">
                  <a:ea typeface="+mn-ea"/>
                  <a:cs typeface="Arial" pitchFamily="34" charset="0"/>
                </a:rPr>
                <a:t>Boksit minerali, Seydişehir </a:t>
              </a:r>
              <a:r>
                <a:rPr lang="tr-TR" sz="1800" dirty="0" err="1">
                  <a:ea typeface="+mn-ea"/>
                  <a:cs typeface="Arial" pitchFamily="34" charset="0"/>
                </a:rPr>
                <a:t>Aluminyum</a:t>
              </a:r>
              <a:r>
                <a:rPr lang="tr-TR" sz="1800" dirty="0">
                  <a:ea typeface="+mn-ea"/>
                  <a:cs typeface="Arial" pitchFamily="34" charset="0"/>
                </a:rPr>
                <a:t> İşletmelerinde temin edilerek İTÜ maden fakültesi </a:t>
              </a:r>
              <a:r>
                <a:rPr lang="tr-TR" sz="1800" dirty="0" err="1">
                  <a:ea typeface="+mn-ea"/>
                  <a:cs typeface="Arial" pitchFamily="34" charset="0"/>
                </a:rPr>
                <a:t>laboratuarlarında</a:t>
              </a:r>
              <a:r>
                <a:rPr lang="tr-TR" sz="1800" dirty="0">
                  <a:ea typeface="+mn-ea"/>
                  <a:cs typeface="Arial" pitchFamily="34" charset="0"/>
                </a:rPr>
                <a:t> </a:t>
              </a:r>
              <a:r>
                <a:rPr lang="tr-TR" sz="1800" dirty="0" smtClean="0">
                  <a:ea typeface="+mn-ea"/>
                  <a:cs typeface="Arial" pitchFamily="34" charset="0"/>
                </a:rPr>
                <a:t>öğütülmüştür</a:t>
              </a:r>
              <a:r>
                <a:rPr lang="tr-TR" sz="1800" dirty="0" smtClean="0">
                  <a:ea typeface="+mn-ea"/>
                  <a:cs typeface="Arial" pitchFamily="34" charset="0"/>
                </a:rPr>
                <a:t>. </a:t>
              </a:r>
              <a:r>
                <a:rPr lang="tr-TR" sz="1800" dirty="0">
                  <a:cs typeface="Arial" pitchFamily="34" charset="0"/>
                </a:rPr>
                <a:t>Ham boksit (BR</a:t>
              </a:r>
              <a:r>
                <a:rPr lang="tr-TR" sz="1800" dirty="0" smtClean="0">
                  <a:cs typeface="Arial" pitchFamily="34" charset="0"/>
                </a:rPr>
                <a:t>), </a:t>
              </a:r>
              <a:r>
                <a:rPr lang="tr-TR" sz="1800" dirty="0" err="1">
                  <a:cs typeface="Arial" pitchFamily="34" charset="0"/>
                </a:rPr>
                <a:t>Na</a:t>
              </a:r>
              <a:r>
                <a:rPr lang="tr-TR" sz="1800" dirty="0">
                  <a:cs typeface="Arial" pitchFamily="34" charset="0"/>
                </a:rPr>
                <a:t> ve Mg ile </a:t>
              </a:r>
              <a:r>
                <a:rPr lang="tr-TR" sz="1800" dirty="0" smtClean="0">
                  <a:cs typeface="Arial" pitchFamily="34" charset="0"/>
                </a:rPr>
                <a:t>zenginleştirilmiş (B-</a:t>
              </a:r>
              <a:r>
                <a:rPr lang="tr-TR" sz="1800" dirty="0" err="1" smtClean="0">
                  <a:cs typeface="Arial" pitchFamily="34" charset="0"/>
                </a:rPr>
                <a:t>Na</a:t>
              </a:r>
              <a:r>
                <a:rPr lang="tr-TR" sz="1800" dirty="0" smtClean="0">
                  <a:cs typeface="Arial" pitchFamily="34" charset="0"/>
                </a:rPr>
                <a:t> ve B-Mg) ve </a:t>
              </a:r>
              <a:r>
                <a:rPr lang="tr-TR" sz="1800" dirty="0">
                  <a:cs typeface="Arial" pitchFamily="34" charset="0"/>
                </a:rPr>
                <a:t>Mg ile zenginleştirilmiş </a:t>
              </a:r>
              <a:r>
                <a:rPr lang="tr-TR" sz="1800" dirty="0" smtClean="0">
                  <a:cs typeface="Arial" pitchFamily="34" charset="0"/>
                </a:rPr>
                <a:t>boksit </a:t>
              </a:r>
              <a:r>
                <a:rPr lang="tr-TR" sz="1800" dirty="0">
                  <a:cs typeface="Arial" pitchFamily="34" charset="0"/>
                </a:rPr>
                <a:t>500 </a:t>
              </a:r>
              <a:r>
                <a:rPr lang="tr-TR" sz="1800" baseline="30000" dirty="0" err="1">
                  <a:cs typeface="Arial" pitchFamily="34" charset="0"/>
                </a:rPr>
                <a:t>o</a:t>
              </a:r>
              <a:r>
                <a:rPr lang="tr-TR" sz="1800" dirty="0" err="1">
                  <a:cs typeface="Arial" pitchFamily="34" charset="0"/>
                </a:rPr>
                <a:t>C’de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 smtClean="0">
                  <a:cs typeface="Arial" pitchFamily="34" charset="0"/>
                </a:rPr>
                <a:t>kalsine</a:t>
              </a:r>
              <a:r>
                <a:rPr lang="tr-TR" sz="1800" dirty="0" smtClean="0">
                  <a:cs typeface="Arial" pitchFamily="34" charset="0"/>
                </a:rPr>
                <a:t> edilmiştir (B-Mg-500</a:t>
              </a:r>
              <a:r>
                <a:rPr lang="tr-TR" sz="1800" dirty="0">
                  <a:cs typeface="Arial" pitchFamily="34" charset="0"/>
                </a:rPr>
                <a:t>). </a:t>
              </a:r>
              <a:r>
                <a:rPr lang="tr-TR" sz="1800" dirty="0" err="1" smtClean="0">
                  <a:cs typeface="Arial" pitchFamily="34" charset="0"/>
                </a:rPr>
                <a:t>Adsorpsiyon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>
                  <a:cs typeface="Arial" pitchFamily="34" charset="0"/>
                </a:rPr>
                <a:t>testleri </a:t>
              </a:r>
              <a:r>
                <a:rPr lang="tr-TR" sz="1800" dirty="0" err="1">
                  <a:cs typeface="Arial" pitchFamily="34" charset="0"/>
                </a:rPr>
                <a:t>Batch</a:t>
              </a:r>
              <a:r>
                <a:rPr lang="tr-TR" sz="1800" dirty="0">
                  <a:cs typeface="Arial" pitchFamily="34" charset="0"/>
                </a:rPr>
                <a:t> metoduna göre yürütülmüştür. </a:t>
              </a:r>
              <a:r>
                <a:rPr lang="tr-TR" sz="1800" dirty="0" smtClean="0">
                  <a:cs typeface="Arial" pitchFamily="34" charset="0"/>
                </a:rPr>
                <a:t>Dönüm </a:t>
              </a:r>
              <a:r>
                <a:rPr lang="tr-TR" sz="1800" dirty="0">
                  <a:cs typeface="Arial" pitchFamily="34" charset="0"/>
                </a:rPr>
                <a:t>noktası ya da diğer ismiyle çalkalama süresinin etkisini belirleme çalışmalarında </a:t>
              </a:r>
              <a:r>
                <a:rPr lang="tr-TR" sz="1800" dirty="0" err="1" smtClean="0">
                  <a:cs typeface="Arial" pitchFamily="34" charset="0"/>
                </a:rPr>
                <a:t>adsorban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>
                  <a:cs typeface="Arial" pitchFamily="34" charset="0"/>
                </a:rPr>
                <a:t>dozu </a:t>
              </a:r>
              <a:r>
                <a:rPr lang="tr-TR" sz="1800" dirty="0" smtClean="0">
                  <a:cs typeface="Arial" pitchFamily="34" charset="0"/>
                </a:rPr>
                <a:t>5 </a:t>
              </a:r>
              <a:r>
                <a:rPr lang="tr-TR" sz="1800" dirty="0">
                  <a:cs typeface="Arial" pitchFamily="34" charset="0"/>
                </a:rPr>
                <a:t>g/L olarak seçilmiştir. </a:t>
              </a:r>
              <a:r>
                <a:rPr lang="tr-TR" sz="1800" dirty="0" smtClean="0">
                  <a:cs typeface="Arial" pitchFamily="34" charset="0"/>
                </a:rPr>
                <a:t>25 </a:t>
              </a:r>
              <a:r>
                <a:rPr lang="tr-TR" sz="1800" dirty="0">
                  <a:cs typeface="Arial" pitchFamily="34" charset="0"/>
                </a:rPr>
                <a:t>ml çözelti ile çalışılmıştır (125 mg 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/25 </a:t>
              </a:r>
              <a:r>
                <a:rPr lang="tr-TR" sz="1800" dirty="0" err="1">
                  <a:cs typeface="Arial" pitchFamily="34" charset="0"/>
                </a:rPr>
                <a:t>mL</a:t>
              </a:r>
              <a:r>
                <a:rPr lang="tr-TR" sz="1800" dirty="0">
                  <a:cs typeface="Arial" pitchFamily="34" charset="0"/>
                </a:rPr>
                <a:t> çözelti</a:t>
              </a:r>
              <a:r>
                <a:rPr lang="tr-TR" sz="1800" dirty="0" smtClean="0">
                  <a:cs typeface="Arial" pitchFamily="34" charset="0"/>
                </a:rPr>
                <a:t>). Öncelikle </a:t>
              </a:r>
              <a:r>
                <a:rPr lang="tr-TR" sz="1800" dirty="0">
                  <a:cs typeface="Arial" pitchFamily="34" charset="0"/>
                </a:rPr>
                <a:t>dengeye ulaşma sürelerinin tahmini için kinetik testler </a:t>
              </a:r>
              <a:r>
                <a:rPr lang="tr-TR" sz="1800" dirty="0" smtClean="0">
                  <a:cs typeface="Arial" pitchFamily="34" charset="0"/>
                </a:rPr>
                <a:t>yapılmıştır. </a:t>
              </a:r>
              <a:r>
                <a:rPr lang="tr-TR" sz="1800" dirty="0" err="1" smtClean="0">
                  <a:cs typeface="Arial" pitchFamily="34" charset="0"/>
                </a:rPr>
                <a:t>Florür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>
                  <a:cs typeface="Arial" pitchFamily="34" charset="0"/>
                </a:rPr>
                <a:t>başlangıç </a:t>
              </a:r>
              <a:r>
                <a:rPr lang="tr-TR" sz="1800" dirty="0" smtClean="0">
                  <a:cs typeface="Arial" pitchFamily="34" charset="0"/>
                </a:rPr>
                <a:t>konsantrasyonu </a:t>
              </a:r>
              <a:r>
                <a:rPr lang="tr-TR" sz="1800" dirty="0">
                  <a:cs typeface="Arial" pitchFamily="34" charset="0"/>
                </a:rPr>
                <a:t>5 </a:t>
              </a:r>
              <a:r>
                <a:rPr lang="tr-TR" sz="1800" dirty="0" smtClean="0">
                  <a:cs typeface="Arial" pitchFamily="34" charset="0"/>
                </a:rPr>
                <a:t>mg/L seçilmiştir</a:t>
              </a:r>
              <a:r>
                <a:rPr lang="tr-TR" sz="1800" dirty="0">
                  <a:cs typeface="Arial" pitchFamily="34" charset="0"/>
                </a:rPr>
                <a:t>. Çalkalama işlemleri 150 </a:t>
              </a:r>
              <a:r>
                <a:rPr lang="tr-TR" sz="1800" dirty="0" err="1">
                  <a:cs typeface="Arial" pitchFamily="34" charset="0"/>
                </a:rPr>
                <a:t>rpm</a:t>
              </a:r>
              <a:r>
                <a:rPr lang="tr-TR" sz="1800" dirty="0">
                  <a:cs typeface="Arial" pitchFamily="34" charset="0"/>
                </a:rPr>
                <a:t> ayarlı çalkalayıcıda gerçekleştirilmiştir. Ortam sıcaklığında ve doğal </a:t>
              </a:r>
              <a:r>
                <a:rPr lang="tr-TR" sz="1800" dirty="0" err="1">
                  <a:cs typeface="Arial" pitchFamily="34" charset="0"/>
                </a:rPr>
                <a:t>pH</a:t>
              </a:r>
              <a:r>
                <a:rPr lang="tr-TR" sz="1800" dirty="0">
                  <a:cs typeface="Arial" pitchFamily="34" charset="0"/>
                </a:rPr>
                <a:t> değerlerinde çalışılmıştır. Her saat için 1 numune, 1 </a:t>
              </a:r>
              <a:r>
                <a:rPr lang="tr-TR" sz="1800" dirty="0" err="1">
                  <a:cs typeface="Arial" pitchFamily="34" charset="0"/>
                </a:rPr>
                <a:t>blank</a:t>
              </a:r>
              <a:r>
                <a:rPr lang="tr-TR" sz="1800" dirty="0">
                  <a:cs typeface="Arial" pitchFamily="34" charset="0"/>
                </a:rPr>
                <a:t>, 1 kontrol olmak üzere (</a:t>
              </a:r>
              <a:r>
                <a:rPr lang="tr-TR" sz="1800" dirty="0" err="1">
                  <a:cs typeface="Arial" pitchFamily="34" charset="0"/>
                </a:rPr>
                <a:t>blank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içermeyen, kontrol kil içermeyen çözeltiler olarak kullanılmıştır) 2 </a:t>
              </a:r>
              <a:r>
                <a:rPr lang="tr-TR" sz="1800" dirty="0" err="1">
                  <a:cs typeface="Arial" pitchFamily="34" charset="0"/>
                </a:rPr>
                <a:t>paralelli</a:t>
              </a:r>
              <a:r>
                <a:rPr lang="tr-TR" sz="1800" dirty="0">
                  <a:cs typeface="Arial" pitchFamily="34" charset="0"/>
                </a:rPr>
                <a:t> çalışılmıştır. Gerçek konsantrasyon değerlerine ulaşmak için </a:t>
              </a:r>
              <a:r>
                <a:rPr lang="tr-TR" sz="1800" dirty="0" err="1">
                  <a:cs typeface="Arial" pitchFamily="34" charset="0"/>
                </a:rPr>
                <a:t>blank</a:t>
              </a:r>
              <a:r>
                <a:rPr lang="tr-TR" sz="1800" dirty="0">
                  <a:cs typeface="Arial" pitchFamily="34" charset="0"/>
                </a:rPr>
                <a:t> ve kontrol çözeltileri ile düzeltmeler yapılmıştır. Çalkalama sonrasında çözelti şırınga filtrelerden geçirilmiş ve elde edilen kilden arındırılmış sıvıda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analizi </a:t>
              </a:r>
              <a:r>
                <a:rPr lang="tr-TR" sz="1800" dirty="0" err="1" smtClean="0">
                  <a:cs typeface="Arial" pitchFamily="34" charset="0"/>
                </a:rPr>
                <a:t>Hach</a:t>
              </a:r>
              <a:r>
                <a:rPr lang="tr-TR" sz="1800" dirty="0" err="1" smtClean="0">
                  <a:cs typeface="Arial" pitchFamily="34" charset="0"/>
                </a:rPr>
                <a:t>-Lange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 smtClean="0">
                  <a:cs typeface="Arial" pitchFamily="34" charset="0"/>
                </a:rPr>
                <a:t>HQ40d model </a:t>
              </a:r>
              <a:r>
                <a:rPr lang="tr-TR" sz="1800" dirty="0" err="1" smtClean="0">
                  <a:cs typeface="Arial" pitchFamily="34" charset="0"/>
                </a:rPr>
                <a:t>multi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>
                  <a:cs typeface="Arial" pitchFamily="34" charset="0"/>
                </a:rPr>
                <a:t>ölçüm </a:t>
              </a:r>
              <a:r>
                <a:rPr lang="tr-TR" sz="1800" dirty="0" smtClean="0">
                  <a:cs typeface="Arial" pitchFamily="34" charset="0"/>
                </a:rPr>
                <a:t>cihazı </a:t>
              </a:r>
              <a:r>
                <a:rPr lang="tr-TR" sz="1800" dirty="0" smtClean="0">
                  <a:cs typeface="Arial" pitchFamily="34" charset="0"/>
                </a:rPr>
                <a:t>ile </a:t>
              </a:r>
              <a:r>
                <a:rPr lang="tr-TR" sz="1800" dirty="0">
                  <a:cs typeface="Arial" pitchFamily="34" charset="0"/>
                </a:rPr>
                <a:t>TISAB yöntemine göre yapılmıştır.</a:t>
              </a:r>
            </a:p>
          </p:txBody>
        </p:sp>
        <p:sp>
          <p:nvSpPr>
            <p:cNvPr id="40" name="Text Box 471"/>
            <p:cNvSpPr txBox="1">
              <a:spLocks noChangeArrowheads="1"/>
            </p:cNvSpPr>
            <p:nvPr/>
          </p:nvSpPr>
          <p:spPr bwMode="auto">
            <a:xfrm>
              <a:off x="16143277" y="6343650"/>
              <a:ext cx="7699397" cy="434490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YÖNTEM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50 Grup"/>
          <p:cNvGrpSpPr/>
          <p:nvPr/>
        </p:nvGrpSpPr>
        <p:grpSpPr>
          <a:xfrm>
            <a:off x="1476375" y="17545050"/>
            <a:ext cx="7543800" cy="11125200"/>
            <a:chOff x="1476375" y="18688050"/>
            <a:chExt cx="7620000" cy="14097000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1476375" y="18688050"/>
              <a:ext cx="7620000" cy="14097000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/>
            <a:p>
              <a:pPr>
                <a:spcBef>
                  <a:spcPct val="50000"/>
                </a:spcBef>
                <a:defRPr/>
              </a:pPr>
              <a:endParaRPr lang="tr-TR" sz="1800" dirty="0" smtClean="0">
                <a:latin typeface="Arial" pitchFamily="34" charset="0"/>
                <a:cs typeface="Arial" pitchFamily="34" charset="0"/>
              </a:endParaRPr>
            </a:p>
            <a:p>
              <a:pPr algn="just">
                <a:defRPr/>
              </a:pP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, doğal sularda genellikle düşük konsantrasyonlarda bulunur.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, volkanik emisyonlar, denizel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aerasoller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, buharlaşma ve endüstriyel kirletici kaynakları tarafından atmosfere taşınır.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Florürün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hidrojeokimyasal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çevrimi ile yağışlar, çeşitli kaya-su etkileşimleri ve bazı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antropojenik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kaynaklar neticesinde doğal sulardaki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konsantrasyonu artmaktadır (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Edmunds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ve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Smedlley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2005). Aynı zamanda, volkanik kayalar, mika mineralleri (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sirolit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, florit,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florapatit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) ve termal kaynaklar doğal sularda yüksek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 konsantrasyonlarına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neden olur  (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Anonymous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2006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) (Şekil 1).</a:t>
              </a:r>
            </a:p>
            <a:p>
              <a:pPr algn="just">
                <a:spcBef>
                  <a:spcPts val="1200"/>
                </a:spcBef>
                <a:defRPr/>
              </a:pP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İçme sularındaki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konsantrasyonu suyun kaynaklandığı bölgenin jeolojik, kimyasal ve fiziksel özellikleri, toprağın içeriği,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pH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ve sıcaklık gibi faktörlere bağlı olarak 1 ile 25 mg/L gibi geniş limitler içinde değişmektedir (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Dissanayake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ve ark. 2009). Çocuk ve yetişkinlerde optimal dozlarda alındığında çürük önleyici etkileri kanıtlanan flor, içme sularında düşük konsantrasyonlarda olduğunda (&lt;0,5 mg/L) diş çürüklerine, yüksek konsantrasyonlarda alındığında ise (1,5 mg/L) dişlerde benek oluşumu ve "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dental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florozis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" hastalığı, 3,00 mg/L'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nin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üstünde alındığında “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iskeletsel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florozis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" hastalığına neden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olabilmektedir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. Özellikle içme suyu ihtiyacını yeraltı su kaynaklarından sağlayan, kırsal alanlarda yaşayan topluluklarda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florozisin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görülme sıklığı artmaktadır (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Edmunds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ve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Smedley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2005). Türkiye’de aralarında olmak üzere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Dünya’da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30’dan fazla gelişmiş ve gelişmekte olan ülkede endemik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florozis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görülmektedir. 200 milyonun üzerinde insan, içme sularındaki aşırı flordan dolayı zarar görmektedir.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Ülkemizde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içme sularındaki yüksek flüorür ile ilgili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dental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florozis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ilk olarak yaklaşık 55 yıl önce Isparta bölgesinde gözlenmiştir (Örnek 1955).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seviyesi 1,5 ve 6 mg/L arasında olan yüksek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florürlü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suların uzun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yıllar boyunca tüketildiği tespit edilmiştir (Oruç 2008). </a:t>
              </a:r>
              <a:endParaRPr lang="tr-TR" sz="1800" dirty="0" smtClean="0">
                <a:latin typeface="Arial" pitchFamily="34" charset="0"/>
                <a:cs typeface="Arial" pitchFamily="34" charset="0"/>
              </a:endParaRPr>
            </a:p>
            <a:p>
              <a:pPr algn="just">
                <a:spcBef>
                  <a:spcPct val="50000"/>
                </a:spcBef>
                <a:defRPr/>
              </a:pP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Adsorpsiyon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gideriminde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en uygun teknik olarak kabul edilir.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gideriminde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alumina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, metal oksitler, kil, çimento, aktif karbon,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zeolit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, kireç gibi geniş çeşitlilikte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adsorbanlar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 kullanılmıştır. Bu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çalışmada, ülkemizde bol bulunan,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basit,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ucuz, kolay elde edilebilir doğal materyal olan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ve 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arsenik, fosfat ve birtakım iz elementlerin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gideriminde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de etkin olmuş 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bir </a:t>
              </a:r>
              <a:r>
                <a:rPr lang="tr-TR" sz="1800" dirty="0" err="1" smtClean="0">
                  <a:latin typeface="Arial" pitchFamily="34" charset="0"/>
                  <a:cs typeface="Arial" pitchFamily="34" charset="0"/>
                </a:rPr>
                <a:t>adsorban</a:t>
              </a:r>
              <a:r>
                <a:rPr lang="tr-TR" sz="1800" dirty="0" smtClean="0">
                  <a:latin typeface="Arial" pitchFamily="34" charset="0"/>
                  <a:cs typeface="Arial" pitchFamily="34" charset="0"/>
                </a:rPr>
                <a:t> olan boksitin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adsorpsiyon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kapasitesi incelenmiştir. Boksit üzerinde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florür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adsorpsiyonu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1800" dirty="0" err="1">
                  <a:latin typeface="Arial" pitchFamily="34" charset="0"/>
                  <a:cs typeface="Arial" pitchFamily="34" charset="0"/>
                </a:rPr>
                <a:t>batch</a:t>
              </a:r>
              <a:r>
                <a:rPr lang="tr-TR" sz="1800" dirty="0">
                  <a:latin typeface="Arial" pitchFamily="34" charset="0"/>
                  <a:cs typeface="Arial" pitchFamily="34" charset="0"/>
                </a:rPr>
                <a:t> denge metoduna göre incelenmiştir. </a:t>
              </a:r>
            </a:p>
          </p:txBody>
        </p:sp>
        <p:sp>
          <p:nvSpPr>
            <p:cNvPr id="41" name="Text Box 471"/>
            <p:cNvSpPr txBox="1">
              <a:spLocks noChangeArrowheads="1"/>
            </p:cNvSpPr>
            <p:nvPr/>
          </p:nvSpPr>
          <p:spPr bwMode="auto">
            <a:xfrm>
              <a:off x="1476375" y="18688050"/>
              <a:ext cx="7620000" cy="818501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GİRİŞ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3" cstate="print"/>
          <a:srcRect l="706" t="10713" r="1137" b="5740"/>
          <a:stretch>
            <a:fillRect/>
          </a:stretch>
        </p:blipFill>
        <p:spPr bwMode="auto">
          <a:xfrm>
            <a:off x="9539785" y="6227579"/>
            <a:ext cx="5957390" cy="438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6" name="55 Grup"/>
          <p:cNvGrpSpPr/>
          <p:nvPr/>
        </p:nvGrpSpPr>
        <p:grpSpPr>
          <a:xfrm>
            <a:off x="16030574" y="6038849"/>
            <a:ext cx="7772401" cy="4910539"/>
            <a:chOff x="16182974" y="11068050"/>
            <a:chExt cx="7620001" cy="4988484"/>
          </a:xfrm>
        </p:grpSpPr>
        <p:sp>
          <p:nvSpPr>
            <p:cNvPr id="17" name="Text Box 140"/>
            <p:cNvSpPr txBox="1">
              <a:spLocks noChangeArrowheads="1"/>
            </p:cNvSpPr>
            <p:nvPr/>
          </p:nvSpPr>
          <p:spPr bwMode="auto">
            <a:xfrm>
              <a:off x="16182974" y="11068050"/>
              <a:ext cx="7612773" cy="4988484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>
              <a:lvl1pPr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tr-TR" sz="1800" dirty="0" smtClean="0">
                <a:cs typeface="Times New Roman" pitchFamily="18" charset="0"/>
              </a:endParaRP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tr-TR" sz="1800" dirty="0" err="1" smtClean="0">
                  <a:cs typeface="Times New Roman" pitchFamily="18" charset="0"/>
                </a:rPr>
                <a:t>Adsorpsiyon</a:t>
              </a:r>
              <a:r>
                <a:rPr lang="tr-TR" sz="1800" dirty="0" smtClean="0">
                  <a:cs typeface="Times New Roman" pitchFamily="18" charset="0"/>
                </a:rPr>
                <a:t> çalışması sonucu elde edilen </a:t>
              </a:r>
              <a:r>
                <a:rPr lang="tr-TR" sz="1800" dirty="0" smtClean="0">
                  <a:cs typeface="Times New Roman" pitchFamily="18" charset="0"/>
                </a:rPr>
                <a:t>sonuçlar Şekil </a:t>
              </a:r>
              <a:r>
                <a:rPr lang="tr-TR" sz="1800" dirty="0" smtClean="0">
                  <a:cs typeface="Times New Roman" pitchFamily="18" charset="0"/>
                </a:rPr>
                <a:t>1, Şekil 2 ve Şekil 3’te sunulmuştur. B-Mg-500‘in </a:t>
              </a:r>
              <a:r>
                <a:rPr lang="tr-TR" sz="1800" dirty="0">
                  <a:cs typeface="Times New Roman" pitchFamily="18" charset="0"/>
                </a:rPr>
                <a:t>F </a:t>
              </a:r>
              <a:r>
                <a:rPr lang="tr-TR" sz="1800" dirty="0" err="1" smtClean="0">
                  <a:cs typeface="Times New Roman" pitchFamily="18" charset="0"/>
                </a:rPr>
                <a:t>adsorpsiyon</a:t>
              </a:r>
              <a:r>
                <a:rPr lang="tr-TR" sz="1800" dirty="0" smtClean="0">
                  <a:cs typeface="Times New Roman" pitchFamily="18" charset="0"/>
                </a:rPr>
                <a:t> </a:t>
              </a:r>
              <a:r>
                <a:rPr lang="tr-TR" sz="1800" dirty="0">
                  <a:cs typeface="Times New Roman" pitchFamily="18" charset="0"/>
                </a:rPr>
                <a:t>oranı ve kapasitesi tüm diğer </a:t>
              </a:r>
              <a:r>
                <a:rPr lang="tr-TR" sz="1800" dirty="0" err="1">
                  <a:cs typeface="Times New Roman" pitchFamily="18" charset="0"/>
                </a:rPr>
                <a:t>adsorbanlardan</a:t>
              </a:r>
              <a:r>
                <a:rPr lang="tr-TR" sz="1800" dirty="0">
                  <a:cs typeface="Times New Roman" pitchFamily="18" charset="0"/>
                </a:rPr>
                <a:t> daha yüksek bulunmuştur (Şekil </a:t>
              </a:r>
              <a:r>
                <a:rPr lang="tr-TR" sz="1800" dirty="0" smtClean="0">
                  <a:cs typeface="Times New Roman" pitchFamily="18" charset="0"/>
                </a:rPr>
                <a:t>4). </a:t>
              </a:r>
              <a:r>
                <a:rPr lang="tr-TR" sz="1800" dirty="0">
                  <a:cs typeface="Times New Roman" pitchFamily="18" charset="0"/>
                </a:rPr>
                <a:t>Ham boksit (BR) ve </a:t>
              </a:r>
              <a:r>
                <a:rPr lang="tr-TR" sz="1800" dirty="0" err="1">
                  <a:cs typeface="Times New Roman" pitchFamily="18" charset="0"/>
                </a:rPr>
                <a:t>Na</a:t>
              </a:r>
              <a:r>
                <a:rPr lang="tr-TR" sz="1800" dirty="0">
                  <a:cs typeface="Times New Roman" pitchFamily="18" charset="0"/>
                </a:rPr>
                <a:t> ile zenginleştirilmiş boksitin (B-</a:t>
              </a:r>
              <a:r>
                <a:rPr lang="tr-TR" sz="1800" dirty="0" err="1">
                  <a:cs typeface="Times New Roman" pitchFamily="18" charset="0"/>
                </a:rPr>
                <a:t>Na</a:t>
              </a:r>
              <a:r>
                <a:rPr lang="tr-TR" sz="1800" dirty="0">
                  <a:cs typeface="Times New Roman" pitchFamily="18" charset="0"/>
                </a:rPr>
                <a:t>) </a:t>
              </a:r>
              <a:r>
                <a:rPr lang="tr-TR" sz="1800" dirty="0" err="1">
                  <a:cs typeface="Times New Roman" pitchFamily="18" charset="0"/>
                </a:rPr>
                <a:t>adsorpsiyon</a:t>
              </a:r>
              <a:r>
                <a:rPr lang="tr-TR" sz="1800" dirty="0">
                  <a:cs typeface="Times New Roman" pitchFamily="18" charset="0"/>
                </a:rPr>
                <a:t> yüzdeleri ve </a:t>
              </a:r>
              <a:r>
                <a:rPr lang="tr-TR" sz="1800" dirty="0" err="1">
                  <a:cs typeface="Times New Roman" pitchFamily="18" charset="0"/>
                </a:rPr>
                <a:t>adsorpsiyon</a:t>
              </a:r>
              <a:r>
                <a:rPr lang="tr-TR" sz="1800" dirty="0">
                  <a:cs typeface="Times New Roman" pitchFamily="18" charset="0"/>
                </a:rPr>
                <a:t> kapasiteleri birbirlerine yakın olmuştur. </a:t>
              </a:r>
              <a:r>
                <a:rPr lang="tr-TR" sz="1800" dirty="0" err="1">
                  <a:cs typeface="Times New Roman" pitchFamily="18" charset="0"/>
                </a:rPr>
                <a:t>Na</a:t>
              </a:r>
              <a:r>
                <a:rPr lang="tr-TR" sz="1800" dirty="0">
                  <a:cs typeface="Times New Roman" pitchFamily="18" charset="0"/>
                </a:rPr>
                <a:t> ile zenginleştirme işlemi ham boksitin F </a:t>
              </a:r>
              <a:r>
                <a:rPr lang="tr-TR" sz="1800" dirty="0" err="1">
                  <a:cs typeface="Times New Roman" pitchFamily="18" charset="0"/>
                </a:rPr>
                <a:t>adsorpsiyon</a:t>
              </a:r>
              <a:r>
                <a:rPr lang="tr-TR" sz="1800" dirty="0">
                  <a:cs typeface="Times New Roman" pitchFamily="18" charset="0"/>
                </a:rPr>
                <a:t> değerlerinde önemli bir artış meydana getirmemiştir. Ancak ham boksitin Mg ile zenginleştirilmesi sonucunda; özellikle başlangıç F konsantrasyonu arttıkça, </a:t>
              </a:r>
              <a:r>
                <a:rPr lang="tr-TR" sz="1800" dirty="0" err="1">
                  <a:cs typeface="Times New Roman" pitchFamily="18" charset="0"/>
                </a:rPr>
                <a:t>adsorpsiyon</a:t>
              </a:r>
              <a:r>
                <a:rPr lang="tr-TR" sz="1800" dirty="0">
                  <a:cs typeface="Times New Roman" pitchFamily="18" charset="0"/>
                </a:rPr>
                <a:t> değerlerinde hafif bir artış </a:t>
              </a:r>
              <a:r>
                <a:rPr lang="tr-TR" sz="1800" dirty="0" smtClean="0">
                  <a:cs typeface="Times New Roman" pitchFamily="18" charset="0"/>
                </a:rPr>
                <a:t>gözlenmiştir. Bununla </a:t>
              </a:r>
              <a:r>
                <a:rPr lang="tr-TR" sz="1800" dirty="0">
                  <a:cs typeface="Times New Roman" pitchFamily="18" charset="0"/>
                </a:rPr>
                <a:t>birlikte Mg ile zenginleştirilmiş boksitin 500 </a:t>
              </a:r>
              <a:r>
                <a:rPr lang="tr-TR" sz="1800" baseline="30000" dirty="0" err="1">
                  <a:cs typeface="Times New Roman" pitchFamily="18" charset="0"/>
                </a:rPr>
                <a:t>o</a:t>
              </a:r>
              <a:r>
                <a:rPr lang="tr-TR" sz="1800" dirty="0" err="1">
                  <a:cs typeface="Times New Roman" pitchFamily="18" charset="0"/>
                </a:rPr>
                <a:t>C’de</a:t>
              </a:r>
              <a:r>
                <a:rPr lang="tr-TR" sz="1800" dirty="0">
                  <a:cs typeface="Times New Roman" pitchFamily="18" charset="0"/>
                </a:rPr>
                <a:t> </a:t>
              </a:r>
              <a:r>
                <a:rPr lang="tr-TR" sz="1800" dirty="0" err="1">
                  <a:cs typeface="Times New Roman" pitchFamily="18" charset="0"/>
                </a:rPr>
                <a:t>kalsinasyon</a:t>
              </a:r>
              <a:r>
                <a:rPr lang="tr-TR" sz="1800" dirty="0">
                  <a:cs typeface="Times New Roman" pitchFamily="18" charset="0"/>
                </a:rPr>
                <a:t> işlemi ile düşük F başlangıç konsantrasyonları için (&lt;10 mg/L), F </a:t>
              </a:r>
              <a:r>
                <a:rPr lang="tr-TR" sz="1800" dirty="0" err="1">
                  <a:cs typeface="Times New Roman" pitchFamily="18" charset="0"/>
                </a:rPr>
                <a:t>adsorpsiyonunda</a:t>
              </a:r>
              <a:r>
                <a:rPr lang="tr-TR" sz="1800" dirty="0">
                  <a:cs typeface="Times New Roman" pitchFamily="18" charset="0"/>
                </a:rPr>
                <a:t> önemli bir artış sağlanmıştır. Dolayısıyla, ham boksitin Mg ile zenginleştirildikten sonra 500 </a:t>
              </a:r>
              <a:r>
                <a:rPr lang="tr-TR" sz="1800" baseline="30000" dirty="0" err="1">
                  <a:cs typeface="Times New Roman" pitchFamily="18" charset="0"/>
                </a:rPr>
                <a:t>o</a:t>
              </a:r>
              <a:r>
                <a:rPr lang="tr-TR" sz="1800" dirty="0" err="1">
                  <a:cs typeface="Times New Roman" pitchFamily="18" charset="0"/>
                </a:rPr>
                <a:t>C’de</a:t>
              </a:r>
              <a:r>
                <a:rPr lang="tr-TR" sz="1800" dirty="0">
                  <a:cs typeface="Times New Roman" pitchFamily="18" charset="0"/>
                </a:rPr>
                <a:t> </a:t>
              </a:r>
              <a:r>
                <a:rPr lang="tr-TR" sz="1800" dirty="0" err="1">
                  <a:cs typeface="Times New Roman" pitchFamily="18" charset="0"/>
                </a:rPr>
                <a:t>kalsine</a:t>
              </a:r>
              <a:r>
                <a:rPr lang="tr-TR" sz="1800" dirty="0">
                  <a:cs typeface="Times New Roman" pitchFamily="18" charset="0"/>
                </a:rPr>
                <a:t> edilmesi, düşük F konsantrasyonları için sulardan </a:t>
              </a:r>
              <a:r>
                <a:rPr lang="tr-TR" sz="1800" dirty="0" err="1">
                  <a:cs typeface="Times New Roman" pitchFamily="18" charset="0"/>
                </a:rPr>
                <a:t>florür</a:t>
              </a:r>
              <a:r>
                <a:rPr lang="tr-TR" sz="1800" dirty="0">
                  <a:cs typeface="Times New Roman" pitchFamily="18" charset="0"/>
                </a:rPr>
                <a:t> </a:t>
              </a:r>
              <a:r>
                <a:rPr lang="tr-TR" sz="1800" dirty="0" err="1">
                  <a:cs typeface="Times New Roman" pitchFamily="18" charset="0"/>
                </a:rPr>
                <a:t>gideriminde</a:t>
              </a:r>
              <a:r>
                <a:rPr lang="tr-TR" sz="1800" dirty="0">
                  <a:cs typeface="Times New Roman" pitchFamily="18" charset="0"/>
                </a:rPr>
                <a:t> etkili bir </a:t>
              </a:r>
              <a:r>
                <a:rPr lang="tr-TR" sz="1800" dirty="0" err="1">
                  <a:cs typeface="Times New Roman" pitchFamily="18" charset="0"/>
                </a:rPr>
                <a:t>adsorbanı</a:t>
              </a:r>
              <a:r>
                <a:rPr lang="tr-TR" sz="1800" dirty="0">
                  <a:cs typeface="Times New Roman" pitchFamily="18" charset="0"/>
                </a:rPr>
                <a:t> ortaya çıkarmıştır. </a:t>
              </a:r>
            </a:p>
          </p:txBody>
        </p:sp>
        <p:sp>
          <p:nvSpPr>
            <p:cNvPr id="46" name="Text Box 471"/>
            <p:cNvSpPr txBox="1">
              <a:spLocks noChangeArrowheads="1"/>
            </p:cNvSpPr>
            <p:nvPr/>
          </p:nvSpPr>
          <p:spPr bwMode="auto">
            <a:xfrm>
              <a:off x="16182975" y="11068050"/>
              <a:ext cx="7620000" cy="642722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BULGULAR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56 Grup"/>
          <p:cNvGrpSpPr/>
          <p:nvPr/>
        </p:nvGrpSpPr>
        <p:grpSpPr>
          <a:xfrm>
            <a:off x="16030575" y="11220450"/>
            <a:ext cx="7772400" cy="7696200"/>
            <a:chOff x="16182975" y="16478250"/>
            <a:chExt cx="7620000" cy="7909983"/>
          </a:xfrm>
        </p:grpSpPr>
        <p:sp>
          <p:nvSpPr>
            <p:cNvPr id="18" name="Text Box 141"/>
            <p:cNvSpPr txBox="1">
              <a:spLocks noChangeArrowheads="1"/>
            </p:cNvSpPr>
            <p:nvPr/>
          </p:nvSpPr>
          <p:spPr bwMode="auto">
            <a:xfrm>
              <a:off x="16182975" y="16478250"/>
              <a:ext cx="7620000" cy="7909983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>
              <a:lvl1pPr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defRPr/>
              </a:pPr>
              <a:endParaRPr lang="tr-TR" sz="1700" dirty="0" smtClean="0">
                <a:cs typeface="Times New Roman" pitchFamily="18" charset="0"/>
              </a:endParaRP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tr-TR" sz="1800" dirty="0">
                  <a:cs typeface="Arial" pitchFamily="34" charset="0"/>
                </a:rPr>
                <a:t>Ham ve </a:t>
              </a:r>
              <a:r>
                <a:rPr lang="tr-TR" sz="1800" dirty="0" err="1">
                  <a:cs typeface="Arial" pitchFamily="34" charset="0"/>
                </a:rPr>
                <a:t>modifiye</a:t>
              </a:r>
              <a:r>
                <a:rPr lang="tr-TR" sz="1800" dirty="0">
                  <a:cs typeface="Arial" pitchFamily="34" charset="0"/>
                </a:rPr>
                <a:t> edilen boksit üzerinde F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Freundlich</a:t>
              </a:r>
              <a:r>
                <a:rPr lang="tr-TR" sz="1800" dirty="0">
                  <a:cs typeface="Arial" pitchFamily="34" charset="0"/>
                </a:rPr>
                <a:t> izotermi ile uyumlu olmuştur (tüm </a:t>
              </a:r>
              <a:r>
                <a:rPr lang="tr-TR" sz="1800" dirty="0" err="1">
                  <a:cs typeface="Arial" pitchFamily="34" charset="0"/>
                </a:rPr>
                <a:t>adsorbanlar</a:t>
              </a:r>
              <a:r>
                <a:rPr lang="tr-TR" sz="1800" dirty="0">
                  <a:cs typeface="Arial" pitchFamily="34" charset="0"/>
                </a:rPr>
                <a:t> için r=0.99). Mg ve </a:t>
              </a:r>
              <a:r>
                <a:rPr lang="tr-TR" sz="1800" dirty="0" err="1">
                  <a:cs typeface="Arial" pitchFamily="34" charset="0"/>
                </a:rPr>
                <a:t>Na</a:t>
              </a:r>
              <a:r>
                <a:rPr lang="tr-TR" sz="1800" dirty="0">
                  <a:cs typeface="Arial" pitchFamily="34" charset="0"/>
                </a:rPr>
                <a:t> ile zenginleştirilmiş boksitler için ise </a:t>
              </a:r>
              <a:r>
                <a:rPr lang="tr-TR" sz="1800" dirty="0" err="1">
                  <a:cs typeface="Arial" pitchFamily="34" charset="0"/>
                </a:rPr>
                <a:t>Langmuir</a:t>
              </a:r>
              <a:r>
                <a:rPr lang="tr-TR" sz="1800" dirty="0">
                  <a:cs typeface="Arial" pitchFamily="34" charset="0"/>
                </a:rPr>
                <a:t> izotermine uyum biraz zayıf bulunmuştur. </a:t>
              </a:r>
              <a:r>
                <a:rPr lang="tr-TR" sz="1800" dirty="0" err="1">
                  <a:cs typeface="Arial" pitchFamily="34" charset="0"/>
                </a:rPr>
                <a:t>Freundlich</a:t>
              </a:r>
              <a:r>
                <a:rPr lang="tr-TR" sz="1800" dirty="0">
                  <a:cs typeface="Arial" pitchFamily="34" charset="0"/>
                </a:rPr>
                <a:t> ve </a:t>
              </a:r>
              <a:r>
                <a:rPr lang="tr-TR" sz="1800" dirty="0" err="1">
                  <a:cs typeface="Arial" pitchFamily="34" charset="0"/>
                </a:rPr>
                <a:t>Langmiur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 katsayıları Tablo </a:t>
              </a:r>
              <a:r>
                <a:rPr lang="tr-TR" sz="1800" dirty="0" smtClean="0">
                  <a:cs typeface="Arial" pitchFamily="34" charset="0"/>
                </a:rPr>
                <a:t>1’de </a:t>
              </a:r>
              <a:r>
                <a:rPr lang="tr-TR" sz="1800" dirty="0">
                  <a:cs typeface="Arial" pitchFamily="34" charset="0"/>
                </a:rPr>
                <a:t>sunulmuştur. Birin altındaki 1/n değerleri </a:t>
              </a:r>
              <a:r>
                <a:rPr lang="tr-TR" sz="1800" dirty="0" err="1">
                  <a:cs typeface="Arial" pitchFamily="34" charset="0"/>
                </a:rPr>
                <a:t>adsorbanlar</a:t>
              </a:r>
              <a:r>
                <a:rPr lang="tr-TR" sz="1800" dirty="0">
                  <a:cs typeface="Arial" pitchFamily="34" charset="0"/>
                </a:rPr>
                <a:t> ve F arasındaki zayıf fiziksel bağları ortaya koymuştur. </a:t>
              </a:r>
              <a:r>
                <a:rPr lang="tr-TR" sz="1800" dirty="0" err="1">
                  <a:cs typeface="Arial" pitchFamily="34" charset="0"/>
                </a:rPr>
                <a:t>Kf</a:t>
              </a:r>
              <a:r>
                <a:rPr lang="tr-TR" sz="1800" dirty="0">
                  <a:cs typeface="Arial" pitchFamily="34" charset="0"/>
                </a:rPr>
                <a:t> katsayıları karşılaştırıldığında, ham boksit (BR) ve Mg ve </a:t>
              </a:r>
              <a:r>
                <a:rPr lang="tr-TR" sz="1800" dirty="0" err="1">
                  <a:cs typeface="Arial" pitchFamily="34" charset="0"/>
                </a:rPr>
                <a:t>Na</a:t>
              </a:r>
              <a:r>
                <a:rPr lang="tr-TR" sz="1800" dirty="0">
                  <a:cs typeface="Arial" pitchFamily="34" charset="0"/>
                </a:rPr>
                <a:t> ile zenginleştirilmiş boksitler (B-</a:t>
              </a:r>
              <a:r>
                <a:rPr lang="tr-TR" sz="1800" dirty="0" err="1">
                  <a:cs typeface="Arial" pitchFamily="34" charset="0"/>
                </a:rPr>
                <a:t>Na</a:t>
              </a:r>
              <a:r>
                <a:rPr lang="tr-TR" sz="1800" dirty="0">
                  <a:cs typeface="Arial" pitchFamily="34" charset="0"/>
                </a:rPr>
                <a:t> ve B-Mg) için düşük F </a:t>
              </a:r>
              <a:r>
                <a:rPr lang="tr-TR" sz="1800" dirty="0" err="1">
                  <a:cs typeface="Arial" pitchFamily="34" charset="0"/>
                </a:rPr>
                <a:t>adsorpsiyonu</a:t>
              </a:r>
              <a:r>
                <a:rPr lang="tr-TR" sz="1800" dirty="0">
                  <a:cs typeface="Arial" pitchFamily="34" charset="0"/>
                </a:rPr>
                <a:t> elde edilmiştir (</a:t>
              </a:r>
              <a:r>
                <a:rPr lang="tr-TR" sz="1800" dirty="0" err="1">
                  <a:cs typeface="Arial" pitchFamily="34" charset="0"/>
                </a:rPr>
                <a:t>Kf</a:t>
              </a:r>
              <a:r>
                <a:rPr lang="tr-TR" sz="1800" dirty="0">
                  <a:cs typeface="Arial" pitchFamily="34" charset="0"/>
                </a:rPr>
                <a:t> ≤ 0.121). Ham boksitin pozitif iyonlar (</a:t>
              </a:r>
              <a:r>
                <a:rPr lang="tr-TR" sz="1800" dirty="0" err="1">
                  <a:cs typeface="Arial" pitchFamily="34" charset="0"/>
                </a:rPr>
                <a:t>Na</a:t>
              </a:r>
              <a:r>
                <a:rPr lang="tr-TR" sz="1800" dirty="0">
                  <a:cs typeface="Arial" pitchFamily="34" charset="0"/>
                </a:rPr>
                <a:t> ve Mg) ile zenginleştirilmesi, beklenenin aksine F </a:t>
              </a:r>
              <a:r>
                <a:rPr lang="tr-TR" sz="1800" dirty="0" err="1">
                  <a:cs typeface="Arial" pitchFamily="34" charset="0"/>
                </a:rPr>
                <a:t>adsorpsiyonunda</a:t>
              </a:r>
              <a:r>
                <a:rPr lang="tr-TR" sz="1800" dirty="0">
                  <a:cs typeface="Arial" pitchFamily="34" charset="0"/>
                </a:rPr>
                <a:t> önemli bir artış meydana getirmemiştir. Bu durumun; pozitif uçlara </a:t>
              </a:r>
              <a:r>
                <a:rPr lang="tr-TR" sz="1800" dirty="0" err="1">
                  <a:cs typeface="Arial" pitchFamily="34" charset="0"/>
                </a:rPr>
                <a:t>adsorbe</a:t>
              </a:r>
              <a:r>
                <a:rPr lang="tr-TR" sz="1800" dirty="0">
                  <a:cs typeface="Arial" pitchFamily="34" charset="0"/>
                </a:rPr>
                <a:t> olan </a:t>
              </a:r>
              <a:r>
                <a:rPr lang="tr-TR" sz="1800" dirty="0" err="1">
                  <a:cs typeface="Arial" pitchFamily="34" charset="0"/>
                </a:rPr>
                <a:t>florür</a:t>
              </a:r>
              <a:r>
                <a:rPr lang="tr-TR" sz="1800" dirty="0">
                  <a:cs typeface="Arial" pitchFamily="34" charset="0"/>
                </a:rPr>
                <a:t> iyonlarının zayıf fiziksel bağlar nedeniyle tekrar </a:t>
              </a:r>
              <a:r>
                <a:rPr lang="tr-TR" sz="1800" dirty="0" err="1">
                  <a:cs typeface="Arial" pitchFamily="34" charset="0"/>
                </a:rPr>
                <a:t>desorpsiyonundan</a:t>
              </a:r>
              <a:r>
                <a:rPr lang="tr-TR" sz="1800" dirty="0">
                  <a:cs typeface="Arial" pitchFamily="34" charset="0"/>
                </a:rPr>
                <a:t> kaynaklandığı düşünülmektedir. Bunun yanında, boksit üzerindeki pozitif uçların daha kuvvetli tutunmasını sağlamak için Mg ile zenginleştirilen boksitin 500 </a:t>
              </a:r>
              <a:r>
                <a:rPr lang="tr-TR" sz="1800" baseline="30000" dirty="0" err="1">
                  <a:cs typeface="Arial" pitchFamily="34" charset="0"/>
                </a:rPr>
                <a:t>o</a:t>
              </a:r>
              <a:r>
                <a:rPr lang="tr-TR" sz="1800" dirty="0" err="1">
                  <a:cs typeface="Arial" pitchFamily="34" charset="0"/>
                </a:rPr>
                <a:t>C’de</a:t>
              </a:r>
              <a:r>
                <a:rPr lang="tr-TR" sz="1800" dirty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kalsine</a:t>
              </a:r>
              <a:r>
                <a:rPr lang="tr-TR" sz="1800" dirty="0">
                  <a:cs typeface="Arial" pitchFamily="34" charset="0"/>
                </a:rPr>
                <a:t> edilmesi ile elde edilen </a:t>
              </a:r>
              <a:r>
                <a:rPr lang="tr-TR" sz="1800" dirty="0" err="1">
                  <a:cs typeface="Arial" pitchFamily="34" charset="0"/>
                </a:rPr>
                <a:t>adsorbanın</a:t>
              </a:r>
              <a:r>
                <a:rPr lang="tr-TR" sz="1800" dirty="0">
                  <a:cs typeface="Arial" pitchFamily="34" charset="0"/>
                </a:rPr>
                <a:t> (C-Mg-500), gerçekten diğerlerinden daha yüksek F </a:t>
              </a:r>
              <a:r>
                <a:rPr lang="tr-TR" sz="1800" dirty="0" err="1">
                  <a:cs typeface="Arial" pitchFamily="34" charset="0"/>
                </a:rPr>
                <a:t>adsorpsiyon</a:t>
              </a:r>
              <a:r>
                <a:rPr lang="tr-TR" sz="1800" dirty="0">
                  <a:cs typeface="Arial" pitchFamily="34" charset="0"/>
                </a:rPr>
                <a:t> değerlerine ulaştığı kaydedilmiştir (</a:t>
              </a:r>
              <a:r>
                <a:rPr lang="tr-TR" sz="1800" dirty="0" err="1">
                  <a:cs typeface="Arial" pitchFamily="34" charset="0"/>
                </a:rPr>
                <a:t>Kf</a:t>
              </a:r>
              <a:r>
                <a:rPr lang="tr-TR" sz="1800" dirty="0">
                  <a:cs typeface="Arial" pitchFamily="34" charset="0"/>
                </a:rPr>
                <a:t> 0.247). Dolayısıyla diğer </a:t>
              </a:r>
              <a:r>
                <a:rPr lang="tr-TR" sz="1800" dirty="0" err="1">
                  <a:cs typeface="Arial" pitchFamily="34" charset="0"/>
                </a:rPr>
                <a:t>modifiye</a:t>
              </a:r>
              <a:r>
                <a:rPr lang="tr-TR" sz="1800" dirty="0">
                  <a:cs typeface="Arial" pitchFamily="34" charset="0"/>
                </a:rPr>
                <a:t> edilen </a:t>
              </a:r>
              <a:r>
                <a:rPr lang="tr-TR" sz="1800" dirty="0" err="1">
                  <a:cs typeface="Arial" pitchFamily="34" charset="0"/>
                </a:rPr>
                <a:t>adsorban</a:t>
              </a:r>
              <a:r>
                <a:rPr lang="tr-TR" sz="1800" dirty="0">
                  <a:cs typeface="Arial" pitchFamily="34" charset="0"/>
                </a:rPr>
                <a:t> olan C-Mg-500’de olduğu gibi, </a:t>
              </a:r>
              <a:r>
                <a:rPr lang="tr-TR" sz="1800" dirty="0" smtClean="0">
                  <a:cs typeface="Arial" pitchFamily="34" charset="0"/>
                </a:rPr>
                <a:t>500 </a:t>
              </a:r>
              <a:r>
                <a:rPr lang="tr-TR" sz="1800" baseline="30000" dirty="0" err="1" smtClean="0">
                  <a:cs typeface="Arial" pitchFamily="34" charset="0"/>
                </a:rPr>
                <a:t>o</a:t>
              </a:r>
              <a:r>
                <a:rPr lang="tr-TR" sz="1800" dirty="0" err="1" smtClean="0">
                  <a:cs typeface="Arial" pitchFamily="34" charset="0"/>
                </a:rPr>
                <a:t>C’ye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kalsinasyon</a:t>
              </a:r>
              <a:r>
                <a:rPr lang="tr-TR" sz="1800" dirty="0">
                  <a:cs typeface="Arial" pitchFamily="34" charset="0"/>
                </a:rPr>
                <a:t> işlemi </a:t>
              </a:r>
              <a:r>
                <a:rPr lang="tr-TR" sz="1800" dirty="0" err="1">
                  <a:cs typeface="Arial" pitchFamily="34" charset="0"/>
                </a:rPr>
                <a:t>mineralizasyon</a:t>
              </a:r>
              <a:r>
                <a:rPr lang="tr-TR" sz="1800" dirty="0">
                  <a:cs typeface="Arial" pitchFamily="34" charset="0"/>
                </a:rPr>
                <a:t> veya buharlaşma nedeniyle Mg iyonlarının ara boşluklarda daha kuvvetli tutunmasına imkan vermiş ve bu noktalardaki F </a:t>
              </a:r>
              <a:r>
                <a:rPr lang="tr-TR" sz="1800" dirty="0" err="1">
                  <a:cs typeface="Arial" pitchFamily="34" charset="0"/>
                </a:rPr>
                <a:t>adsorpsiyonunu</a:t>
              </a:r>
              <a:r>
                <a:rPr lang="tr-TR" sz="1800" dirty="0">
                  <a:cs typeface="Arial" pitchFamily="34" charset="0"/>
                </a:rPr>
                <a:t> da </a:t>
              </a:r>
              <a:r>
                <a:rPr lang="tr-TR" sz="1800" dirty="0" smtClean="0">
                  <a:cs typeface="Arial" pitchFamily="34" charset="0"/>
                </a:rPr>
                <a:t>arttırmıştır. Dolayısıyla </a:t>
              </a:r>
              <a:r>
                <a:rPr lang="tr-TR" sz="1800" dirty="0">
                  <a:cs typeface="Arial" pitchFamily="34" charset="0"/>
                </a:rPr>
                <a:t>killer </a:t>
              </a:r>
              <a:r>
                <a:rPr lang="tr-TR" sz="1800" dirty="0" err="1">
                  <a:cs typeface="Arial" pitchFamily="34" charset="0"/>
                </a:rPr>
                <a:t>üzeirnde</a:t>
              </a:r>
              <a:r>
                <a:rPr lang="tr-TR" sz="1800" dirty="0">
                  <a:cs typeface="Arial" pitchFamily="34" charset="0"/>
                </a:rPr>
                <a:t> F </a:t>
              </a:r>
              <a:r>
                <a:rPr lang="tr-TR" sz="1800" dirty="0" err="1">
                  <a:cs typeface="Arial" pitchFamily="34" charset="0"/>
                </a:rPr>
                <a:t>adsorpsiyonunda</a:t>
              </a:r>
              <a:r>
                <a:rPr lang="tr-TR" sz="1800" dirty="0">
                  <a:cs typeface="Arial" pitchFamily="34" charset="0"/>
                </a:rPr>
                <a:t> etkili olan pozitif uçların arttırılması için Mg ile zenginleştirme ve ilaveten bu uçların varlığını kuvvetlendirmek için 500 </a:t>
              </a:r>
              <a:r>
                <a:rPr lang="tr-TR" sz="1800" baseline="30000" dirty="0" err="1" smtClean="0">
                  <a:cs typeface="Arial" pitchFamily="34" charset="0"/>
                </a:rPr>
                <a:t>o</a:t>
              </a:r>
              <a:r>
                <a:rPr lang="tr-TR" sz="1800" dirty="0" err="1" smtClean="0">
                  <a:cs typeface="Arial" pitchFamily="34" charset="0"/>
                </a:rPr>
                <a:t>C’de</a:t>
              </a:r>
              <a:r>
                <a:rPr lang="tr-TR" sz="1800" dirty="0" smtClean="0">
                  <a:cs typeface="Arial" pitchFamily="34" charset="0"/>
                </a:rPr>
                <a:t> </a:t>
              </a:r>
              <a:r>
                <a:rPr lang="tr-TR" sz="1800" dirty="0" err="1">
                  <a:cs typeface="Arial" pitchFamily="34" charset="0"/>
                </a:rPr>
                <a:t>kalsinasyon</a:t>
              </a:r>
              <a:r>
                <a:rPr lang="tr-TR" sz="1800" dirty="0">
                  <a:cs typeface="Arial" pitchFamily="34" charset="0"/>
                </a:rPr>
                <a:t> işlemi sulardan F </a:t>
              </a:r>
              <a:r>
                <a:rPr lang="tr-TR" sz="1800" dirty="0" err="1">
                  <a:cs typeface="Arial" pitchFamily="34" charset="0"/>
                </a:rPr>
                <a:t>gideriminde</a:t>
              </a:r>
              <a:r>
                <a:rPr lang="tr-TR" sz="1800" dirty="0">
                  <a:cs typeface="Arial" pitchFamily="34" charset="0"/>
                </a:rPr>
                <a:t> etkili </a:t>
              </a:r>
              <a:r>
                <a:rPr lang="tr-TR" sz="1800" dirty="0" err="1">
                  <a:cs typeface="Arial" pitchFamily="34" charset="0"/>
                </a:rPr>
                <a:t>adsorbanların</a:t>
              </a:r>
              <a:r>
                <a:rPr lang="tr-TR" sz="1800" dirty="0">
                  <a:cs typeface="Arial" pitchFamily="34" charset="0"/>
                </a:rPr>
                <a:t> ortaya çıkmasını sağlamıştır. </a:t>
              </a:r>
              <a:endParaRPr lang="en-US" sz="3500" dirty="0" smtClean="0">
                <a:latin typeface="Century Schoolbook" pitchFamily="18" charset="0"/>
                <a:cs typeface="Times New Roman" pitchFamily="18" charset="0"/>
              </a:endParaRPr>
            </a:p>
          </p:txBody>
        </p:sp>
        <p:sp>
          <p:nvSpPr>
            <p:cNvPr id="54" name="Text Box 471"/>
            <p:cNvSpPr txBox="1">
              <a:spLocks noChangeArrowheads="1"/>
            </p:cNvSpPr>
            <p:nvPr/>
          </p:nvSpPr>
          <p:spPr bwMode="auto">
            <a:xfrm>
              <a:off x="16182975" y="16478250"/>
              <a:ext cx="7620000" cy="650253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SONUÇLAR VE ÖNERİLER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58 Grup"/>
          <p:cNvGrpSpPr/>
          <p:nvPr/>
        </p:nvGrpSpPr>
        <p:grpSpPr>
          <a:xfrm>
            <a:off x="16030575" y="19297650"/>
            <a:ext cx="7772400" cy="6705600"/>
            <a:chOff x="16182975" y="25469850"/>
            <a:chExt cx="7620000" cy="7926458"/>
          </a:xfrm>
        </p:grpSpPr>
        <p:sp>
          <p:nvSpPr>
            <p:cNvPr id="19" name="Text Box 142"/>
            <p:cNvSpPr txBox="1">
              <a:spLocks noChangeArrowheads="1"/>
            </p:cNvSpPr>
            <p:nvPr/>
          </p:nvSpPr>
          <p:spPr bwMode="auto">
            <a:xfrm>
              <a:off x="16182975" y="25469850"/>
              <a:ext cx="7620000" cy="7926458"/>
            </a:xfrm>
            <a:prstGeom prst="rect">
              <a:avLst/>
            </a:prstGeom>
            <a:solidFill>
              <a:srgbClr val="C9E4FF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/>
          </p:spPr>
          <p:txBody>
            <a:bodyPr lIns="332636" tIns="332636" rIns="332636" bIns="425774"/>
            <a:lstStyle>
              <a:lvl1pPr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1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defRPr/>
              </a:pPr>
              <a:endParaRPr lang="tr-TR" sz="15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BAILEY </a:t>
              </a:r>
              <a:r>
                <a:rPr lang="en-US" sz="1200" dirty="0">
                  <a:cs typeface="Times New Roman" pitchFamily="18" charset="0"/>
                </a:rPr>
                <a:t>G.W., White J.L., Factors Influencing the Adsorption and Movement of Pesticides in Soils, </a:t>
              </a:r>
              <a:r>
                <a:rPr lang="en-US" sz="1200" dirty="0" err="1">
                  <a:cs typeface="Times New Roman" pitchFamily="18" charset="0"/>
                </a:rPr>
                <a:t>eds</a:t>
              </a:r>
              <a:r>
                <a:rPr lang="en-US" sz="1200" dirty="0">
                  <a:cs typeface="Times New Roman" pitchFamily="18" charset="0"/>
                </a:rPr>
                <a:t>:  Gunther F.A. and Gunther J.D Residue Reviews, Vol:32, Springer-</a:t>
              </a:r>
              <a:r>
                <a:rPr lang="en-US" sz="1200" dirty="0" err="1">
                  <a:cs typeface="Times New Roman" pitchFamily="18" charset="0"/>
                </a:rPr>
                <a:t>Verlag</a:t>
              </a:r>
              <a:r>
                <a:rPr lang="en-US" sz="1200" dirty="0">
                  <a:cs typeface="Times New Roman" pitchFamily="18" charset="0"/>
                </a:rPr>
                <a:t>, New York, NY, (1970). </a:t>
              </a:r>
              <a:r>
                <a:rPr lang="en-US" sz="1200" dirty="0" smtClean="0">
                  <a:cs typeface="Times New Roman" pitchFamily="18" charset="0"/>
                </a:rPr>
                <a:t>Pp.29-92.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INOUE </a:t>
              </a:r>
              <a:r>
                <a:rPr lang="en-US" sz="1200" dirty="0">
                  <a:cs typeface="Times New Roman" pitchFamily="18" charset="0"/>
                </a:rPr>
                <a:t>T., Wada K., Adsorption of </a:t>
              </a:r>
              <a:r>
                <a:rPr lang="en-US" sz="1200" dirty="0" err="1">
                  <a:cs typeface="Times New Roman" pitchFamily="18" charset="0"/>
                </a:rPr>
                <a:t>Humified</a:t>
              </a:r>
              <a:r>
                <a:rPr lang="en-US" sz="1200" dirty="0">
                  <a:cs typeface="Times New Roman" pitchFamily="18" charset="0"/>
                </a:rPr>
                <a:t> Clover Extracts by Various Clays. Trans. 9th Int.  Cong. Soil Sci., Vol. 3, Adelaide, Australia, American Elsevier, New York, NY, (1973), </a:t>
              </a:r>
              <a:r>
                <a:rPr lang="en-US" sz="1200" dirty="0" err="1">
                  <a:cs typeface="Times New Roman" pitchFamily="18" charset="0"/>
                </a:rPr>
                <a:t>Pp</a:t>
              </a:r>
              <a:r>
                <a:rPr lang="en-US" sz="1200" dirty="0">
                  <a:cs typeface="Times New Roman" pitchFamily="18" charset="0"/>
                </a:rPr>
                <a:t>: 289-298.</a:t>
              </a:r>
              <a:endParaRPr lang="tr-TR" sz="1200" dirty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>
                  <a:cs typeface="Times New Roman" pitchFamily="18" charset="0"/>
                </a:rPr>
                <a:t>MASUTTI C.S.M., Fate of </a:t>
              </a:r>
              <a:r>
                <a:rPr lang="en-US" sz="1200" dirty="0" err="1">
                  <a:cs typeface="Times New Roman" pitchFamily="18" charset="0"/>
                </a:rPr>
                <a:t>Fipronil</a:t>
              </a:r>
              <a:r>
                <a:rPr lang="en-US" sz="1200" dirty="0">
                  <a:cs typeface="Times New Roman" pitchFamily="18" charset="0"/>
                </a:rPr>
                <a:t> in Soils under Sugar Cane Cultivation from the Northeast of Brazil: Sorption and Degradation. University of Saskatchewan, Department of Soil Science, PhD Thesis, Saskatoon, Saskatchewan, Canada, (2003</a:t>
              </a:r>
              <a:r>
                <a:rPr lang="en-US" sz="1200" dirty="0" smtClean="0">
                  <a:cs typeface="Times New Roman" pitchFamily="18" charset="0"/>
                </a:rPr>
                <a:t>).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MUMCU </a:t>
              </a:r>
              <a:r>
                <a:rPr lang="en-US" sz="1200" dirty="0">
                  <a:cs typeface="Times New Roman" pitchFamily="18" charset="0"/>
                </a:rPr>
                <a:t>A. Physical Characterizatıon of Modified Vermiculite and Investigation of Adsorptive Properties toward Malachite Green, MS Thesis </a:t>
              </a:r>
              <a:r>
                <a:rPr lang="en-US" sz="1200" dirty="0" err="1">
                  <a:cs typeface="Times New Roman" pitchFamily="18" charset="0"/>
                </a:rPr>
                <a:t>İnönü</a:t>
              </a:r>
              <a:r>
                <a:rPr lang="en-US" sz="1200" dirty="0">
                  <a:cs typeface="Times New Roman" pitchFamily="18" charset="0"/>
                </a:rPr>
                <a:t> </a:t>
              </a:r>
              <a:r>
                <a:rPr lang="en-US" sz="1200" dirty="0" err="1">
                  <a:cs typeface="Times New Roman" pitchFamily="18" charset="0"/>
                </a:rPr>
                <a:t>Üniversity</a:t>
              </a:r>
              <a:r>
                <a:rPr lang="en-US" sz="1200" dirty="0">
                  <a:cs typeface="Times New Roman" pitchFamily="18" charset="0"/>
                </a:rPr>
                <a:t> Graduate School of Natural and Applied Sciences, Department of Chemistry, Malatya, (2006</a:t>
              </a:r>
              <a:r>
                <a:rPr lang="en-US" sz="1200" dirty="0" smtClean="0">
                  <a:cs typeface="Times New Roman" pitchFamily="18" charset="0"/>
                </a:rPr>
                <a:t>).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RUTHVEN </a:t>
              </a:r>
              <a:r>
                <a:rPr lang="en-US" sz="1200" dirty="0">
                  <a:cs typeface="Times New Roman" pitchFamily="18" charset="0"/>
                </a:rPr>
                <a:t>D.M., Principles of Adsorption and Adsorption Processes, John Wiley. American Elsevier, New York, NY, (1984), </a:t>
              </a:r>
              <a:r>
                <a:rPr lang="en-US" sz="1200" dirty="0" err="1">
                  <a:cs typeface="Times New Roman" pitchFamily="18" charset="0"/>
                </a:rPr>
                <a:t>Pp</a:t>
              </a:r>
              <a:r>
                <a:rPr lang="en-US" sz="1200" dirty="0">
                  <a:cs typeface="Times New Roman" pitchFamily="18" charset="0"/>
                </a:rPr>
                <a:t>: </a:t>
              </a:r>
              <a:r>
                <a:rPr lang="en-US" sz="1200" dirty="0" smtClean="0">
                  <a:cs typeface="Times New Roman" pitchFamily="18" charset="0"/>
                </a:rPr>
                <a:t>289-298.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TAN  </a:t>
              </a:r>
              <a:r>
                <a:rPr lang="en-US" sz="1200" dirty="0">
                  <a:cs typeface="Times New Roman" pitchFamily="18" charset="0"/>
                </a:rPr>
                <a:t>K.H., </a:t>
              </a:r>
              <a:r>
                <a:rPr lang="en-US" sz="1200" dirty="0" err="1">
                  <a:cs typeface="Times New Roman" pitchFamily="18" charset="0"/>
                </a:rPr>
                <a:t>Mudgal</a:t>
              </a:r>
              <a:r>
                <a:rPr lang="en-US" sz="1200" dirty="0">
                  <a:cs typeface="Times New Roman" pitchFamily="18" charset="0"/>
                </a:rPr>
                <a:t> V.G., Leonard R.A., Adsorption of Poultry Litter Extracts by Soil and Clay, </a:t>
              </a:r>
              <a:r>
                <a:rPr lang="en-US" sz="1200" dirty="0" err="1">
                  <a:cs typeface="Times New Roman" pitchFamily="18" charset="0"/>
                </a:rPr>
                <a:t>Environ.Sci.Technol</a:t>
              </a:r>
              <a:r>
                <a:rPr lang="en-US" sz="1200" dirty="0">
                  <a:cs typeface="Times New Roman" pitchFamily="18" charset="0"/>
                </a:rPr>
                <a:t>, 9, 132-135, (1975</a:t>
              </a:r>
              <a:r>
                <a:rPr lang="en-US" sz="1200" dirty="0" smtClean="0">
                  <a:cs typeface="Times New Roman" pitchFamily="18" charset="0"/>
                </a:rPr>
                <a:t>).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TAN </a:t>
              </a:r>
              <a:r>
                <a:rPr lang="en-US" sz="1200" dirty="0">
                  <a:cs typeface="Times New Roman" pitchFamily="18" charset="0"/>
                </a:rPr>
                <a:t>K.H., Principles of Soil Chemistry, Marcel Dekker, Inc., New York, USA, (1998). Pp. </a:t>
              </a:r>
              <a:r>
                <a:rPr lang="en-US" sz="1200" dirty="0" smtClean="0">
                  <a:cs typeface="Times New Roman" pitchFamily="18" charset="0"/>
                </a:rPr>
                <a:t>177-292.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THAKRE </a:t>
              </a:r>
              <a:r>
                <a:rPr lang="en-US" sz="1200" dirty="0">
                  <a:cs typeface="Times New Roman" pitchFamily="18" charset="0"/>
                </a:rPr>
                <a:t>D., </a:t>
              </a:r>
              <a:r>
                <a:rPr lang="en-US" sz="1200" dirty="0" err="1">
                  <a:cs typeface="Times New Roman" pitchFamily="18" charset="0"/>
                </a:rPr>
                <a:t>Rayalu</a:t>
              </a:r>
              <a:r>
                <a:rPr lang="en-US" sz="1200" dirty="0">
                  <a:cs typeface="Times New Roman" pitchFamily="18" charset="0"/>
                </a:rPr>
                <a:t> S., </a:t>
              </a:r>
              <a:r>
                <a:rPr lang="en-US" sz="1200" dirty="0" err="1">
                  <a:cs typeface="Times New Roman" pitchFamily="18" charset="0"/>
                </a:rPr>
                <a:t>Kawade</a:t>
              </a:r>
              <a:r>
                <a:rPr lang="en-US" sz="1200" dirty="0">
                  <a:cs typeface="Times New Roman" pitchFamily="18" charset="0"/>
                </a:rPr>
                <a:t> R., </a:t>
              </a:r>
              <a:r>
                <a:rPr lang="en-US" sz="1200" dirty="0" err="1">
                  <a:cs typeface="Times New Roman" pitchFamily="18" charset="0"/>
                </a:rPr>
                <a:t>Meshram</a:t>
              </a:r>
              <a:r>
                <a:rPr lang="en-US" sz="1200" dirty="0">
                  <a:cs typeface="Times New Roman" pitchFamily="18" charset="0"/>
                </a:rPr>
                <a:t> S., </a:t>
              </a:r>
              <a:r>
                <a:rPr lang="en-US" sz="1200" dirty="0" err="1">
                  <a:cs typeface="Times New Roman" pitchFamily="18" charset="0"/>
                </a:rPr>
                <a:t>Subrt</a:t>
              </a:r>
              <a:r>
                <a:rPr lang="en-US" sz="1200" dirty="0">
                  <a:cs typeface="Times New Roman" pitchFamily="18" charset="0"/>
                </a:rPr>
                <a:t> J., </a:t>
              </a:r>
              <a:r>
                <a:rPr lang="en-US" sz="1200" dirty="0" err="1">
                  <a:cs typeface="Times New Roman" pitchFamily="18" charset="0"/>
                </a:rPr>
                <a:t>Labhsetwar</a:t>
              </a:r>
              <a:r>
                <a:rPr lang="en-US" sz="1200" dirty="0">
                  <a:cs typeface="Times New Roman" pitchFamily="18" charset="0"/>
                </a:rPr>
                <a:t> N., Magnesium incorporated </a:t>
              </a:r>
              <a:r>
                <a:rPr lang="en-US" sz="1200" dirty="0" err="1">
                  <a:cs typeface="Times New Roman" pitchFamily="18" charset="0"/>
                </a:rPr>
                <a:t>bentonite</a:t>
              </a:r>
              <a:r>
                <a:rPr lang="en-US" sz="1200" dirty="0">
                  <a:cs typeface="Times New Roman" pitchFamily="18" charset="0"/>
                </a:rPr>
                <a:t> clay for </a:t>
              </a:r>
              <a:r>
                <a:rPr lang="en-US" sz="1200" dirty="0" err="1">
                  <a:cs typeface="Times New Roman" pitchFamily="18" charset="0"/>
                </a:rPr>
                <a:t>defluoridation</a:t>
              </a:r>
              <a:r>
                <a:rPr lang="en-US" sz="1200" dirty="0">
                  <a:cs typeface="Times New Roman" pitchFamily="18" charset="0"/>
                </a:rPr>
                <a:t> of drinking water. J. Hazard. Mater. 180, 122–130, (2010</a:t>
              </a:r>
              <a:r>
                <a:rPr lang="en-US" sz="1200" dirty="0" smtClean="0">
                  <a:cs typeface="Times New Roman" pitchFamily="18" charset="0"/>
                </a:rPr>
                <a:t>).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WANG </a:t>
              </a:r>
              <a:r>
                <a:rPr lang="en-US" sz="1200" dirty="0">
                  <a:cs typeface="Times New Roman" pitchFamily="18" charset="0"/>
                </a:rPr>
                <a:t>Y., Reardon E.J., Activation and regeneration of a soil sorbent for </a:t>
              </a:r>
              <a:r>
                <a:rPr lang="en-US" sz="1200" dirty="0" err="1">
                  <a:cs typeface="Times New Roman" pitchFamily="18" charset="0"/>
                </a:rPr>
                <a:t>defluoridation</a:t>
              </a:r>
              <a:r>
                <a:rPr lang="en-US" sz="1200" dirty="0">
                  <a:cs typeface="Times New Roman" pitchFamily="18" charset="0"/>
                </a:rPr>
                <a:t> of drinking water. Appl.  </a:t>
              </a:r>
              <a:r>
                <a:rPr lang="en-US" sz="1200" dirty="0" err="1">
                  <a:cs typeface="Times New Roman" pitchFamily="18" charset="0"/>
                </a:rPr>
                <a:t>Geochem</a:t>
              </a:r>
              <a:r>
                <a:rPr lang="en-US" sz="1200" dirty="0">
                  <a:cs typeface="Times New Roman" pitchFamily="18" charset="0"/>
                </a:rPr>
                <a:t>. 16531-539, (2001</a:t>
              </a:r>
              <a:r>
                <a:rPr lang="en-US" sz="1200" dirty="0" smtClean="0">
                  <a:cs typeface="Times New Roman" pitchFamily="18" charset="0"/>
                </a:rPr>
                <a:t>).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WANG </a:t>
              </a:r>
              <a:r>
                <a:rPr lang="en-US" sz="1200" dirty="0">
                  <a:cs typeface="Times New Roman" pitchFamily="18" charset="0"/>
                </a:rPr>
                <a:t>Y., Yuan X., Gou H., Remediation of high fluoride </a:t>
              </a:r>
              <a:r>
                <a:rPr lang="en-US" sz="1200" dirty="0" err="1">
                  <a:cs typeface="Times New Roman" pitchFamily="18" charset="0"/>
                </a:rPr>
                <a:t>groundwaters</a:t>
              </a:r>
              <a:r>
                <a:rPr lang="en-US" sz="1200" dirty="0">
                  <a:cs typeface="Times New Roman" pitchFamily="18" charset="0"/>
                </a:rPr>
                <a:t> from arid regions using heat-treated soils: a column experiment study in </a:t>
              </a:r>
              <a:r>
                <a:rPr lang="en-US" sz="1200" dirty="0" err="1">
                  <a:cs typeface="Times New Roman" pitchFamily="18" charset="0"/>
                </a:rPr>
                <a:t>Xinzhou</a:t>
              </a:r>
              <a:r>
                <a:rPr lang="en-US" sz="1200" dirty="0">
                  <a:cs typeface="Times New Roman" pitchFamily="18" charset="0"/>
                </a:rPr>
                <a:t> China. In: </a:t>
              </a:r>
              <a:r>
                <a:rPr lang="en-US" sz="1200" dirty="0" err="1">
                  <a:cs typeface="Times New Roman" pitchFamily="18" charset="0"/>
                </a:rPr>
                <a:t>Arehart</a:t>
              </a:r>
              <a:r>
                <a:rPr lang="en-US" sz="1200" dirty="0">
                  <a:cs typeface="Times New Roman" pitchFamily="18" charset="0"/>
                </a:rPr>
                <a:t>, G.B., </a:t>
              </a:r>
              <a:r>
                <a:rPr lang="en-US" sz="1200" dirty="0" err="1">
                  <a:cs typeface="Times New Roman" pitchFamily="18" charset="0"/>
                </a:rPr>
                <a:t>Hulston</a:t>
              </a:r>
              <a:r>
                <a:rPr lang="en-US" sz="1200" dirty="0">
                  <a:cs typeface="Times New Roman" pitchFamily="18" charset="0"/>
                </a:rPr>
                <a:t>, JR (</a:t>
              </a:r>
              <a:r>
                <a:rPr lang="en-US" sz="1200" dirty="0" err="1">
                  <a:cs typeface="Times New Roman" pitchFamily="18" charset="0"/>
                </a:rPr>
                <a:t>Eds</a:t>
              </a:r>
              <a:r>
                <a:rPr lang="en-US" sz="1200" dirty="0">
                  <a:cs typeface="Times New Roman" pitchFamily="18" charset="0"/>
                </a:rPr>
                <a:t>) </a:t>
              </a:r>
              <a:r>
                <a:rPr lang="en-US" sz="1200" dirty="0" err="1">
                  <a:cs typeface="Times New Roman" pitchFamily="18" charset="0"/>
                </a:rPr>
                <a:t>Proc</a:t>
              </a:r>
              <a:r>
                <a:rPr lang="en-US" sz="1200" dirty="0">
                  <a:cs typeface="Times New Roman" pitchFamily="18" charset="0"/>
                </a:rPr>
                <a:t> 9th </a:t>
              </a:r>
              <a:r>
                <a:rPr lang="en-US" sz="1200" dirty="0" err="1">
                  <a:cs typeface="Times New Roman" pitchFamily="18" charset="0"/>
                </a:rPr>
                <a:t>Internat</a:t>
              </a:r>
              <a:r>
                <a:rPr lang="en-US" sz="1200" dirty="0">
                  <a:cs typeface="Times New Roman" pitchFamily="18" charset="0"/>
                </a:rPr>
                <a:t> </a:t>
              </a:r>
              <a:r>
                <a:rPr lang="en-US" sz="1200" dirty="0" err="1">
                  <a:cs typeface="Times New Roman" pitchFamily="18" charset="0"/>
                </a:rPr>
                <a:t>Symp</a:t>
              </a:r>
              <a:r>
                <a:rPr lang="en-US" sz="1200" dirty="0">
                  <a:cs typeface="Times New Roman" pitchFamily="18" charset="0"/>
                </a:rPr>
                <a:t> Water-Rock Interaction. A.A </a:t>
              </a:r>
              <a:r>
                <a:rPr lang="en-US" sz="1200" dirty="0" err="1">
                  <a:cs typeface="Times New Roman" pitchFamily="18" charset="0"/>
                </a:rPr>
                <a:t>Balkema</a:t>
              </a:r>
              <a:r>
                <a:rPr lang="en-US" sz="1200" dirty="0">
                  <a:cs typeface="Times New Roman" pitchFamily="18" charset="0"/>
                </a:rPr>
                <a:t> Rotterdam (1998), </a:t>
              </a:r>
              <a:r>
                <a:rPr lang="en-US" sz="1200" dirty="0" err="1">
                  <a:cs typeface="Times New Roman" pitchFamily="18" charset="0"/>
                </a:rPr>
                <a:t>Pp</a:t>
              </a:r>
              <a:r>
                <a:rPr lang="en-US" sz="1200" dirty="0">
                  <a:cs typeface="Times New Roman" pitchFamily="18" charset="0"/>
                </a:rPr>
                <a:t>: </a:t>
              </a:r>
              <a:r>
                <a:rPr lang="en-US" sz="1200" dirty="0" smtClean="0">
                  <a:cs typeface="Times New Roman" pitchFamily="18" charset="0"/>
                </a:rPr>
                <a:t>189-192.</a:t>
              </a:r>
              <a:endParaRPr lang="tr-TR" sz="1200" dirty="0" smtClean="0">
                <a:cs typeface="Times New Roman" pitchFamily="18" charset="0"/>
              </a:endParaRPr>
            </a:p>
            <a:p>
              <a:pPr marL="285750" indent="-285750" algn="just" eaLnBrk="1" hangingPunct="1">
                <a:spcBef>
                  <a:spcPct val="50000"/>
                </a:spcBef>
                <a:buFontTx/>
                <a:buChar char="-"/>
                <a:defRPr/>
              </a:pPr>
              <a:r>
                <a:rPr lang="en-US" sz="1200" dirty="0" smtClean="0">
                  <a:cs typeface="Times New Roman" pitchFamily="18" charset="0"/>
                </a:rPr>
                <a:t>WEBER </a:t>
              </a:r>
              <a:r>
                <a:rPr lang="en-US" sz="1200" dirty="0">
                  <a:cs typeface="Times New Roman" pitchFamily="18" charset="0"/>
                </a:rPr>
                <a:t>J.B., Mechanism of Adsorption of S-</a:t>
              </a:r>
              <a:r>
                <a:rPr lang="en-US" sz="1200" dirty="0" err="1">
                  <a:cs typeface="Times New Roman" pitchFamily="18" charset="0"/>
                </a:rPr>
                <a:t>Triazines</a:t>
              </a:r>
              <a:r>
                <a:rPr lang="en-US" sz="1200" dirty="0">
                  <a:cs typeface="Times New Roman" pitchFamily="18" charset="0"/>
                </a:rPr>
                <a:t> by Clay Colloids and Factors Affecting Plant Availability. Residue Reviews, </a:t>
              </a:r>
              <a:r>
                <a:rPr lang="en-US" sz="1200" dirty="0" err="1">
                  <a:cs typeface="Times New Roman" pitchFamily="18" charset="0"/>
                </a:rPr>
                <a:t>eds</a:t>
              </a:r>
              <a:r>
                <a:rPr lang="en-US" sz="1200" dirty="0">
                  <a:cs typeface="Times New Roman" pitchFamily="18" charset="0"/>
                </a:rPr>
                <a:t>: Gunther F.A., Gunther J.D, V: 32, Springer-</a:t>
              </a:r>
              <a:r>
                <a:rPr lang="en-US" sz="1200" dirty="0" err="1">
                  <a:cs typeface="Times New Roman" pitchFamily="18" charset="0"/>
                </a:rPr>
                <a:t>Verlag</a:t>
              </a:r>
              <a:r>
                <a:rPr lang="en-US" sz="1200" dirty="0">
                  <a:cs typeface="Times New Roman" pitchFamily="18" charset="0"/>
                </a:rPr>
                <a:t>, New York, (1970), Pp.90-130</a:t>
              </a:r>
            </a:p>
            <a:p>
              <a:pPr algn="just" eaLnBrk="1" hangingPunct="1">
                <a:spcBef>
                  <a:spcPct val="50000"/>
                </a:spcBef>
                <a:defRPr/>
              </a:pPr>
              <a:r>
                <a:rPr lang="en-US" sz="1200" dirty="0" smtClean="0">
                  <a:cs typeface="Times New Roman" pitchFamily="18" charset="0"/>
                </a:rPr>
                <a:t> </a:t>
              </a:r>
            </a:p>
          </p:txBody>
        </p:sp>
        <p:sp>
          <p:nvSpPr>
            <p:cNvPr id="55" name="Text Box 471"/>
            <p:cNvSpPr txBox="1">
              <a:spLocks noChangeArrowheads="1"/>
            </p:cNvSpPr>
            <p:nvPr/>
          </p:nvSpPr>
          <p:spPr bwMode="auto">
            <a:xfrm>
              <a:off x="16182975" y="25469850"/>
              <a:ext cx="7620000" cy="747868"/>
            </a:xfrm>
            <a:prstGeom prst="rect">
              <a:avLst/>
            </a:prstGeom>
            <a:solidFill>
              <a:srgbClr val="34A0B6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62693" tIns="31340" rIns="62693" bIns="31340">
              <a:spAutoFit/>
            </a:bodyPr>
            <a:lstStyle/>
            <a:p>
              <a:pPr algn="ctr" defTabSz="749300" eaLnBrk="0" hangingPunct="0">
                <a:spcBef>
                  <a:spcPct val="50000"/>
                </a:spcBef>
              </a:pPr>
              <a:endParaRPr lang="tr-TR" sz="1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49300" eaLnBrk="0" hangingPunct="0">
                <a:spcBef>
                  <a:spcPct val="50000"/>
                </a:spcBef>
              </a:pPr>
              <a:r>
                <a:rPr lang="tr-TR" sz="2400" b="1" dirty="0" smtClean="0">
                  <a:latin typeface="Times New Roman" pitchFamily="18" charset="0"/>
                  <a:cs typeface="Times New Roman" pitchFamily="18" charset="0"/>
                </a:rPr>
                <a:t>REFERANSLAR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0" name="Text Box 180"/>
          <p:cNvSpPr txBox="1">
            <a:spLocks noChangeArrowheads="1"/>
          </p:cNvSpPr>
          <p:nvPr/>
        </p:nvSpPr>
        <p:spPr bwMode="auto">
          <a:xfrm>
            <a:off x="9477375" y="10610850"/>
            <a:ext cx="6096000" cy="67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0" tIns="45705" rIns="91410" bIns="45705">
            <a:spAutoFit/>
          </a:bodyPr>
          <a:lstStyle/>
          <a:p>
            <a:pPr algn="just"/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Şekil 1. 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Florürün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doğada bulunuşu ve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hidrojeokimyasal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döngüsü (Selinus, 2005)</a:t>
            </a:r>
            <a:endParaRPr lang="tr-TR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180"/>
          <p:cNvSpPr txBox="1">
            <a:spLocks noChangeArrowheads="1"/>
          </p:cNvSpPr>
          <p:nvPr/>
        </p:nvSpPr>
        <p:spPr bwMode="auto">
          <a:xfrm>
            <a:off x="9553576" y="16325850"/>
            <a:ext cx="6019799" cy="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0" tIns="45705" rIns="91410" bIns="45705">
            <a:spAutoFit/>
          </a:bodyPr>
          <a:lstStyle/>
          <a:p>
            <a:pPr algn="just"/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Şekil 2.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Florürün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boksit üzerinde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adsorpsiyon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kinetiği</a:t>
            </a:r>
          </a:p>
        </p:txBody>
      </p:sp>
      <p:sp>
        <p:nvSpPr>
          <p:cNvPr id="62" name="Text Box 180"/>
          <p:cNvSpPr txBox="1">
            <a:spLocks noChangeArrowheads="1"/>
          </p:cNvSpPr>
          <p:nvPr/>
        </p:nvSpPr>
        <p:spPr bwMode="auto">
          <a:xfrm>
            <a:off x="9482136" y="21659850"/>
            <a:ext cx="6015039" cy="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0" tIns="45705" rIns="91410" bIns="45705">
            <a:spAutoFit/>
          </a:bodyPr>
          <a:lstStyle/>
          <a:p>
            <a:pPr algn="just"/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Şekil 3. 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Florür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adsorpsiyonunda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adsorban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dozunun etkisi</a:t>
            </a:r>
            <a:endParaRPr lang="tr-TR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80"/>
          <p:cNvSpPr txBox="1">
            <a:spLocks noChangeArrowheads="1"/>
          </p:cNvSpPr>
          <p:nvPr/>
        </p:nvSpPr>
        <p:spPr bwMode="auto">
          <a:xfrm>
            <a:off x="9459533" y="27523560"/>
            <a:ext cx="6266241" cy="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0" tIns="45705" rIns="91410" bIns="45705">
            <a:spAutoFit/>
          </a:bodyPr>
          <a:lstStyle/>
          <a:p>
            <a:pPr algn="just"/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Şekil 4. 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Ham ve 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modifiye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boksitlerin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1900" dirty="0" err="1" smtClean="0">
                <a:latin typeface="Times New Roman" pitchFamily="18" charset="0"/>
                <a:cs typeface="Times New Roman" pitchFamily="18" charset="0"/>
              </a:rPr>
              <a:t>dsorpsiyon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izotermleri</a:t>
            </a:r>
            <a:endParaRPr lang="tr-TR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142"/>
          <p:cNvSpPr txBox="1">
            <a:spLocks noChangeArrowheads="1"/>
          </p:cNvSpPr>
          <p:nvPr/>
        </p:nvSpPr>
        <p:spPr bwMode="auto">
          <a:xfrm>
            <a:off x="16030575" y="26384250"/>
            <a:ext cx="7772400" cy="1447801"/>
          </a:xfrm>
          <a:prstGeom prst="rect">
            <a:avLst/>
          </a:prstGeom>
          <a:solidFill>
            <a:srgbClr val="C9E4FF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/>
        </p:spPr>
        <p:txBody>
          <a:bodyPr lIns="332636" tIns="332636" rIns="332636" bIns="425774"/>
          <a:lstStyle>
            <a:lvl1pPr eaLnBrk="0" hangingPunct="0"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tr-TR" sz="1900" dirty="0" smtClean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1800" dirty="0" smtClean="0">
                <a:cs typeface="Times New Roman" pitchFamily="18" charset="0"/>
              </a:rPr>
              <a:t>Bu </a:t>
            </a:r>
            <a:r>
              <a:rPr lang="en-US" sz="1800" dirty="0" err="1" smtClean="0">
                <a:cs typeface="Times New Roman" pitchFamily="18" charset="0"/>
              </a:rPr>
              <a:t>çalışma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finansal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olarak</a:t>
            </a:r>
            <a:r>
              <a:rPr lang="en-US" sz="1800" dirty="0" smtClean="0">
                <a:cs typeface="Times New Roman" pitchFamily="18" charset="0"/>
              </a:rPr>
              <a:t> TUBİTAK </a:t>
            </a:r>
            <a:r>
              <a:rPr lang="en-US" sz="1800" dirty="0" err="1" smtClean="0">
                <a:cs typeface="Times New Roman" pitchFamily="18" charset="0"/>
              </a:rPr>
              <a:t>tarafından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desteklenmiştir</a:t>
            </a:r>
            <a:r>
              <a:rPr lang="en-US" sz="1800" dirty="0" smtClean="0">
                <a:cs typeface="Times New Roman" pitchFamily="18" charset="0"/>
              </a:rPr>
              <a:t> (</a:t>
            </a:r>
            <a:r>
              <a:rPr lang="en-US" sz="1800" dirty="0" err="1" smtClean="0">
                <a:cs typeface="Times New Roman" pitchFamily="18" charset="0"/>
              </a:rPr>
              <a:t>Proje</a:t>
            </a:r>
            <a:r>
              <a:rPr lang="en-US" sz="1800" dirty="0" smtClean="0">
                <a:cs typeface="Times New Roman" pitchFamily="18" charset="0"/>
              </a:rPr>
              <a:t> no: 110Y234).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1800" dirty="0" smtClean="0">
              <a:cs typeface="Times New Roman" pitchFamily="18" charset="0"/>
            </a:endParaRPr>
          </a:p>
        </p:txBody>
      </p:sp>
      <p:sp>
        <p:nvSpPr>
          <p:cNvPr id="69" name="Text Box 471"/>
          <p:cNvSpPr txBox="1">
            <a:spLocks noChangeArrowheads="1"/>
          </p:cNvSpPr>
          <p:nvPr/>
        </p:nvSpPr>
        <p:spPr bwMode="auto">
          <a:xfrm>
            <a:off x="16030575" y="26384250"/>
            <a:ext cx="7772400" cy="632679"/>
          </a:xfrm>
          <a:prstGeom prst="rect">
            <a:avLst/>
          </a:prstGeom>
          <a:solidFill>
            <a:srgbClr val="34A0B6"/>
          </a:solidFill>
          <a:ln w="9525">
            <a:noFill/>
            <a:miter lim="800000"/>
            <a:headEnd/>
            <a:tailEnd/>
          </a:ln>
        </p:spPr>
        <p:txBody>
          <a:bodyPr wrap="square" lIns="62693" tIns="31340" rIns="62693" bIns="31340">
            <a:spAutoFit/>
          </a:bodyPr>
          <a:lstStyle/>
          <a:p>
            <a:pPr algn="ctr" defTabSz="749300" eaLnBrk="0" hangingPunct="0">
              <a:spcBef>
                <a:spcPct val="50000"/>
              </a:spcBef>
            </a:pPr>
            <a:endParaRPr lang="tr-TR" sz="100" b="1" dirty="0" smtClean="0">
              <a:latin typeface="Arial" pitchFamily="34" charset="0"/>
              <a:cs typeface="Arial" pitchFamily="34" charset="0"/>
            </a:endParaRPr>
          </a:p>
          <a:p>
            <a:pPr algn="ctr" defTabSz="749300" eaLnBrk="0" hangingPunct="0">
              <a:spcBef>
                <a:spcPct val="50000"/>
              </a:spcBef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KATKI BELİRTME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7" name="Grafik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534" y="11536789"/>
            <a:ext cx="6037641" cy="433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694" y="17259400"/>
            <a:ext cx="5998482" cy="39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872" y="22712317"/>
            <a:ext cx="6176964" cy="439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90290"/>
              </p:ext>
            </p:extLst>
          </p:nvPr>
        </p:nvGraphicFramePr>
        <p:xfrm>
          <a:off x="9782175" y="29813250"/>
          <a:ext cx="14020800" cy="533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71622"/>
                <a:gridCol w="2852406"/>
                <a:gridCol w="2097009"/>
                <a:gridCol w="1677793"/>
                <a:gridCol w="2060985"/>
                <a:gridCol w="2060985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İzotermler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İzoterm katsayıları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B-Na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B-Mg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B-Mg-500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Freundlich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İzotermi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Kf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0.093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0.106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0.121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0.247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1/n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0.821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0.731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0.911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0.639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1.218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1.368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1.100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1.565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r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0.99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0.99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0.99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0.99</a:t>
                      </a:r>
                      <a:endParaRPr lang="tr-T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Langmuir İzotermi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1/</a:t>
                      </a:r>
                      <a:r>
                        <a:rPr lang="tr-TR" sz="2000" dirty="0" err="1">
                          <a:effectLst/>
                        </a:rPr>
                        <a:t>Q</a:t>
                      </a:r>
                      <a:r>
                        <a:rPr lang="tr-TR" sz="2000" baseline="-25000" dirty="0" err="1">
                          <a:effectLst/>
                        </a:rPr>
                        <a:t>o</a:t>
                      </a:r>
                      <a:r>
                        <a:rPr lang="tr-TR" sz="2000" dirty="0" err="1">
                          <a:effectLst/>
                        </a:rPr>
                        <a:t>b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10.169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9.757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8.084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2.862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1/Q</a:t>
                      </a:r>
                      <a:r>
                        <a:rPr lang="tr-TR" sz="2000" baseline="-25000">
                          <a:effectLst/>
                        </a:rPr>
                        <a:t>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0.757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1.016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0.273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0.940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0.074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0.104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1.064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</a:t>
                      </a:r>
                      <a:r>
                        <a:rPr lang="tr-TR" sz="2000" baseline="-25000">
                          <a:effectLst/>
                        </a:rPr>
                        <a:t>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1.321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0.984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3.660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0.329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0.99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0.88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0.86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0.99</a:t>
                      </a:r>
                      <a:endParaRPr lang="tr-TR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11624852" y="28990439"/>
            <a:ext cx="939500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Tablo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1. Ham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modifiye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boksitler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üzerinde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adsorpsiyonuna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ait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Freundlich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sabitleri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56" y="2958457"/>
            <a:ext cx="2989591" cy="224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1824</Words>
  <Application>Microsoft Office PowerPoint</Application>
  <PresentationFormat>Özel</PresentationFormat>
  <Paragraphs>116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PowerPoint Sunusu</vt:lpstr>
    </vt:vector>
  </TitlesOfParts>
  <Company>NCI-Frederick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kanear</dc:creator>
  <cp:lastModifiedBy>irfan1</cp:lastModifiedBy>
  <cp:revision>89</cp:revision>
  <dcterms:created xsi:type="dcterms:W3CDTF">2012-03-01T15:34:49Z</dcterms:created>
  <dcterms:modified xsi:type="dcterms:W3CDTF">2014-04-08T12:38:45Z</dcterms:modified>
</cp:coreProperties>
</file>