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82" r:id="rId2"/>
    <p:sldId id="293" r:id="rId3"/>
    <p:sldId id="294" r:id="rId4"/>
    <p:sldId id="259" r:id="rId5"/>
    <p:sldId id="295" r:id="rId6"/>
    <p:sldId id="296" r:id="rId7"/>
    <p:sldId id="297" r:id="rId8"/>
    <p:sldId id="306" r:id="rId9"/>
    <p:sldId id="299" r:id="rId10"/>
    <p:sldId id="301" r:id="rId11"/>
    <p:sldId id="305" r:id="rId12"/>
    <p:sldId id="262" r:id="rId13"/>
    <p:sldId id="309"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29" r:id="rId30"/>
    <p:sldId id="330" r:id="rId31"/>
    <p:sldId id="331" r:id="rId32"/>
    <p:sldId id="332" r:id="rId33"/>
    <p:sldId id="333" r:id="rId34"/>
    <p:sldId id="334" r:id="rId35"/>
    <p:sldId id="358" r:id="rId36"/>
    <p:sldId id="339" r:id="rId37"/>
    <p:sldId id="340" r:id="rId38"/>
    <p:sldId id="341" r:id="rId39"/>
    <p:sldId id="342" r:id="rId40"/>
    <p:sldId id="327" r:id="rId41"/>
    <p:sldId id="328" r:id="rId42"/>
    <p:sldId id="359" r:id="rId43"/>
    <p:sldId id="292" r:id="rId44"/>
    <p:sldId id="307" r:id="rId45"/>
    <p:sldId id="310" r:id="rId46"/>
    <p:sldId id="313" r:id="rId47"/>
    <p:sldId id="322" r:id="rId48"/>
    <p:sldId id="323" r:id="rId49"/>
    <p:sldId id="291" r:id="rId50"/>
    <p:sldId id="315" r:id="rId51"/>
    <p:sldId id="324" r:id="rId52"/>
    <p:sldId id="325" r:id="rId53"/>
    <p:sldId id="326" r:id="rId54"/>
    <p:sldId id="308" r:id="rId55"/>
    <p:sldId id="316" r:id="rId56"/>
    <p:sldId id="317" r:id="rId57"/>
    <p:sldId id="318" r:id="rId58"/>
    <p:sldId id="264" r:id="rId59"/>
    <p:sldId id="298" r:id="rId60"/>
    <p:sldId id="265" r:id="rId61"/>
    <p:sldId id="266" r:id="rId62"/>
    <p:sldId id="290" r:id="rId63"/>
    <p:sldId id="275" r:id="rId6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69" d="100"/>
          <a:sy n="69" d="100"/>
        </p:scale>
        <p:origin x="142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42465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80963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91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23625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079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870106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444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4990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88087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7/17/2020</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7439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7/17/2020</a:t>
            </a:fld>
            <a:endParaRPr lang="en-US"/>
          </a:p>
        </p:txBody>
      </p:sp>
      <p:sp>
        <p:nvSpPr>
          <p:cNvPr id="6" name="Footer Placeholder 5"/>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4325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7/17/2020</a:t>
            </a:fld>
            <a:endParaRPr lang="en-US"/>
          </a:p>
        </p:txBody>
      </p:sp>
      <p:sp>
        <p:nvSpPr>
          <p:cNvPr id="8" name="Footer Placeholder 7"/>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360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7/17/2020</a:t>
            </a:fld>
            <a:endParaRPr lang="en-US"/>
          </a:p>
        </p:txBody>
      </p:sp>
      <p:sp>
        <p:nvSpPr>
          <p:cNvPr id="4" name="Footer Placeholder 3"/>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8139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7/17/2020</a:t>
            </a:fld>
            <a:endParaRPr lang="en-US"/>
          </a:p>
        </p:txBody>
      </p:sp>
      <p:sp>
        <p:nvSpPr>
          <p:cNvPr id="3" name="Footer Placeholder 2"/>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50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7/17/2020</a:t>
            </a:fld>
            <a:endParaRPr lang="en-US"/>
          </a:p>
        </p:txBody>
      </p:sp>
      <p:sp>
        <p:nvSpPr>
          <p:cNvPr id="6" name="Footer Placeholder 5"/>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4468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7/17/2020</a:t>
            </a:fld>
            <a:endParaRPr lang="en-US"/>
          </a:p>
        </p:txBody>
      </p:sp>
      <p:sp>
        <p:nvSpPr>
          <p:cNvPr id="6" name="Footer Placeholder 5"/>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049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7/17/2020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784072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ng.harran.edu.tr/insaa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5240" y="932434"/>
            <a:ext cx="7173518" cy="1231106"/>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r>
              <a:rPr lang="tr-TR" spc="-5" dirty="0"/>
              <a:t/>
            </a:r>
            <a:br>
              <a:rPr lang="tr-TR" spc="-5" dirty="0"/>
            </a:br>
            <a:endParaRPr spc="-5" dirty="0">
              <a:solidFill>
                <a:srgbClr val="FF0000"/>
              </a:solidFill>
            </a:endParaRPr>
          </a:p>
        </p:txBody>
      </p:sp>
      <p:sp>
        <p:nvSpPr>
          <p:cNvPr id="4" name="object 4"/>
          <p:cNvSpPr txBox="1">
            <a:spLocks noGrp="1"/>
          </p:cNvSpPr>
          <p:nvPr>
            <p:ph type="ftr" sz="quarter" idx="11"/>
          </p:nvPr>
        </p:nvSpPr>
        <p:spPr>
          <a:xfrm>
            <a:off x="457200" y="6324600"/>
            <a:ext cx="4622973" cy="365125"/>
          </a:xfrm>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pic>
        <p:nvPicPr>
          <p:cNvPr id="5" name="Resim 4">
            <a:extLst>
              <a:ext uri="{FF2B5EF4-FFF2-40B4-BE49-F238E27FC236}">
                <a16:creationId xmlns:a16="http://schemas.microsoft.com/office/drawing/2014/main" id="{16FB0EAA-C9E2-4541-92BA-CDABBDDBD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6715125" cy="3619500"/>
          </a:xfrm>
          <a:prstGeom prst="rect">
            <a:avLst/>
          </a:prstGeom>
        </p:spPr>
      </p:pic>
    </p:spTree>
    <p:extLst>
      <p:ext uri="{BB962C8B-B14F-4D97-AF65-F5344CB8AC3E}">
        <p14:creationId xmlns:p14="http://schemas.microsoft.com/office/powerpoint/2010/main" val="19209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dirty="0">
                <a:solidFill>
                  <a:srgbClr val="073D86"/>
                </a:solidFill>
                <a:latin typeface="Candara"/>
                <a:cs typeface="Candara"/>
              </a:rPr>
              <a:t>Genetik Algoritmalar ile Optimum</a:t>
            </a:r>
            <a:r>
              <a:rPr sz="2400" b="0" spc="-100" dirty="0">
                <a:solidFill>
                  <a:srgbClr val="073D86"/>
                </a:solidFill>
                <a:latin typeface="Candara"/>
                <a:cs typeface="Candara"/>
              </a:rPr>
              <a:t> </a:t>
            </a:r>
            <a:r>
              <a:rPr sz="2400" b="0" spc="-15" dirty="0">
                <a:solidFill>
                  <a:srgbClr val="073D86"/>
                </a:solidFill>
                <a:latin typeface="Candara"/>
                <a:cs typeface="Candara"/>
              </a:rPr>
              <a:t>Tasarım</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Mühendislikte </a:t>
            </a:r>
            <a:r>
              <a:rPr sz="2400" b="0" spc="-10" dirty="0">
                <a:solidFill>
                  <a:srgbClr val="073D86"/>
                </a:solidFill>
                <a:latin typeface="Candara"/>
                <a:cs typeface="Candara"/>
              </a:rPr>
              <a:t>Yapay </a:t>
            </a:r>
            <a:r>
              <a:rPr sz="2400" b="0" dirty="0">
                <a:solidFill>
                  <a:srgbClr val="073D86"/>
                </a:solidFill>
                <a:latin typeface="Candara"/>
                <a:cs typeface="Candara"/>
              </a:rPr>
              <a:t>Sinir Ağlarının</a:t>
            </a:r>
            <a:r>
              <a:rPr sz="2400" b="0" spc="-50" dirty="0">
                <a:solidFill>
                  <a:srgbClr val="073D86"/>
                </a:solidFill>
                <a:latin typeface="Candara"/>
                <a:cs typeface="Candara"/>
              </a:rPr>
              <a:t> </a:t>
            </a:r>
            <a:r>
              <a:rPr sz="2400" b="0" dirty="0">
                <a:solidFill>
                  <a:srgbClr val="073D86"/>
                </a:solidFill>
                <a:latin typeface="Candara"/>
                <a:cs typeface="Candara"/>
              </a:rPr>
              <a:t>Kullanımı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Sismik </a:t>
            </a:r>
            <a:r>
              <a:rPr sz="2400" b="0" dirty="0">
                <a:solidFill>
                  <a:srgbClr val="073D86"/>
                </a:solidFill>
                <a:latin typeface="Candara"/>
                <a:cs typeface="Candara"/>
              </a:rPr>
              <a:t>İzolasyon </a:t>
            </a:r>
            <a:r>
              <a:rPr sz="2400" b="0" spc="-5" dirty="0">
                <a:solidFill>
                  <a:srgbClr val="073D86"/>
                </a:solidFill>
                <a:latin typeface="Candara"/>
                <a:cs typeface="Candara"/>
              </a:rPr>
              <a:t>ve Yapıların </a:t>
            </a:r>
            <a:r>
              <a:rPr sz="2400" b="0" spc="-10" dirty="0">
                <a:solidFill>
                  <a:srgbClr val="073D86"/>
                </a:solidFill>
                <a:latin typeface="Candara"/>
                <a:cs typeface="Candara"/>
              </a:rPr>
              <a:t>Yarı </a:t>
            </a:r>
            <a:r>
              <a:rPr sz="2400" b="0" dirty="0">
                <a:solidFill>
                  <a:srgbClr val="073D86"/>
                </a:solidFill>
                <a:latin typeface="Candara"/>
                <a:cs typeface="Candara"/>
              </a:rPr>
              <a:t>Aktif</a:t>
            </a:r>
            <a:r>
              <a:rPr sz="2400" b="0" spc="-15" dirty="0">
                <a:solidFill>
                  <a:srgbClr val="073D86"/>
                </a:solidFill>
                <a:latin typeface="Candara"/>
                <a:cs typeface="Candara"/>
              </a:rPr>
              <a:t> </a:t>
            </a:r>
            <a:r>
              <a:rPr sz="2400" b="0" spc="-5" dirty="0">
                <a:solidFill>
                  <a:srgbClr val="073D86"/>
                </a:solidFill>
                <a:latin typeface="Candara"/>
                <a:cs typeface="Candara"/>
              </a:rPr>
              <a:t>Kontrolü</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Yapıların </a:t>
            </a:r>
            <a:r>
              <a:rPr sz="2400" b="0" spc="-10" dirty="0">
                <a:solidFill>
                  <a:srgbClr val="073D86"/>
                </a:solidFill>
                <a:latin typeface="Candara"/>
                <a:cs typeface="Candara"/>
              </a:rPr>
              <a:t>Tahribatlı Tahribatsız </a:t>
            </a:r>
            <a:r>
              <a:rPr sz="2400" b="0" dirty="0">
                <a:solidFill>
                  <a:srgbClr val="073D86"/>
                </a:solidFill>
                <a:latin typeface="Candara"/>
                <a:cs typeface="Candara"/>
              </a:rPr>
              <a:t>Muayene</a:t>
            </a:r>
            <a:r>
              <a:rPr sz="2400" b="0" spc="-50" dirty="0">
                <a:solidFill>
                  <a:srgbClr val="073D86"/>
                </a:solidFill>
                <a:latin typeface="Candara"/>
                <a:cs typeface="Candara"/>
              </a:rPr>
              <a:t> </a:t>
            </a:r>
            <a:r>
              <a:rPr sz="2400" b="0" dirty="0">
                <a:solidFill>
                  <a:srgbClr val="073D86"/>
                </a:solidFill>
                <a:latin typeface="Candara"/>
                <a:cs typeface="Candara"/>
              </a:rPr>
              <a:t>Metodları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Atık Malzeme</a:t>
            </a:r>
            <a:r>
              <a:rPr sz="2400" b="0" spc="-95" dirty="0">
                <a:solidFill>
                  <a:srgbClr val="073D86"/>
                </a:solidFill>
                <a:latin typeface="Candara"/>
                <a:cs typeface="Candara"/>
              </a:rPr>
              <a:t> </a:t>
            </a:r>
            <a:r>
              <a:rPr sz="2400" b="0" dirty="0">
                <a:solidFill>
                  <a:srgbClr val="073D86"/>
                </a:solidFill>
                <a:latin typeface="Candara"/>
                <a:cs typeface="Candara"/>
              </a:rPr>
              <a:t>Değerlendirmesi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Malzeme </a:t>
            </a:r>
            <a:r>
              <a:rPr sz="2400" b="0" spc="-15" dirty="0">
                <a:solidFill>
                  <a:srgbClr val="073D86"/>
                </a:solidFill>
                <a:latin typeface="Candara"/>
                <a:cs typeface="Candara"/>
              </a:rPr>
              <a:t>Teknolojisi, </a:t>
            </a:r>
            <a:r>
              <a:rPr sz="2400" b="0" dirty="0">
                <a:solidFill>
                  <a:srgbClr val="073D86"/>
                </a:solidFill>
                <a:latin typeface="Candara"/>
                <a:cs typeface="Candara"/>
              </a:rPr>
              <a:t>Üretimi ve</a:t>
            </a:r>
            <a:r>
              <a:rPr sz="2400" b="0" spc="-85" dirty="0">
                <a:solidFill>
                  <a:srgbClr val="073D86"/>
                </a:solidFill>
                <a:latin typeface="Candara"/>
                <a:cs typeface="Candara"/>
              </a:rPr>
              <a:t> </a:t>
            </a:r>
            <a:r>
              <a:rPr sz="2400" b="0" dirty="0">
                <a:solidFill>
                  <a:srgbClr val="073D86"/>
                </a:solidFill>
                <a:latin typeface="Candara"/>
                <a:cs typeface="Candara"/>
              </a:rPr>
              <a:t>Standartları</a:t>
            </a:r>
            <a:endParaRPr sz="2400" dirty="0">
              <a:latin typeface="Candara"/>
              <a:cs typeface="Candara"/>
            </a:endParaRPr>
          </a:p>
        </p:txBody>
      </p:sp>
      <p:sp>
        <p:nvSpPr>
          <p:cNvPr id="7" name="object 8">
            <a:extLst>
              <a:ext uri="{FF2B5EF4-FFF2-40B4-BE49-F238E27FC236}">
                <a16:creationId xmlns:a16="http://schemas.microsoft.com/office/drawing/2014/main" id="{D70056FC-24CF-41FA-A89B-AC0B4EE08211}"/>
              </a:ext>
            </a:extLst>
          </p:cNvPr>
          <p:cNvSpPr txBox="1">
            <a:spLocks noGrp="1"/>
          </p:cNvSpPr>
          <p:nvPr>
            <p:ph type="ftr" sz="quarter" idx="11"/>
          </p:nvPr>
        </p:nvSpPr>
        <p:spPr>
          <a:xfrm>
            <a:off x="609599" y="6284978"/>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59087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609599" y="2160590"/>
            <a:ext cx="6347714" cy="3044423"/>
          </a:xfrm>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dirty="0">
                <a:solidFill>
                  <a:srgbClr val="073D86"/>
                </a:solidFill>
                <a:latin typeface="Candara"/>
                <a:cs typeface="Candara"/>
              </a:rPr>
              <a:t>Su</a:t>
            </a:r>
            <a:r>
              <a:rPr sz="2400" b="0" spc="-110" dirty="0">
                <a:solidFill>
                  <a:srgbClr val="073D86"/>
                </a:solidFill>
                <a:latin typeface="Candara"/>
                <a:cs typeface="Candara"/>
              </a:rPr>
              <a:t> </a:t>
            </a:r>
            <a:r>
              <a:rPr sz="2400" b="0" spc="-5" dirty="0">
                <a:solidFill>
                  <a:srgbClr val="073D86"/>
                </a:solidFill>
                <a:latin typeface="Candara"/>
                <a:cs typeface="Candara"/>
              </a:rPr>
              <a:t>Yapıları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Hidrolik</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err="1">
                <a:solidFill>
                  <a:srgbClr val="073D86"/>
                </a:solidFill>
                <a:latin typeface="Candara"/>
                <a:cs typeface="Candara"/>
              </a:rPr>
              <a:t>Barajların</a:t>
            </a:r>
            <a:r>
              <a:rPr sz="2400" b="0" spc="-15" dirty="0">
                <a:solidFill>
                  <a:srgbClr val="073D86"/>
                </a:solidFill>
                <a:latin typeface="Candara"/>
                <a:cs typeface="Candara"/>
              </a:rPr>
              <a:t> </a:t>
            </a:r>
            <a:r>
              <a:rPr sz="2400" b="0" spc="-5" dirty="0">
                <a:solidFill>
                  <a:srgbClr val="073D86"/>
                </a:solidFill>
                <a:latin typeface="Candara"/>
                <a:cs typeface="Candara"/>
              </a:rPr>
              <a:t>Güvenliği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Dolu</a:t>
            </a:r>
            <a:r>
              <a:rPr sz="2400" b="0" spc="-100" dirty="0">
                <a:solidFill>
                  <a:srgbClr val="073D86"/>
                </a:solidFill>
                <a:latin typeface="Candara"/>
                <a:cs typeface="Candara"/>
              </a:rPr>
              <a:t> </a:t>
            </a:r>
            <a:r>
              <a:rPr sz="2400" b="0" spc="-5" dirty="0">
                <a:solidFill>
                  <a:srgbClr val="073D86"/>
                </a:solidFill>
                <a:latin typeface="Candara"/>
                <a:cs typeface="Candara"/>
              </a:rPr>
              <a:t>Savaklar</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Mühendislikte İstatistik</a:t>
            </a:r>
            <a:r>
              <a:rPr sz="2400" b="0" spc="-95" dirty="0">
                <a:solidFill>
                  <a:srgbClr val="073D86"/>
                </a:solidFill>
                <a:latin typeface="Candara"/>
                <a:cs typeface="Candara"/>
              </a:rPr>
              <a:t> </a:t>
            </a:r>
            <a:r>
              <a:rPr sz="2400" b="0" dirty="0">
                <a:solidFill>
                  <a:srgbClr val="073D86"/>
                </a:solidFill>
                <a:latin typeface="Candara"/>
                <a:cs typeface="Candara"/>
              </a:rPr>
              <a:t>Uygulamaları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Hidrolojik </a:t>
            </a:r>
            <a:r>
              <a:rPr sz="2400" b="0" spc="-5" dirty="0">
                <a:solidFill>
                  <a:srgbClr val="073D86"/>
                </a:solidFill>
                <a:latin typeface="Candara"/>
                <a:cs typeface="Candara"/>
              </a:rPr>
              <a:t>Analiz ve</a:t>
            </a:r>
            <a:r>
              <a:rPr sz="2400" b="0" spc="-55" dirty="0">
                <a:solidFill>
                  <a:srgbClr val="073D86"/>
                </a:solidFill>
                <a:latin typeface="Candara"/>
                <a:cs typeface="Candara"/>
              </a:rPr>
              <a:t> </a:t>
            </a:r>
            <a:r>
              <a:rPr sz="2400" b="0" spc="-15" dirty="0">
                <a:solidFill>
                  <a:srgbClr val="073D86"/>
                </a:solidFill>
                <a:latin typeface="Candara"/>
                <a:cs typeface="Candara"/>
              </a:rPr>
              <a:t>Tasarım</a:t>
            </a:r>
            <a:endParaRPr sz="2400" dirty="0">
              <a:latin typeface="Candara"/>
              <a:cs typeface="Candara"/>
            </a:endParaRPr>
          </a:p>
        </p:txBody>
      </p:sp>
      <p:sp>
        <p:nvSpPr>
          <p:cNvPr id="7" name="object 8">
            <a:extLst>
              <a:ext uri="{FF2B5EF4-FFF2-40B4-BE49-F238E27FC236}">
                <a16:creationId xmlns:a16="http://schemas.microsoft.com/office/drawing/2014/main" id="{14D72B45-7D40-4A5E-B5B1-24855286DD67}"/>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33098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3" name="object 3"/>
          <p:cNvSpPr/>
          <p:nvPr/>
        </p:nvSpPr>
        <p:spPr>
          <a:xfrm>
            <a:off x="616750" y="2060829"/>
            <a:ext cx="3744429" cy="5040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6750" y="2060829"/>
            <a:ext cx="3744595" cy="504190"/>
          </a:xfrm>
          <a:custGeom>
            <a:avLst/>
            <a:gdLst/>
            <a:ahLst/>
            <a:cxnLst/>
            <a:rect l="l" t="t" r="r" b="b"/>
            <a:pathLst>
              <a:path w="3744595" h="504189">
                <a:moveTo>
                  <a:pt x="0" y="84074"/>
                </a:moveTo>
                <a:lnTo>
                  <a:pt x="6602" y="51327"/>
                </a:lnTo>
                <a:lnTo>
                  <a:pt x="24607" y="24606"/>
                </a:lnTo>
                <a:lnTo>
                  <a:pt x="51311" y="6600"/>
                </a:lnTo>
                <a:lnTo>
                  <a:pt x="84010" y="0"/>
                </a:lnTo>
                <a:lnTo>
                  <a:pt x="3660355" y="0"/>
                </a:lnTo>
                <a:lnTo>
                  <a:pt x="3693102" y="6600"/>
                </a:lnTo>
                <a:lnTo>
                  <a:pt x="3719823" y="24606"/>
                </a:lnTo>
                <a:lnTo>
                  <a:pt x="3737829" y="51327"/>
                </a:lnTo>
                <a:lnTo>
                  <a:pt x="3744429" y="84074"/>
                </a:lnTo>
                <a:lnTo>
                  <a:pt x="3744429" y="420116"/>
                </a:lnTo>
                <a:lnTo>
                  <a:pt x="3737829" y="452788"/>
                </a:lnTo>
                <a:lnTo>
                  <a:pt x="3719823" y="479472"/>
                </a:lnTo>
                <a:lnTo>
                  <a:pt x="3693102" y="497464"/>
                </a:lnTo>
                <a:lnTo>
                  <a:pt x="3660355" y="504063"/>
                </a:lnTo>
                <a:lnTo>
                  <a:pt x="84010" y="504063"/>
                </a:lnTo>
                <a:lnTo>
                  <a:pt x="51311" y="497464"/>
                </a:lnTo>
                <a:lnTo>
                  <a:pt x="24607" y="479472"/>
                </a:lnTo>
                <a:lnTo>
                  <a:pt x="6602" y="452788"/>
                </a:lnTo>
                <a:lnTo>
                  <a:pt x="0" y="420116"/>
                </a:lnTo>
                <a:lnTo>
                  <a:pt x="0" y="84074"/>
                </a:lnTo>
                <a:close/>
              </a:path>
            </a:pathLst>
          </a:custGeom>
          <a:ln/>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a:p>
        </p:txBody>
      </p:sp>
      <p:sp>
        <p:nvSpPr>
          <p:cNvPr id="5" name="object 5"/>
          <p:cNvSpPr txBox="1"/>
          <p:nvPr/>
        </p:nvSpPr>
        <p:spPr>
          <a:xfrm>
            <a:off x="720344" y="2110740"/>
            <a:ext cx="3085465" cy="2271395"/>
          </a:xfrm>
          <a:prstGeom prst="rect">
            <a:avLst/>
          </a:prstGeom>
        </p:spPr>
        <p:txBody>
          <a:bodyPr vert="horz" wrap="square" lIns="0" tIns="0" rIns="0" bIns="0" rtlCol="0">
            <a:spAutoFit/>
          </a:bodyPr>
          <a:lstStyle/>
          <a:p>
            <a:pPr marL="12700">
              <a:lnSpc>
                <a:spcPct val="100000"/>
              </a:lnSpc>
            </a:pPr>
            <a:r>
              <a:rPr sz="2400" b="1" spc="-5" dirty="0" err="1">
                <a:solidFill>
                  <a:srgbClr val="2861AA"/>
                </a:solidFill>
                <a:latin typeface="Candara"/>
                <a:cs typeface="Candara"/>
              </a:rPr>
              <a:t>Akademik</a:t>
            </a:r>
            <a:r>
              <a:rPr sz="2400" b="1" spc="-70" dirty="0">
                <a:solidFill>
                  <a:srgbClr val="2861AA"/>
                </a:solidFill>
                <a:latin typeface="Candara"/>
                <a:cs typeface="Candara"/>
              </a:rPr>
              <a:t> </a:t>
            </a:r>
            <a:r>
              <a:rPr sz="2400" b="1" spc="-5" dirty="0" err="1">
                <a:solidFill>
                  <a:srgbClr val="2861AA"/>
                </a:solidFill>
                <a:latin typeface="Candara"/>
                <a:cs typeface="Candara"/>
              </a:rPr>
              <a:t>Kadro</a:t>
            </a:r>
            <a:r>
              <a:rPr sz="2400" b="1" spc="-5" dirty="0">
                <a:solidFill>
                  <a:srgbClr val="2861AA"/>
                </a:solidFill>
                <a:latin typeface="Candara"/>
                <a:cs typeface="Candara"/>
              </a:rPr>
              <a:t>(20</a:t>
            </a:r>
            <a:r>
              <a:rPr lang="tr-TR" sz="2400" b="1" spc="-5" dirty="0">
                <a:solidFill>
                  <a:srgbClr val="2861AA"/>
                </a:solidFill>
                <a:latin typeface="Candara"/>
                <a:cs typeface="Candara"/>
              </a:rPr>
              <a:t>20</a:t>
            </a:r>
            <a:r>
              <a:rPr sz="2400" b="1" spc="-5" dirty="0">
                <a:solidFill>
                  <a:srgbClr val="2861AA"/>
                </a:solidFill>
                <a:latin typeface="Candara"/>
                <a:cs typeface="Candara"/>
              </a:rPr>
              <a:t>)</a:t>
            </a:r>
            <a:endParaRPr sz="2400" dirty="0">
              <a:latin typeface="Candara"/>
              <a:cs typeface="Candara"/>
            </a:endParaRPr>
          </a:p>
          <a:p>
            <a:pPr marL="292735" indent="-274320">
              <a:lnSpc>
                <a:spcPct val="100000"/>
              </a:lnSpc>
              <a:spcBef>
                <a:spcPts val="1470"/>
              </a:spcBef>
              <a:buClr>
                <a:srgbClr val="30B6FC"/>
              </a:buClr>
              <a:buFont typeface="Symbol"/>
              <a:buChar char=""/>
              <a:tabLst>
                <a:tab pos="293370" algn="l"/>
                <a:tab pos="2731770" algn="l"/>
              </a:tabLst>
            </a:pPr>
            <a:r>
              <a:rPr sz="2400" dirty="0">
                <a:solidFill>
                  <a:srgbClr val="073D86"/>
                </a:solidFill>
                <a:latin typeface="Candara"/>
                <a:cs typeface="Candara"/>
              </a:rPr>
              <a:t>Profesör	:</a:t>
            </a:r>
            <a:r>
              <a:rPr sz="2400" spc="-100" dirty="0">
                <a:solidFill>
                  <a:srgbClr val="073D86"/>
                </a:solidFill>
                <a:latin typeface="Candara"/>
                <a:cs typeface="Candara"/>
              </a:rPr>
              <a:t> </a:t>
            </a:r>
            <a:r>
              <a:rPr lang="tr-TR" sz="2400" spc="-100" dirty="0">
                <a:solidFill>
                  <a:srgbClr val="073D86"/>
                </a:solidFill>
                <a:latin typeface="Candara"/>
                <a:cs typeface="Candara"/>
              </a:rPr>
              <a:t>3</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 pos="2761615" algn="l"/>
              </a:tabLst>
            </a:pPr>
            <a:r>
              <a:rPr sz="2400" dirty="0">
                <a:solidFill>
                  <a:srgbClr val="073D86"/>
                </a:solidFill>
                <a:latin typeface="Candara"/>
                <a:cs typeface="Candara"/>
              </a:rPr>
              <a:t>Doçent	:</a:t>
            </a:r>
            <a:r>
              <a:rPr sz="2400" spc="-110" dirty="0">
                <a:solidFill>
                  <a:srgbClr val="073D86"/>
                </a:solidFill>
                <a:latin typeface="Candara"/>
                <a:cs typeface="Candara"/>
              </a:rPr>
              <a:t> </a:t>
            </a:r>
            <a:r>
              <a:rPr lang="tr-TR" sz="2400" dirty="0">
                <a:solidFill>
                  <a:srgbClr val="073D86"/>
                </a:solidFill>
                <a:latin typeface="Candara"/>
                <a:cs typeface="Candara"/>
              </a:rPr>
              <a:t>4</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 pos="2761615" algn="l"/>
              </a:tabLst>
            </a:pPr>
            <a:r>
              <a:rPr lang="tr-TR" sz="2400" spc="-5" dirty="0">
                <a:solidFill>
                  <a:srgbClr val="073D86"/>
                </a:solidFill>
                <a:latin typeface="Candara"/>
                <a:cs typeface="Candara"/>
              </a:rPr>
              <a:t>Dr. Öğretim Üyesi</a:t>
            </a:r>
            <a:r>
              <a:rPr sz="2400" dirty="0">
                <a:solidFill>
                  <a:srgbClr val="073D86"/>
                </a:solidFill>
                <a:latin typeface="Candara"/>
                <a:cs typeface="Candara"/>
              </a:rPr>
              <a:t>	:</a:t>
            </a:r>
            <a:r>
              <a:rPr sz="2400" spc="-110" dirty="0">
                <a:solidFill>
                  <a:srgbClr val="073D86"/>
                </a:solidFill>
                <a:latin typeface="Candara"/>
                <a:cs typeface="Candara"/>
              </a:rPr>
              <a:t> </a:t>
            </a:r>
            <a:r>
              <a:rPr lang="tr-TR" sz="2400" spc="-110" dirty="0">
                <a:solidFill>
                  <a:srgbClr val="073D86"/>
                </a:solidFill>
                <a:latin typeface="Candara"/>
                <a:cs typeface="Candara"/>
              </a:rPr>
              <a:t>4</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Lst>
            </a:pPr>
            <a:r>
              <a:rPr sz="2400" dirty="0">
                <a:solidFill>
                  <a:srgbClr val="073D86"/>
                </a:solidFill>
                <a:latin typeface="Candara"/>
                <a:cs typeface="Candara"/>
              </a:rPr>
              <a:t>Araştırma Görevlisi :</a:t>
            </a:r>
            <a:r>
              <a:rPr sz="2400" spc="-285" dirty="0">
                <a:solidFill>
                  <a:srgbClr val="073D86"/>
                </a:solidFill>
                <a:latin typeface="Candara"/>
                <a:cs typeface="Candara"/>
              </a:rPr>
              <a:t> </a:t>
            </a:r>
            <a:r>
              <a:rPr lang="tr-TR" sz="2400" spc="-285" dirty="0">
                <a:solidFill>
                  <a:srgbClr val="073D86"/>
                </a:solidFill>
                <a:latin typeface="Candara"/>
                <a:cs typeface="Candara"/>
              </a:rPr>
              <a:t>5</a:t>
            </a:r>
            <a:endParaRPr sz="2400" dirty="0">
              <a:latin typeface="Candara"/>
              <a:cs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908" y="133245"/>
            <a:ext cx="7173518" cy="615553"/>
          </a:xfrm>
          <a:prstGeom prst="rect">
            <a:avLst/>
          </a:prstGeom>
        </p:spPr>
        <p:txBody>
          <a:bodyPr vert="horz" wrap="square" lIns="0" tIns="0" rIns="0" bIns="0" rtlCol="0">
            <a:spAutoFit/>
          </a:bodyPr>
          <a:lstStyle/>
          <a:p>
            <a:pPr marL="13335">
              <a:lnSpc>
                <a:spcPct val="100000"/>
              </a:lnSpc>
            </a:pPr>
            <a:r>
              <a:rPr lang="tr-TR" spc="-25" dirty="0"/>
              <a:t>AKADEMİK PERSONEL</a:t>
            </a:r>
            <a:endParaRPr spc="-5" dirty="0"/>
          </a:p>
        </p:txBody>
      </p:sp>
      <p:pic>
        <p:nvPicPr>
          <p:cNvPr id="6" name="Resim 5">
            <a:extLst>
              <a:ext uri="{FF2B5EF4-FFF2-40B4-BE49-F238E27FC236}">
                <a16:creationId xmlns:a16="http://schemas.microsoft.com/office/drawing/2014/main" id="{1D7A0914-0863-469B-8E20-466E6215F648}"/>
              </a:ext>
            </a:extLst>
          </p:cNvPr>
          <p:cNvPicPr>
            <a:picLocks noChangeAspect="1"/>
          </p:cNvPicPr>
          <p:nvPr/>
        </p:nvPicPr>
        <p:blipFill>
          <a:blip r:embed="rId2"/>
          <a:stretch>
            <a:fillRect/>
          </a:stretch>
        </p:blipFill>
        <p:spPr>
          <a:xfrm>
            <a:off x="457200" y="748798"/>
            <a:ext cx="1564453" cy="3081338"/>
          </a:xfrm>
          <a:prstGeom prst="rect">
            <a:avLst/>
          </a:prstGeom>
        </p:spPr>
      </p:pic>
      <p:pic>
        <p:nvPicPr>
          <p:cNvPr id="7" name="Resim 6">
            <a:extLst>
              <a:ext uri="{FF2B5EF4-FFF2-40B4-BE49-F238E27FC236}">
                <a16:creationId xmlns:a16="http://schemas.microsoft.com/office/drawing/2014/main" id="{23A9E698-52D0-470D-9E3A-99211BC6F1FA}"/>
              </a:ext>
            </a:extLst>
          </p:cNvPr>
          <p:cNvPicPr>
            <a:picLocks noChangeAspect="1"/>
          </p:cNvPicPr>
          <p:nvPr/>
        </p:nvPicPr>
        <p:blipFill>
          <a:blip r:embed="rId3"/>
          <a:stretch>
            <a:fillRect/>
          </a:stretch>
        </p:blipFill>
        <p:spPr>
          <a:xfrm>
            <a:off x="457201" y="3830136"/>
            <a:ext cx="1600200" cy="3027864"/>
          </a:xfrm>
          <a:prstGeom prst="rect">
            <a:avLst/>
          </a:prstGeom>
        </p:spPr>
      </p:pic>
      <p:pic>
        <p:nvPicPr>
          <p:cNvPr id="8" name="Resim 7">
            <a:extLst>
              <a:ext uri="{FF2B5EF4-FFF2-40B4-BE49-F238E27FC236}">
                <a16:creationId xmlns:a16="http://schemas.microsoft.com/office/drawing/2014/main" id="{AD4C4DCD-D360-40E9-89CF-A4E3D2092127}"/>
              </a:ext>
            </a:extLst>
          </p:cNvPr>
          <p:cNvPicPr>
            <a:picLocks noChangeAspect="1"/>
          </p:cNvPicPr>
          <p:nvPr/>
        </p:nvPicPr>
        <p:blipFill>
          <a:blip r:embed="rId4"/>
          <a:stretch>
            <a:fillRect/>
          </a:stretch>
        </p:blipFill>
        <p:spPr>
          <a:xfrm>
            <a:off x="2057401" y="748799"/>
            <a:ext cx="1600200" cy="3081338"/>
          </a:xfrm>
          <a:prstGeom prst="rect">
            <a:avLst/>
          </a:prstGeom>
        </p:spPr>
      </p:pic>
      <p:pic>
        <p:nvPicPr>
          <p:cNvPr id="9" name="Resim 8">
            <a:extLst>
              <a:ext uri="{FF2B5EF4-FFF2-40B4-BE49-F238E27FC236}">
                <a16:creationId xmlns:a16="http://schemas.microsoft.com/office/drawing/2014/main" id="{AD60A5D7-F313-470E-B202-9DD1DCCD3CE6}"/>
              </a:ext>
            </a:extLst>
          </p:cNvPr>
          <p:cNvPicPr>
            <a:picLocks noChangeAspect="1"/>
          </p:cNvPicPr>
          <p:nvPr/>
        </p:nvPicPr>
        <p:blipFill>
          <a:blip r:embed="rId5"/>
          <a:stretch>
            <a:fillRect/>
          </a:stretch>
        </p:blipFill>
        <p:spPr>
          <a:xfrm>
            <a:off x="2046806" y="3830135"/>
            <a:ext cx="1610795" cy="3027865"/>
          </a:xfrm>
          <a:prstGeom prst="rect">
            <a:avLst/>
          </a:prstGeom>
        </p:spPr>
      </p:pic>
      <p:pic>
        <p:nvPicPr>
          <p:cNvPr id="10" name="Resim 9">
            <a:extLst>
              <a:ext uri="{FF2B5EF4-FFF2-40B4-BE49-F238E27FC236}">
                <a16:creationId xmlns:a16="http://schemas.microsoft.com/office/drawing/2014/main" id="{AE9EF598-767B-485A-8510-F325E26B275D}"/>
              </a:ext>
            </a:extLst>
          </p:cNvPr>
          <p:cNvPicPr>
            <a:picLocks noChangeAspect="1"/>
          </p:cNvPicPr>
          <p:nvPr/>
        </p:nvPicPr>
        <p:blipFill>
          <a:blip r:embed="rId6"/>
          <a:stretch>
            <a:fillRect/>
          </a:stretch>
        </p:blipFill>
        <p:spPr>
          <a:xfrm>
            <a:off x="3636870" y="748796"/>
            <a:ext cx="1632751" cy="3081337"/>
          </a:xfrm>
          <a:prstGeom prst="rect">
            <a:avLst/>
          </a:prstGeom>
        </p:spPr>
      </p:pic>
      <p:pic>
        <p:nvPicPr>
          <p:cNvPr id="11" name="Resim 10">
            <a:extLst>
              <a:ext uri="{FF2B5EF4-FFF2-40B4-BE49-F238E27FC236}">
                <a16:creationId xmlns:a16="http://schemas.microsoft.com/office/drawing/2014/main" id="{340DE33B-8201-499A-92A8-7C30C3A990CF}"/>
              </a:ext>
            </a:extLst>
          </p:cNvPr>
          <p:cNvPicPr>
            <a:picLocks noChangeAspect="1"/>
          </p:cNvPicPr>
          <p:nvPr/>
        </p:nvPicPr>
        <p:blipFill>
          <a:blip r:embed="rId7"/>
          <a:stretch>
            <a:fillRect/>
          </a:stretch>
        </p:blipFill>
        <p:spPr>
          <a:xfrm>
            <a:off x="3694704" y="3820417"/>
            <a:ext cx="1781302" cy="1503866"/>
          </a:xfrm>
          <a:prstGeom prst="rect">
            <a:avLst/>
          </a:prstGeom>
        </p:spPr>
      </p:pic>
      <p:pic>
        <p:nvPicPr>
          <p:cNvPr id="13" name="Resim 12">
            <a:extLst>
              <a:ext uri="{FF2B5EF4-FFF2-40B4-BE49-F238E27FC236}">
                <a16:creationId xmlns:a16="http://schemas.microsoft.com/office/drawing/2014/main" id="{43900781-C0ED-4A57-930F-500CBEDA9FC1}"/>
              </a:ext>
            </a:extLst>
          </p:cNvPr>
          <p:cNvPicPr>
            <a:picLocks noChangeAspect="1"/>
          </p:cNvPicPr>
          <p:nvPr/>
        </p:nvPicPr>
        <p:blipFill>
          <a:blip r:embed="rId8"/>
          <a:stretch>
            <a:fillRect/>
          </a:stretch>
        </p:blipFill>
        <p:spPr>
          <a:xfrm>
            <a:off x="3710230" y="5407608"/>
            <a:ext cx="1564926" cy="1450392"/>
          </a:xfrm>
          <a:prstGeom prst="rect">
            <a:avLst/>
          </a:prstGeom>
        </p:spPr>
      </p:pic>
      <p:pic>
        <p:nvPicPr>
          <p:cNvPr id="21" name="Resim 20">
            <a:extLst>
              <a:ext uri="{FF2B5EF4-FFF2-40B4-BE49-F238E27FC236}">
                <a16:creationId xmlns:a16="http://schemas.microsoft.com/office/drawing/2014/main" id="{DFCF9896-ED9F-4BAB-8AF3-4D1455FBD07A}"/>
              </a:ext>
            </a:extLst>
          </p:cNvPr>
          <p:cNvPicPr>
            <a:picLocks noChangeAspect="1"/>
          </p:cNvPicPr>
          <p:nvPr/>
        </p:nvPicPr>
        <p:blipFill>
          <a:blip r:embed="rId9"/>
          <a:stretch>
            <a:fillRect/>
          </a:stretch>
        </p:blipFill>
        <p:spPr>
          <a:xfrm>
            <a:off x="5508556" y="748796"/>
            <a:ext cx="1667521" cy="3081337"/>
          </a:xfrm>
          <a:prstGeom prst="rect">
            <a:avLst/>
          </a:prstGeom>
        </p:spPr>
      </p:pic>
      <p:pic>
        <p:nvPicPr>
          <p:cNvPr id="23" name="Resim 22">
            <a:extLst>
              <a:ext uri="{FF2B5EF4-FFF2-40B4-BE49-F238E27FC236}">
                <a16:creationId xmlns:a16="http://schemas.microsoft.com/office/drawing/2014/main" id="{3AEFA494-4CAF-4ADF-8575-FA410D33A4B7}"/>
              </a:ext>
            </a:extLst>
          </p:cNvPr>
          <p:cNvPicPr>
            <a:picLocks noChangeAspect="1"/>
          </p:cNvPicPr>
          <p:nvPr/>
        </p:nvPicPr>
        <p:blipFill>
          <a:blip r:embed="rId10"/>
          <a:stretch>
            <a:fillRect/>
          </a:stretch>
        </p:blipFill>
        <p:spPr>
          <a:xfrm>
            <a:off x="5516694" y="3830134"/>
            <a:ext cx="1626833" cy="3027866"/>
          </a:xfrm>
          <a:prstGeom prst="rect">
            <a:avLst/>
          </a:prstGeom>
        </p:spPr>
      </p:pic>
    </p:spTree>
    <p:extLst>
      <p:ext uri="{BB962C8B-B14F-4D97-AF65-F5344CB8AC3E}">
        <p14:creationId xmlns:p14="http://schemas.microsoft.com/office/powerpoint/2010/main" val="350347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normAutofit fontScale="90000"/>
          </a:bodyPr>
          <a:lstStyle/>
          <a:p>
            <a:r>
              <a:rPr lang="tr-TR" dirty="0"/>
              <a:t>Bölüm Öğretim Elemanları</a:t>
            </a:r>
            <a:br>
              <a:rPr lang="tr-TR" dirty="0"/>
            </a:br>
            <a:r>
              <a:rPr lang="tr-TR" dirty="0"/>
              <a:t>Tanıtımı-</a:t>
            </a:r>
            <a:r>
              <a:rPr lang="tr-TR" dirty="0" err="1"/>
              <a:t>Geoteknik</a:t>
            </a:r>
            <a:r>
              <a:rPr lang="tr-TR" dirty="0"/>
              <a:t>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624505" y="1099242"/>
            <a:ext cx="6347714" cy="3880773"/>
          </a:xfrm>
        </p:spPr>
        <p:txBody>
          <a:bodyPr/>
          <a:lstStyle/>
          <a:p>
            <a:pPr marL="0" indent="0">
              <a:buNone/>
            </a:pPr>
            <a:r>
              <a:rPr lang="tr-TR" sz="2800" dirty="0">
                <a:solidFill>
                  <a:schemeClr val="accent2">
                    <a:lumMod val="75000"/>
                  </a:schemeClr>
                </a:solidFill>
              </a:rPr>
              <a:t>Prof. Dr. H. Murat ALGIN</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65271" y="1638295"/>
          <a:ext cx="3604514" cy="1706880"/>
        </p:xfrm>
        <a:graphic>
          <a:graphicData uri="http://schemas.openxmlformats.org/drawingml/2006/table">
            <a:tbl>
              <a:tblPr firstRow="1" bandRow="1">
                <a:tableStyleId>{5C22544A-7EE6-4342-B048-85BDC9FD1C3A}</a:tableStyleId>
              </a:tblPr>
              <a:tblGrid>
                <a:gridCol w="1722122">
                  <a:extLst>
                    <a:ext uri="{9D8B030D-6E8A-4147-A177-3AD203B41FA5}">
                      <a16:colId xmlns:a16="http://schemas.microsoft.com/office/drawing/2014/main" val="3593599969"/>
                    </a:ext>
                  </a:extLst>
                </a:gridCol>
                <a:gridCol w="1882392">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GEOTEKNİK</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300" dirty="0">
                          <a:solidFill>
                            <a:schemeClr val="tx1">
                              <a:lumMod val="65000"/>
                              <a:lumOff val="35000"/>
                            </a:schemeClr>
                          </a:solidFill>
                        </a:rPr>
                        <a:t>Dicle</a:t>
                      </a:r>
                      <a:r>
                        <a:rPr lang="tr-TR" sz="1300" baseline="0" dirty="0">
                          <a:solidFill>
                            <a:schemeClr val="tx1">
                              <a:lumMod val="65000"/>
                              <a:lumOff val="35000"/>
                            </a:schemeClr>
                          </a:solidFill>
                        </a:rPr>
                        <a:t> Üniversitesi</a:t>
                      </a:r>
                      <a:endParaRPr lang="tr-TR" sz="1300"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Doktora:</a:t>
                      </a:r>
                    </a:p>
                  </a:txBody>
                  <a:tcPr/>
                </a:tc>
                <a:tc>
                  <a:txBody>
                    <a:bodyPr/>
                    <a:lstStyle/>
                    <a:p>
                      <a:r>
                        <a:rPr lang="en-US" sz="1300" dirty="0">
                          <a:solidFill>
                            <a:schemeClr val="tx1">
                              <a:lumMod val="65000"/>
                              <a:lumOff val="35000"/>
                            </a:schemeClr>
                          </a:solidFill>
                        </a:rPr>
                        <a:t>University of Newcastle Upon Tyne</a:t>
                      </a:r>
                      <a:endParaRPr lang="tr-TR" sz="1300" dirty="0"/>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Post-Doktora:</a:t>
                      </a:r>
                    </a:p>
                  </a:txBody>
                  <a:tcPr/>
                </a:tc>
                <a:tc>
                  <a:txBody>
                    <a:bodyPr/>
                    <a:lstStyle/>
                    <a:p>
                      <a:r>
                        <a:rPr lang="en-US" sz="1300" kern="1200" dirty="0">
                          <a:solidFill>
                            <a:schemeClr val="tx1">
                              <a:lumMod val="65000"/>
                              <a:lumOff val="35000"/>
                            </a:schemeClr>
                          </a:solidFill>
                          <a:latin typeface="+mn-lt"/>
                          <a:ea typeface="+mn-ea"/>
                          <a:cs typeface="+mn-cs"/>
                        </a:rPr>
                        <a:t>University of Newcastle Upon Tyne</a:t>
                      </a:r>
                      <a:endParaRPr lang="tr-TR" sz="13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nvGraphicFramePr>
        <p:xfrm>
          <a:off x="5695225" y="1656898"/>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endParaRPr lang="tr-TR" sz="800" dirty="0"/>
                    </a:p>
                    <a:p>
                      <a:r>
                        <a:rPr lang="tr-TR" sz="1200" dirty="0"/>
                        <a:t>Tamamlanan BAP</a:t>
                      </a:r>
                      <a:r>
                        <a:rPr lang="tr-TR" sz="1200" baseline="0" dirty="0"/>
                        <a:t> proje sayısı: 8</a:t>
                      </a:r>
                      <a:endParaRPr lang="tr-TR" sz="1200" dirty="0"/>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extLst>
              <p:ext uri="{D42A27DB-BD31-4B8C-83A1-F6EECF244321}">
                <p14:modId xmlns:p14="http://schemas.microsoft.com/office/powerpoint/2010/main" val="4278398585"/>
              </p:ext>
            </p:extLst>
          </p:nvPr>
        </p:nvGraphicFramePr>
        <p:xfrm>
          <a:off x="595179" y="3345175"/>
          <a:ext cx="6766243" cy="3910554"/>
        </p:xfrm>
        <a:graphic>
          <a:graphicData uri="http://schemas.openxmlformats.org/drawingml/2006/table">
            <a:tbl>
              <a:tblPr firstRow="1" bandRow="1">
                <a:tableStyleId>{5C22544A-7EE6-4342-B048-85BDC9FD1C3A}</a:tableStyleId>
              </a:tblPr>
              <a:tblGrid>
                <a:gridCol w="6766243">
                  <a:extLst>
                    <a:ext uri="{9D8B030D-6E8A-4147-A177-3AD203B41FA5}">
                      <a16:colId xmlns:a16="http://schemas.microsoft.com/office/drawing/2014/main" val="3593599969"/>
                    </a:ext>
                  </a:extLst>
                </a:gridCol>
              </a:tblGrid>
              <a:tr h="4358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60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kern="1200" baseline="0" dirty="0">
                          <a:solidFill>
                            <a:schemeClr val="tx1">
                              <a:lumMod val="65000"/>
                              <a:lumOff val="35000"/>
                            </a:schemeClr>
                          </a:solidFill>
                          <a:latin typeface="+mn-lt"/>
                          <a:ea typeface="+mn-ea"/>
                          <a:cs typeface="+mn-cs"/>
                        </a:rPr>
                        <a:t>Jet-</a:t>
                      </a:r>
                      <a:r>
                        <a:rPr lang="tr-TR" sz="1800" kern="1200" baseline="0" dirty="0" err="1">
                          <a:solidFill>
                            <a:schemeClr val="tx1">
                              <a:lumMod val="65000"/>
                              <a:lumOff val="35000"/>
                            </a:schemeClr>
                          </a:solidFill>
                          <a:latin typeface="+mn-lt"/>
                          <a:ea typeface="+mn-ea"/>
                          <a:cs typeface="+mn-cs"/>
                        </a:rPr>
                        <a:t>grout</a:t>
                      </a:r>
                      <a:r>
                        <a:rPr lang="tr-TR" sz="1800" kern="1200" baseline="0">
                          <a:solidFill>
                            <a:schemeClr val="tx1">
                              <a:lumMod val="65000"/>
                              <a:lumOff val="35000"/>
                            </a:schemeClr>
                          </a:solidFill>
                          <a:latin typeface="+mn-lt"/>
                          <a:ea typeface="+mn-ea"/>
                          <a:cs typeface="+mn-cs"/>
                        </a:rPr>
                        <a:t> </a:t>
                      </a:r>
                      <a:r>
                        <a:rPr lang="tr-TR" sz="1800" kern="1200" baseline="0" smtClean="0">
                          <a:solidFill>
                            <a:schemeClr val="tx1">
                              <a:lumMod val="65000"/>
                              <a:lumOff val="35000"/>
                            </a:schemeClr>
                          </a:solidFill>
                          <a:latin typeface="+mn-lt"/>
                          <a:ea typeface="+mn-ea"/>
                          <a:cs typeface="+mn-cs"/>
                        </a:rPr>
                        <a:t>destekli </a:t>
                      </a:r>
                      <a:r>
                        <a:rPr lang="tr-TR" sz="1800" kern="1200" baseline="0" dirty="0" err="1">
                          <a:solidFill>
                            <a:schemeClr val="tx1">
                              <a:lumMod val="65000"/>
                              <a:lumOff val="35000"/>
                            </a:schemeClr>
                          </a:solidFill>
                          <a:latin typeface="+mn-lt"/>
                          <a:ea typeface="+mn-ea"/>
                          <a:cs typeface="+mn-cs"/>
                        </a:rPr>
                        <a:t>radye</a:t>
                      </a:r>
                      <a:r>
                        <a:rPr lang="tr-TR" sz="1800" kern="1200" baseline="0" dirty="0">
                          <a:solidFill>
                            <a:schemeClr val="tx1">
                              <a:lumMod val="65000"/>
                              <a:lumOff val="35000"/>
                            </a:schemeClr>
                          </a:solidFill>
                          <a:latin typeface="+mn-lt"/>
                          <a:ea typeface="+mn-ea"/>
                          <a:cs typeface="+mn-cs"/>
                        </a:rPr>
                        <a:t> temellerin analizi için bir </a:t>
                      </a:r>
                      <a:r>
                        <a:rPr lang="tr-TR" sz="1800" kern="1200" baseline="0" dirty="0" smtClean="0">
                          <a:solidFill>
                            <a:schemeClr val="tx1">
                              <a:lumMod val="65000"/>
                              <a:lumOff val="35000"/>
                            </a:schemeClr>
                          </a:solidFill>
                          <a:latin typeface="+mn-lt"/>
                          <a:ea typeface="+mn-ea"/>
                          <a:cs typeface="+mn-cs"/>
                        </a:rPr>
                        <a:t>metot </a:t>
                      </a:r>
                      <a:r>
                        <a:rPr lang="tr-TR" sz="1800" kern="1200" baseline="0" dirty="0">
                          <a:solidFill>
                            <a:schemeClr val="tx1">
                              <a:lumMod val="65000"/>
                              <a:lumOff val="35000"/>
                            </a:schemeClr>
                          </a:solidFill>
                          <a:latin typeface="+mn-lt"/>
                          <a:ea typeface="+mn-ea"/>
                          <a:cs typeface="+mn-cs"/>
                        </a:rPr>
                        <a:t>geliştirilmiştir.</a:t>
                      </a:r>
                    </a:p>
                  </a:txBody>
                  <a:tcPr/>
                </a:tc>
                <a:extLst>
                  <a:ext uri="{0D108BD9-81ED-4DB2-BD59-A6C34878D82A}">
                    <a16:rowId xmlns:a16="http://schemas.microsoft.com/office/drawing/2014/main" val="3785232616"/>
                  </a:ext>
                </a:extLst>
              </a:tr>
              <a:tr h="8573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baseline="0" dirty="0" err="1">
                          <a:solidFill>
                            <a:schemeClr val="tx1">
                              <a:lumMod val="65000"/>
                              <a:lumOff val="35000"/>
                            </a:schemeClr>
                          </a:solidFill>
                        </a:rPr>
                        <a:t>Volümetrik</a:t>
                      </a:r>
                      <a:r>
                        <a:rPr lang="tr-TR" baseline="0" dirty="0">
                          <a:solidFill>
                            <a:schemeClr val="tx1">
                              <a:lumMod val="65000"/>
                              <a:lumOff val="35000"/>
                            </a:schemeClr>
                          </a:solidFill>
                        </a:rPr>
                        <a:t> Görüntü İşleme tekniği ile modelleme tabanlı verilerin </a:t>
                      </a:r>
                      <a:r>
                        <a:rPr lang="tr-TR" baseline="0" dirty="0" err="1">
                          <a:solidFill>
                            <a:schemeClr val="tx1">
                              <a:lumMod val="65000"/>
                              <a:lumOff val="35000"/>
                            </a:schemeClr>
                          </a:solidFill>
                        </a:rPr>
                        <a:t>geoteknik</a:t>
                      </a:r>
                      <a:r>
                        <a:rPr lang="tr-TR" baseline="0" dirty="0">
                          <a:solidFill>
                            <a:schemeClr val="tx1">
                              <a:lumMod val="65000"/>
                              <a:lumOff val="35000"/>
                            </a:schemeClr>
                          </a:solidFill>
                        </a:rPr>
                        <a:t> uygulamasına yönelik yeni bir üç boyutlu sonlu elemanlar modelleme metodu sunulmuştur.</a:t>
                      </a:r>
                    </a:p>
                  </a:txBody>
                  <a:tcPr/>
                </a:tc>
                <a:extLst>
                  <a:ext uri="{0D108BD9-81ED-4DB2-BD59-A6C34878D82A}">
                    <a16:rowId xmlns:a16="http://schemas.microsoft.com/office/drawing/2014/main" val="873695292"/>
                  </a:ext>
                </a:extLst>
              </a:tr>
              <a:tr h="60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kern="1200" baseline="0" dirty="0">
                          <a:solidFill>
                            <a:schemeClr val="tx1">
                              <a:lumMod val="65000"/>
                              <a:lumOff val="35000"/>
                            </a:schemeClr>
                          </a:solidFill>
                          <a:latin typeface="+mn-lt"/>
                          <a:ea typeface="+mn-ea"/>
                          <a:cs typeface="+mn-cs"/>
                        </a:rPr>
                        <a:t>Eksantrik yüklü temellerin ani oturma analizi konusunda ve zemin ortalama düşey gerilme artışı konusunda analitik </a:t>
                      </a:r>
                      <a:r>
                        <a:rPr lang="tr-TR" sz="1800" kern="1200" baseline="0" dirty="0" err="1">
                          <a:solidFill>
                            <a:schemeClr val="tx1">
                              <a:lumMod val="65000"/>
                              <a:lumOff val="35000"/>
                            </a:schemeClr>
                          </a:solidFill>
                          <a:latin typeface="+mn-lt"/>
                          <a:ea typeface="+mn-ea"/>
                          <a:cs typeface="+mn-cs"/>
                        </a:rPr>
                        <a:t>formülasyona</a:t>
                      </a:r>
                      <a:r>
                        <a:rPr lang="tr-TR" sz="1800" kern="1200" baseline="0" dirty="0">
                          <a:solidFill>
                            <a:schemeClr val="tx1">
                              <a:lumMod val="65000"/>
                              <a:lumOff val="35000"/>
                            </a:schemeClr>
                          </a:solidFill>
                          <a:latin typeface="+mn-lt"/>
                          <a:ea typeface="+mn-ea"/>
                          <a:cs typeface="+mn-cs"/>
                        </a:rPr>
                        <a:t> yönelik birçok yeni yaklaşım geliştirilmiştir.</a:t>
                      </a:r>
                    </a:p>
                  </a:txBody>
                  <a:tcPr/>
                </a:tc>
                <a:extLst>
                  <a:ext uri="{0D108BD9-81ED-4DB2-BD59-A6C34878D82A}">
                    <a16:rowId xmlns:a16="http://schemas.microsoft.com/office/drawing/2014/main" val="3733586125"/>
                  </a:ext>
                </a:extLst>
              </a:tr>
              <a:tr h="60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kern="1200" baseline="0" dirty="0">
                          <a:solidFill>
                            <a:schemeClr val="tx1">
                              <a:lumMod val="65000"/>
                              <a:lumOff val="35000"/>
                            </a:schemeClr>
                          </a:solidFill>
                          <a:latin typeface="+mn-lt"/>
                          <a:ea typeface="+mn-ea"/>
                          <a:cs typeface="+mn-cs"/>
                        </a:rPr>
                        <a:t>Karmaşık </a:t>
                      </a:r>
                      <a:r>
                        <a:rPr lang="tr-TR" sz="1800" kern="1200" baseline="0" dirty="0" err="1">
                          <a:solidFill>
                            <a:schemeClr val="tx1">
                              <a:lumMod val="65000"/>
                              <a:lumOff val="35000"/>
                            </a:schemeClr>
                          </a:solidFill>
                          <a:latin typeface="+mn-lt"/>
                          <a:ea typeface="+mn-ea"/>
                          <a:cs typeface="+mn-cs"/>
                        </a:rPr>
                        <a:t>geoteknik</a:t>
                      </a:r>
                      <a:r>
                        <a:rPr lang="tr-TR" sz="1800" kern="1200" baseline="0" dirty="0">
                          <a:solidFill>
                            <a:schemeClr val="tx1">
                              <a:lumMod val="65000"/>
                              <a:lumOff val="35000"/>
                            </a:schemeClr>
                          </a:solidFill>
                          <a:latin typeface="+mn-lt"/>
                          <a:ea typeface="+mn-ea"/>
                          <a:cs typeface="+mn-cs"/>
                        </a:rPr>
                        <a:t> tasarım problemlerinin daha rasyonel şekilde analiz edilebilmesi sağlanmıştır.</a:t>
                      </a:r>
                    </a:p>
                  </a:txBody>
                  <a:tcPr/>
                </a:tc>
                <a:extLst>
                  <a:ext uri="{0D108BD9-81ED-4DB2-BD59-A6C34878D82A}">
                    <a16:rowId xmlns:a16="http://schemas.microsoft.com/office/drawing/2014/main" val="3102203677"/>
                  </a:ext>
                </a:extLst>
              </a:tr>
              <a:tr h="3429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344639496"/>
                  </a:ext>
                </a:extLst>
              </a:tr>
            </a:tbl>
          </a:graphicData>
        </a:graphic>
      </p:graphicFrame>
      <p:pic>
        <p:nvPicPr>
          <p:cNvPr id="2" name="Resim 1"/>
          <p:cNvPicPr>
            <a:picLocks noChangeAspect="1"/>
          </p:cNvPicPr>
          <p:nvPr/>
        </p:nvPicPr>
        <p:blipFill>
          <a:blip r:embed="rId2"/>
          <a:stretch>
            <a:fillRect/>
          </a:stretch>
        </p:blipFill>
        <p:spPr>
          <a:xfrm>
            <a:off x="559592" y="1618861"/>
            <a:ext cx="1494094" cy="1602362"/>
          </a:xfrm>
          <a:prstGeom prst="rect">
            <a:avLst/>
          </a:prstGeom>
        </p:spPr>
      </p:pic>
    </p:spTree>
    <p:extLst>
      <p:ext uri="{BB962C8B-B14F-4D97-AF65-F5344CB8AC3E}">
        <p14:creationId xmlns:p14="http://schemas.microsoft.com/office/powerpoint/2010/main" val="28956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040" y="1075197"/>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xfrm>
            <a:off x="609040" y="391736"/>
            <a:ext cx="6347713" cy="1320800"/>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1075197"/>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599103" y="1051113"/>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381000" y="1555303"/>
            <a:ext cx="7924800" cy="5132174"/>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 </a:t>
            </a:r>
          </a:p>
          <a:p>
            <a:pPr marL="12700">
              <a:lnSpc>
                <a:spcPct val="100000"/>
              </a:lnSpc>
            </a:pPr>
            <a:endParaRPr lang="tr-TR" b="1" dirty="0">
              <a:solidFill>
                <a:srgbClr val="2861AA"/>
              </a:solidFill>
              <a:latin typeface="Candara"/>
              <a:cs typeface="Candara"/>
            </a:endParaRPr>
          </a:p>
          <a:p>
            <a:pPr marL="12700"/>
            <a:endParaRPr lang="en-GB" sz="1050" dirty="0"/>
          </a:p>
          <a:p>
            <a:pPr marL="12700">
              <a:lnSpc>
                <a:spcPct val="100000"/>
              </a:lnSpc>
            </a:pPr>
            <a:r>
              <a:rPr lang="en-US" sz="1100" dirty="0" err="1"/>
              <a:t>Ekmen</a:t>
            </a:r>
            <a:r>
              <a:rPr lang="en-US" sz="1100" dirty="0"/>
              <a:t>, </a:t>
            </a:r>
            <a:r>
              <a:rPr lang="en-US" sz="1100" dirty="0" err="1"/>
              <a:t>Arda</a:t>
            </a:r>
            <a:r>
              <a:rPr lang="en-US" sz="1100" dirty="0"/>
              <a:t> </a:t>
            </a:r>
            <a:r>
              <a:rPr lang="en-US" sz="1100" dirty="0" err="1"/>
              <a:t>Burak</a:t>
            </a:r>
            <a:r>
              <a:rPr lang="en-US" sz="1100" dirty="0"/>
              <a:t>, </a:t>
            </a:r>
            <a:r>
              <a:rPr lang="en-US" sz="1100" dirty="0" err="1"/>
              <a:t>Halil</a:t>
            </a:r>
            <a:r>
              <a:rPr lang="en-US" sz="1100" dirty="0"/>
              <a:t> Murat </a:t>
            </a:r>
            <a:r>
              <a:rPr lang="en-US" sz="1100" dirty="0" err="1"/>
              <a:t>Algin</a:t>
            </a:r>
            <a:r>
              <a:rPr lang="en-US" sz="1100" dirty="0"/>
              <a:t>, and Ö</a:t>
            </a:r>
            <a:r>
              <a:rPr lang="tr-TR" sz="1100" dirty="0"/>
              <a:t>zen</a:t>
            </a:r>
            <a:r>
              <a:rPr lang="en-US" sz="1100" dirty="0"/>
              <a:t> Mustafa. "Strength and Stiffness </a:t>
            </a:r>
            <a:r>
              <a:rPr lang="en-US" sz="1100" dirty="0" err="1"/>
              <a:t>Optimisation</a:t>
            </a:r>
            <a:r>
              <a:rPr lang="en-US" sz="1100" dirty="0"/>
              <a:t> of Fly Ash-Admixed DCM Columns Constructed in Clayey Silty Sand." Transportation </a:t>
            </a:r>
            <a:r>
              <a:rPr lang="en-US" sz="1100" dirty="0" err="1"/>
              <a:t>Geotechnics</a:t>
            </a:r>
            <a:r>
              <a:rPr lang="en-US" sz="1100" dirty="0"/>
              <a:t> (2020): 100364.</a:t>
            </a:r>
            <a:endParaRPr lang="tr-TR" sz="1100" dirty="0"/>
          </a:p>
          <a:p>
            <a:pPr marL="12700">
              <a:lnSpc>
                <a:spcPct val="100000"/>
              </a:lnSpc>
            </a:pPr>
            <a:endParaRPr lang="tr-TR" sz="1100" dirty="0"/>
          </a:p>
          <a:p>
            <a:pPr marL="12700">
              <a:lnSpc>
                <a:spcPct val="100000"/>
              </a:lnSpc>
            </a:pPr>
            <a:endParaRPr lang="tr-TR" sz="1100" dirty="0"/>
          </a:p>
          <a:p>
            <a:pPr marL="12700">
              <a:lnSpc>
                <a:spcPct val="100000"/>
              </a:lnSpc>
            </a:pPr>
            <a:r>
              <a:rPr lang="en-US" sz="1100" dirty="0" err="1"/>
              <a:t>Algin</a:t>
            </a:r>
            <a:r>
              <a:rPr lang="en-US" sz="1100" dirty="0"/>
              <a:t> H.M. , </a:t>
            </a:r>
            <a:r>
              <a:rPr lang="en-US" sz="1100" dirty="0" err="1"/>
              <a:t>Ekmen</a:t>
            </a:r>
            <a:r>
              <a:rPr lang="en-US" sz="1100" dirty="0"/>
              <a:t> A.B. , </a:t>
            </a:r>
            <a:r>
              <a:rPr lang="en-US" sz="1100" dirty="0" err="1"/>
              <a:t>Yenmez</a:t>
            </a:r>
            <a:r>
              <a:rPr lang="en-US" sz="1100" dirty="0"/>
              <a:t> L . “3D Finite Elements Analysis of Barrette Piled Raft Foundations”, Technical Journal of Turkish Chamber of Civil Engineers, 30, 5, (2019), (DOI: 10.18400/tekderg.399679)</a:t>
            </a:r>
            <a:endParaRPr lang="tr-TR" sz="1100" dirty="0"/>
          </a:p>
          <a:p>
            <a:pPr marL="12700">
              <a:lnSpc>
                <a:spcPct val="100000"/>
              </a:lnSpc>
            </a:pPr>
            <a:endParaRPr lang="tr-TR" sz="1100" dirty="0"/>
          </a:p>
          <a:p>
            <a:pPr marL="12700">
              <a:lnSpc>
                <a:spcPct val="100000"/>
              </a:lnSpc>
            </a:pPr>
            <a:endParaRPr lang="tr-TR" sz="1100" dirty="0"/>
          </a:p>
          <a:p>
            <a:pPr marL="12700">
              <a:lnSpc>
                <a:spcPct val="100000"/>
              </a:lnSpc>
            </a:pPr>
            <a:r>
              <a:rPr lang="en-US" sz="1100" dirty="0" err="1"/>
              <a:t>Algin</a:t>
            </a:r>
            <a:r>
              <a:rPr lang="en-US" sz="1100" dirty="0"/>
              <a:t>, H. M., </a:t>
            </a:r>
            <a:r>
              <a:rPr lang="en-US" sz="1100" dirty="0" err="1"/>
              <a:t>Gumus</a:t>
            </a:r>
            <a:r>
              <a:rPr lang="en-US" sz="1100" dirty="0"/>
              <a:t>, V., “3D FE Analysis on Settlement of Footing Supported with Rammed Aggregate Pier Group”, American Society of Civil Engineers (ASCE), International Journal of </a:t>
            </a:r>
            <a:r>
              <a:rPr lang="en-US" sz="1100" dirty="0" err="1"/>
              <a:t>Geomechanics</a:t>
            </a:r>
            <a:r>
              <a:rPr lang="en-US" sz="1100" dirty="0"/>
              <a:t>, 18(8), 1-18 (2018)</a:t>
            </a:r>
            <a:endParaRPr lang="tr-TR" sz="1100" dirty="0"/>
          </a:p>
          <a:p>
            <a:pPr marL="12700">
              <a:lnSpc>
                <a:spcPct val="100000"/>
              </a:lnSpc>
            </a:pPr>
            <a:endParaRPr lang="tr-TR" sz="1100" dirty="0"/>
          </a:p>
          <a:p>
            <a:pPr marL="12700">
              <a:lnSpc>
                <a:spcPct val="100000"/>
              </a:lnSpc>
            </a:pPr>
            <a:endParaRPr lang="tr-TR" sz="1100" dirty="0"/>
          </a:p>
          <a:p>
            <a:pPr marL="12700">
              <a:lnSpc>
                <a:spcPct val="100000"/>
              </a:lnSpc>
            </a:pPr>
            <a:r>
              <a:rPr lang="en-US" sz="1100" dirty="0" err="1"/>
              <a:t>Algin</a:t>
            </a:r>
            <a:r>
              <a:rPr lang="en-US" sz="1100" dirty="0"/>
              <a:t>, H. M., “</a:t>
            </a:r>
            <a:r>
              <a:rPr lang="en-US" sz="1100" dirty="0" err="1"/>
              <a:t>Optimised</a:t>
            </a:r>
            <a:r>
              <a:rPr lang="en-US" sz="1100" dirty="0"/>
              <a:t> Design Of Jet-Grouted Rafts Subjected To </a:t>
            </a:r>
            <a:r>
              <a:rPr lang="en-US" sz="1100" dirty="0" err="1"/>
              <a:t>Nonuniform</a:t>
            </a:r>
            <a:r>
              <a:rPr lang="en-US" sz="1100" dirty="0"/>
              <a:t> Vertical Loading”, Korean Society of Civil Engineers (KSCE), Journal of Civil Engineering, 22(2), 494-508, (2018)</a:t>
            </a:r>
            <a:endParaRPr lang="tr-TR" sz="1100" dirty="0"/>
          </a:p>
          <a:p>
            <a:pPr marL="12700">
              <a:lnSpc>
                <a:spcPct val="100000"/>
              </a:lnSpc>
            </a:pPr>
            <a:endParaRPr lang="tr-TR" sz="1100" dirty="0"/>
          </a:p>
          <a:p>
            <a:pPr marL="12700">
              <a:lnSpc>
                <a:spcPct val="100000"/>
              </a:lnSpc>
            </a:pPr>
            <a:endParaRPr lang="tr-TR" sz="1100" dirty="0"/>
          </a:p>
          <a:p>
            <a:pPr marL="12700">
              <a:lnSpc>
                <a:spcPct val="100000"/>
              </a:lnSpc>
            </a:pPr>
            <a:r>
              <a:rPr lang="en-US" sz="1100" dirty="0" err="1"/>
              <a:t>Algin</a:t>
            </a:r>
            <a:r>
              <a:rPr lang="en-US" sz="1100" dirty="0"/>
              <a:t>, H. M., “</a:t>
            </a:r>
            <a:r>
              <a:rPr lang="en-US" sz="1100" dirty="0" err="1"/>
              <a:t>Optimised</a:t>
            </a:r>
            <a:r>
              <a:rPr lang="en-US" sz="1100" dirty="0"/>
              <a:t> Design Of Jet-Grouted Raft Using Response Surface Method”, Computers and </a:t>
            </a:r>
            <a:r>
              <a:rPr lang="en-US" sz="1100" dirty="0" err="1"/>
              <a:t>Geotechnics</a:t>
            </a:r>
            <a:r>
              <a:rPr lang="en-US" sz="1100" dirty="0"/>
              <a:t>, 74; 56–73 (2016)</a:t>
            </a:r>
            <a:endParaRPr lang="tr-TR" sz="1100" dirty="0"/>
          </a:p>
          <a:p>
            <a:pPr marL="12700">
              <a:lnSpc>
                <a:spcPct val="100000"/>
              </a:lnSpc>
            </a:pPr>
            <a:endParaRPr lang="tr-TR" sz="1100" dirty="0"/>
          </a:p>
          <a:p>
            <a:pPr marL="12700">
              <a:lnSpc>
                <a:spcPct val="100000"/>
              </a:lnSpc>
            </a:pPr>
            <a:endParaRPr lang="tr-TR" sz="1100" dirty="0"/>
          </a:p>
          <a:p>
            <a:pPr marL="12700">
              <a:lnSpc>
                <a:spcPct val="100000"/>
              </a:lnSpc>
            </a:pPr>
            <a:r>
              <a:rPr lang="en-US" sz="1100" dirty="0" err="1"/>
              <a:t>Gumus</a:t>
            </a:r>
            <a:r>
              <a:rPr lang="en-US" sz="1100" dirty="0"/>
              <a:t> V. and </a:t>
            </a:r>
            <a:r>
              <a:rPr lang="en-US" sz="1100" dirty="0" err="1"/>
              <a:t>Algin</a:t>
            </a:r>
            <a:r>
              <a:rPr lang="en-US" sz="1100" dirty="0"/>
              <a:t>, H. M. “Meteorological and Hydrological Drought Analysis of the </a:t>
            </a:r>
            <a:r>
              <a:rPr lang="en-US" sz="1100" dirty="0" err="1"/>
              <a:t>Seyhan</a:t>
            </a:r>
            <a:r>
              <a:rPr lang="en-US" sz="1100" dirty="0"/>
              <a:t>-Ceyhan River Basins, Turkey”, Meteorological Applications, (2016).</a:t>
            </a:r>
            <a:endParaRPr lang="tr-TR" sz="1100" dirty="0"/>
          </a:p>
          <a:p>
            <a:pPr marL="12700">
              <a:lnSpc>
                <a:spcPct val="100000"/>
              </a:lnSpc>
            </a:pPr>
            <a:endParaRPr lang="tr-TR" sz="1050" dirty="0"/>
          </a:p>
          <a:p>
            <a:pPr marL="12700">
              <a:lnSpc>
                <a:spcPct val="100000"/>
              </a:lnSpc>
            </a:pPr>
            <a:endParaRPr lang="tr-TR" sz="1050" dirty="0"/>
          </a:p>
        </p:txBody>
      </p:sp>
    </p:spTree>
    <p:extLst>
      <p:ext uri="{BB962C8B-B14F-4D97-AF65-F5344CB8AC3E}">
        <p14:creationId xmlns:p14="http://schemas.microsoft.com/office/powerpoint/2010/main" val="407327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228600"/>
            <a:ext cx="6477000" cy="5562600"/>
          </a:xfrm>
        </p:spPr>
        <p:txBody>
          <a:bodyPr>
            <a:normAutofit fontScale="25000" lnSpcReduction="20000"/>
          </a:bodyPr>
          <a:lstStyle/>
          <a:p>
            <a:pPr marL="12700">
              <a:lnSpc>
                <a:spcPct val="100000"/>
              </a:lnSpc>
            </a:pPr>
            <a:endParaRPr lang="tr-TR" b="1" dirty="0">
              <a:solidFill>
                <a:srgbClr val="2861AA"/>
              </a:solidFill>
              <a:latin typeface="Candara"/>
              <a:cs typeface="Candara"/>
            </a:endParaRPr>
          </a:p>
          <a:p>
            <a:pPr marL="0" indent="0">
              <a:lnSpc>
                <a:spcPct val="100000"/>
              </a:lnSpc>
              <a:buNone/>
            </a:pPr>
            <a:r>
              <a:rPr lang="tr-TR" sz="7200" b="1" dirty="0">
                <a:solidFill>
                  <a:srgbClr val="2861AA"/>
                </a:solidFill>
                <a:latin typeface="Candara"/>
                <a:cs typeface="Candara"/>
              </a:rPr>
              <a:t>Ulusal Makale:</a:t>
            </a:r>
          </a:p>
          <a:p>
            <a:pPr marL="0" indent="0">
              <a:lnSpc>
                <a:spcPct val="100000"/>
              </a:lnSpc>
              <a:buNone/>
            </a:pPr>
            <a:r>
              <a:rPr lang="en-US" sz="4200" dirty="0" err="1">
                <a:solidFill>
                  <a:schemeClr val="tx1"/>
                </a:solidFill>
              </a:rPr>
              <a:t>Alğın</a:t>
            </a:r>
            <a:r>
              <a:rPr lang="en-US" sz="4200" dirty="0">
                <a:solidFill>
                  <a:schemeClr val="tx1"/>
                </a:solidFill>
              </a:rPr>
              <a:t>, H. M., </a:t>
            </a:r>
            <a:r>
              <a:rPr lang="en-US" sz="4200" dirty="0" err="1">
                <a:solidFill>
                  <a:schemeClr val="tx1"/>
                </a:solidFill>
              </a:rPr>
              <a:t>Ekmen</a:t>
            </a:r>
            <a:r>
              <a:rPr lang="en-US" sz="4200" dirty="0">
                <a:solidFill>
                  <a:schemeClr val="tx1"/>
                </a:solidFill>
              </a:rPr>
              <a:t>, A. B., Kaya, E. (2018) </a:t>
            </a:r>
            <a:r>
              <a:rPr lang="en-US" sz="4200" dirty="0" err="1">
                <a:solidFill>
                  <a:schemeClr val="tx1"/>
                </a:solidFill>
              </a:rPr>
              <a:t>Kazı</a:t>
            </a:r>
            <a:r>
              <a:rPr lang="en-US" sz="4200" dirty="0">
                <a:solidFill>
                  <a:schemeClr val="tx1"/>
                </a:solidFill>
              </a:rPr>
              <a:t> </a:t>
            </a:r>
            <a:r>
              <a:rPr lang="en-US" sz="4200" dirty="0" err="1">
                <a:solidFill>
                  <a:schemeClr val="tx1"/>
                </a:solidFill>
              </a:rPr>
              <a:t>Aşamaları</a:t>
            </a:r>
            <a:r>
              <a:rPr lang="en-US" sz="4200" dirty="0">
                <a:solidFill>
                  <a:schemeClr val="tx1"/>
                </a:solidFill>
              </a:rPr>
              <a:t> </a:t>
            </a:r>
            <a:r>
              <a:rPr lang="en-US" sz="4200" dirty="0" err="1">
                <a:solidFill>
                  <a:schemeClr val="tx1"/>
                </a:solidFill>
              </a:rPr>
              <a:t>Dikkate</a:t>
            </a:r>
            <a:r>
              <a:rPr lang="en-US" sz="4200" dirty="0">
                <a:solidFill>
                  <a:schemeClr val="tx1"/>
                </a:solidFill>
              </a:rPr>
              <a:t> </a:t>
            </a:r>
            <a:r>
              <a:rPr lang="en-US" sz="4200" dirty="0" err="1">
                <a:solidFill>
                  <a:schemeClr val="tx1"/>
                </a:solidFill>
              </a:rPr>
              <a:t>Alınarak</a:t>
            </a:r>
            <a:r>
              <a:rPr lang="en-US" sz="4200" dirty="0">
                <a:solidFill>
                  <a:schemeClr val="tx1"/>
                </a:solidFill>
              </a:rPr>
              <a:t> </a:t>
            </a:r>
            <a:r>
              <a:rPr lang="en-US" sz="4200" dirty="0" err="1">
                <a:solidFill>
                  <a:schemeClr val="tx1"/>
                </a:solidFill>
              </a:rPr>
              <a:t>Derin</a:t>
            </a:r>
            <a:r>
              <a:rPr lang="en-US" sz="4200" dirty="0">
                <a:solidFill>
                  <a:schemeClr val="tx1"/>
                </a:solidFill>
              </a:rPr>
              <a:t> </a:t>
            </a:r>
            <a:r>
              <a:rPr lang="en-US" sz="4200" dirty="0" err="1">
                <a:solidFill>
                  <a:schemeClr val="tx1"/>
                </a:solidFill>
              </a:rPr>
              <a:t>Kazı</a:t>
            </a:r>
            <a:r>
              <a:rPr lang="en-US" sz="4200" dirty="0">
                <a:solidFill>
                  <a:schemeClr val="tx1"/>
                </a:solidFill>
              </a:rPr>
              <a:t> </a:t>
            </a:r>
            <a:r>
              <a:rPr lang="en-US" sz="4200" dirty="0" err="1">
                <a:solidFill>
                  <a:schemeClr val="tx1"/>
                </a:solidFill>
              </a:rPr>
              <a:t>Sistemlerinin</a:t>
            </a:r>
            <a:r>
              <a:rPr lang="en-US" sz="4200" dirty="0">
                <a:solidFill>
                  <a:schemeClr val="tx1"/>
                </a:solidFill>
              </a:rPr>
              <a:t> </a:t>
            </a:r>
            <a:r>
              <a:rPr lang="en-US" sz="4200" dirty="0" err="1">
                <a:solidFill>
                  <a:schemeClr val="tx1"/>
                </a:solidFill>
              </a:rPr>
              <a:t>Üç</a:t>
            </a:r>
            <a:r>
              <a:rPr lang="en-US" sz="4200" dirty="0">
                <a:solidFill>
                  <a:schemeClr val="tx1"/>
                </a:solidFill>
              </a:rPr>
              <a:t> </a:t>
            </a:r>
            <a:r>
              <a:rPr lang="en-US" sz="4200" dirty="0" err="1">
                <a:solidFill>
                  <a:schemeClr val="tx1"/>
                </a:solidFill>
              </a:rPr>
              <a:t>Boyutlu</a:t>
            </a:r>
            <a:r>
              <a:rPr lang="en-US" sz="4200" dirty="0">
                <a:solidFill>
                  <a:schemeClr val="tx1"/>
                </a:solidFill>
              </a:rPr>
              <a:t> </a:t>
            </a:r>
            <a:r>
              <a:rPr lang="en-US" sz="4200" dirty="0" err="1">
                <a:solidFill>
                  <a:schemeClr val="tx1"/>
                </a:solidFill>
              </a:rPr>
              <a:t>Sonlu</a:t>
            </a:r>
            <a:r>
              <a:rPr lang="en-US" sz="4200" dirty="0">
                <a:solidFill>
                  <a:schemeClr val="tx1"/>
                </a:solidFill>
              </a:rPr>
              <a:t> </a:t>
            </a:r>
            <a:r>
              <a:rPr lang="en-US" sz="4200" dirty="0" err="1">
                <a:solidFill>
                  <a:schemeClr val="tx1"/>
                </a:solidFill>
              </a:rPr>
              <a:t>Elemanlar</a:t>
            </a:r>
            <a:r>
              <a:rPr lang="en-US" sz="4200" dirty="0">
                <a:solidFill>
                  <a:schemeClr val="tx1"/>
                </a:solidFill>
              </a:rPr>
              <a:t> </a:t>
            </a:r>
            <a:r>
              <a:rPr lang="en-US" sz="4200" dirty="0" err="1">
                <a:solidFill>
                  <a:schemeClr val="tx1"/>
                </a:solidFill>
              </a:rPr>
              <a:t>Analizi</a:t>
            </a:r>
            <a:r>
              <a:rPr lang="en-US" sz="4200" dirty="0">
                <a:solidFill>
                  <a:schemeClr val="tx1"/>
                </a:solidFill>
              </a:rPr>
              <a:t>. Harran </a:t>
            </a:r>
            <a:r>
              <a:rPr lang="en-US" sz="4200" dirty="0" err="1">
                <a:solidFill>
                  <a:schemeClr val="tx1"/>
                </a:solidFill>
              </a:rPr>
              <a:t>Üniversitesi</a:t>
            </a:r>
            <a:r>
              <a:rPr lang="en-US" sz="4200" dirty="0">
                <a:solidFill>
                  <a:schemeClr val="tx1"/>
                </a:solidFill>
              </a:rPr>
              <a:t> </a:t>
            </a:r>
            <a:r>
              <a:rPr lang="en-US" sz="4200" dirty="0" err="1">
                <a:solidFill>
                  <a:schemeClr val="tx1"/>
                </a:solidFill>
              </a:rPr>
              <a:t>Mühendislik</a:t>
            </a:r>
            <a:r>
              <a:rPr lang="en-US" sz="4200" dirty="0">
                <a:solidFill>
                  <a:schemeClr val="tx1"/>
                </a:solidFill>
              </a:rPr>
              <a:t> </a:t>
            </a:r>
            <a:r>
              <a:rPr lang="en-US" sz="4200" dirty="0" err="1">
                <a:solidFill>
                  <a:schemeClr val="tx1"/>
                </a:solidFill>
              </a:rPr>
              <a:t>Dergisi</a:t>
            </a:r>
            <a:r>
              <a:rPr lang="en-US" sz="4200" dirty="0">
                <a:solidFill>
                  <a:schemeClr val="tx1"/>
                </a:solidFill>
              </a:rPr>
              <a:t>, 3(3), 102-111.</a:t>
            </a:r>
          </a:p>
          <a:p>
            <a:pPr marL="0" indent="0">
              <a:lnSpc>
                <a:spcPct val="100000"/>
              </a:lnSpc>
              <a:buNone/>
            </a:pPr>
            <a:endParaRPr lang="en-US" sz="4200" dirty="0">
              <a:solidFill>
                <a:schemeClr val="tx1"/>
              </a:solidFill>
            </a:endParaRPr>
          </a:p>
          <a:p>
            <a:pPr marL="0" indent="0">
              <a:lnSpc>
                <a:spcPct val="100000"/>
              </a:lnSpc>
              <a:buNone/>
            </a:pPr>
            <a:r>
              <a:rPr lang="en-US" sz="4200" dirty="0" err="1">
                <a:solidFill>
                  <a:schemeClr val="tx1"/>
                </a:solidFill>
              </a:rPr>
              <a:t>Algın</a:t>
            </a:r>
            <a:r>
              <a:rPr lang="en-US" sz="4200" dirty="0">
                <a:solidFill>
                  <a:schemeClr val="tx1"/>
                </a:solidFill>
              </a:rPr>
              <a:t> H.M.,</a:t>
            </a:r>
            <a:r>
              <a:rPr lang="en-US" sz="4200" dirty="0" err="1">
                <a:solidFill>
                  <a:schemeClr val="tx1"/>
                </a:solidFill>
              </a:rPr>
              <a:t>Ekmen</a:t>
            </a:r>
            <a:r>
              <a:rPr lang="en-US" sz="4200" dirty="0">
                <a:solidFill>
                  <a:schemeClr val="tx1"/>
                </a:solidFill>
              </a:rPr>
              <a:t> A.B.(2017). “</a:t>
            </a:r>
            <a:r>
              <a:rPr lang="en-US" sz="4200" dirty="0" err="1">
                <a:solidFill>
                  <a:schemeClr val="tx1"/>
                </a:solidFill>
              </a:rPr>
              <a:t>Üniform</a:t>
            </a:r>
            <a:r>
              <a:rPr lang="en-US" sz="4200" dirty="0">
                <a:solidFill>
                  <a:schemeClr val="tx1"/>
                </a:solidFill>
              </a:rPr>
              <a:t> </a:t>
            </a:r>
            <a:r>
              <a:rPr lang="en-US" sz="4200" dirty="0" err="1">
                <a:solidFill>
                  <a:schemeClr val="tx1"/>
                </a:solidFill>
              </a:rPr>
              <a:t>Olmayan</a:t>
            </a:r>
            <a:r>
              <a:rPr lang="en-US" sz="4200" dirty="0">
                <a:solidFill>
                  <a:schemeClr val="tx1"/>
                </a:solidFill>
              </a:rPr>
              <a:t> </a:t>
            </a:r>
            <a:r>
              <a:rPr lang="en-US" sz="4200" dirty="0" err="1">
                <a:solidFill>
                  <a:schemeClr val="tx1"/>
                </a:solidFill>
              </a:rPr>
              <a:t>Düşey</a:t>
            </a:r>
            <a:r>
              <a:rPr lang="en-US" sz="4200" dirty="0">
                <a:solidFill>
                  <a:schemeClr val="tx1"/>
                </a:solidFill>
              </a:rPr>
              <a:t> </a:t>
            </a:r>
            <a:r>
              <a:rPr lang="en-US" sz="4200" dirty="0" err="1">
                <a:solidFill>
                  <a:schemeClr val="tx1"/>
                </a:solidFill>
              </a:rPr>
              <a:t>Yüklemeler</a:t>
            </a:r>
            <a:r>
              <a:rPr lang="en-US" sz="4200" dirty="0">
                <a:solidFill>
                  <a:schemeClr val="tx1"/>
                </a:solidFill>
              </a:rPr>
              <a:t> </a:t>
            </a:r>
            <a:r>
              <a:rPr lang="en-US" sz="4200" dirty="0" err="1">
                <a:solidFill>
                  <a:schemeClr val="tx1"/>
                </a:solidFill>
              </a:rPr>
              <a:t>Altındaki</a:t>
            </a:r>
            <a:r>
              <a:rPr lang="en-US" sz="4200" dirty="0">
                <a:solidFill>
                  <a:schemeClr val="tx1"/>
                </a:solidFill>
              </a:rPr>
              <a:t> Jet-Grout </a:t>
            </a:r>
            <a:r>
              <a:rPr lang="en-US" sz="4200" dirty="0" err="1">
                <a:solidFill>
                  <a:schemeClr val="tx1"/>
                </a:solidFill>
              </a:rPr>
              <a:t>Destekli</a:t>
            </a:r>
            <a:r>
              <a:rPr lang="en-US" sz="4200" dirty="0">
                <a:solidFill>
                  <a:schemeClr val="tx1"/>
                </a:solidFill>
              </a:rPr>
              <a:t> </a:t>
            </a:r>
            <a:r>
              <a:rPr lang="en-US" sz="4200" dirty="0" err="1">
                <a:solidFill>
                  <a:schemeClr val="tx1"/>
                </a:solidFill>
              </a:rPr>
              <a:t>Radye</a:t>
            </a:r>
            <a:r>
              <a:rPr lang="en-US" sz="4200" dirty="0">
                <a:solidFill>
                  <a:schemeClr val="tx1"/>
                </a:solidFill>
              </a:rPr>
              <a:t> </a:t>
            </a:r>
            <a:r>
              <a:rPr lang="en-US" sz="4200" dirty="0" err="1">
                <a:solidFill>
                  <a:schemeClr val="tx1"/>
                </a:solidFill>
              </a:rPr>
              <a:t>Temellerin</a:t>
            </a:r>
            <a:r>
              <a:rPr lang="en-US" sz="4200" dirty="0">
                <a:solidFill>
                  <a:schemeClr val="tx1"/>
                </a:solidFill>
              </a:rPr>
              <a:t> </a:t>
            </a:r>
            <a:r>
              <a:rPr lang="en-US" sz="4200" dirty="0" err="1">
                <a:solidFill>
                  <a:schemeClr val="tx1"/>
                </a:solidFill>
              </a:rPr>
              <a:t>Üç</a:t>
            </a:r>
            <a:r>
              <a:rPr lang="en-US" sz="4200" dirty="0">
                <a:solidFill>
                  <a:schemeClr val="tx1"/>
                </a:solidFill>
              </a:rPr>
              <a:t> </a:t>
            </a:r>
            <a:r>
              <a:rPr lang="en-US" sz="4200" dirty="0" err="1">
                <a:solidFill>
                  <a:schemeClr val="tx1"/>
                </a:solidFill>
              </a:rPr>
              <a:t>Boyutlu</a:t>
            </a:r>
            <a:r>
              <a:rPr lang="en-US" sz="4200" dirty="0">
                <a:solidFill>
                  <a:schemeClr val="tx1"/>
                </a:solidFill>
              </a:rPr>
              <a:t> </a:t>
            </a:r>
            <a:r>
              <a:rPr lang="en-US" sz="4200" dirty="0" err="1">
                <a:solidFill>
                  <a:schemeClr val="tx1"/>
                </a:solidFill>
              </a:rPr>
              <a:t>Sonlu</a:t>
            </a:r>
            <a:r>
              <a:rPr lang="en-US" sz="4200" dirty="0">
                <a:solidFill>
                  <a:schemeClr val="tx1"/>
                </a:solidFill>
              </a:rPr>
              <a:t> </a:t>
            </a:r>
            <a:r>
              <a:rPr lang="en-US" sz="4200" dirty="0" err="1">
                <a:solidFill>
                  <a:schemeClr val="tx1"/>
                </a:solidFill>
              </a:rPr>
              <a:t>Elemanlar</a:t>
            </a:r>
            <a:r>
              <a:rPr lang="en-US" sz="4200" dirty="0">
                <a:solidFill>
                  <a:schemeClr val="tx1"/>
                </a:solidFill>
              </a:rPr>
              <a:t> </a:t>
            </a:r>
            <a:r>
              <a:rPr lang="en-US" sz="4200" dirty="0" err="1">
                <a:solidFill>
                  <a:schemeClr val="tx1"/>
                </a:solidFill>
              </a:rPr>
              <a:t>Analizi</a:t>
            </a:r>
            <a:r>
              <a:rPr lang="en-US" sz="4200" dirty="0">
                <a:solidFill>
                  <a:schemeClr val="tx1"/>
                </a:solidFill>
              </a:rPr>
              <a:t>” – Harran </a:t>
            </a:r>
            <a:r>
              <a:rPr lang="en-US" sz="4200" dirty="0" err="1">
                <a:solidFill>
                  <a:schemeClr val="tx1"/>
                </a:solidFill>
              </a:rPr>
              <a:t>Üniversitesi</a:t>
            </a:r>
            <a:r>
              <a:rPr lang="en-US" sz="4200" dirty="0">
                <a:solidFill>
                  <a:schemeClr val="tx1"/>
                </a:solidFill>
              </a:rPr>
              <a:t> </a:t>
            </a:r>
            <a:r>
              <a:rPr lang="en-US" sz="4200" dirty="0" err="1">
                <a:solidFill>
                  <a:schemeClr val="tx1"/>
                </a:solidFill>
              </a:rPr>
              <a:t>Mühendislik</a:t>
            </a:r>
            <a:r>
              <a:rPr lang="en-US" sz="4200" dirty="0">
                <a:solidFill>
                  <a:schemeClr val="tx1"/>
                </a:solidFill>
              </a:rPr>
              <a:t> </a:t>
            </a:r>
            <a:r>
              <a:rPr lang="en-US" sz="4200" dirty="0" err="1">
                <a:solidFill>
                  <a:schemeClr val="tx1"/>
                </a:solidFill>
              </a:rPr>
              <a:t>Fakültesi</a:t>
            </a:r>
            <a:r>
              <a:rPr lang="en-US" sz="4200" dirty="0">
                <a:solidFill>
                  <a:schemeClr val="tx1"/>
                </a:solidFill>
              </a:rPr>
              <a:t> </a:t>
            </a:r>
            <a:r>
              <a:rPr lang="en-US" sz="4200" dirty="0" err="1">
                <a:solidFill>
                  <a:schemeClr val="tx1"/>
                </a:solidFill>
              </a:rPr>
              <a:t>Dergisi</a:t>
            </a:r>
            <a:r>
              <a:rPr lang="en-US" sz="4200" dirty="0">
                <a:solidFill>
                  <a:schemeClr val="tx1"/>
                </a:solidFill>
              </a:rPr>
              <a:t>, 2(3): 10-16.</a:t>
            </a:r>
          </a:p>
          <a:p>
            <a:pPr marL="0" indent="0">
              <a:lnSpc>
                <a:spcPct val="100000"/>
              </a:lnSpc>
              <a:buNone/>
            </a:pPr>
            <a:endParaRPr lang="en-US" sz="4200" dirty="0">
              <a:solidFill>
                <a:schemeClr val="tx1"/>
              </a:solidFill>
            </a:endParaRPr>
          </a:p>
          <a:p>
            <a:pPr marL="0" indent="0">
              <a:lnSpc>
                <a:spcPct val="100000"/>
              </a:lnSpc>
              <a:buNone/>
            </a:pPr>
            <a:r>
              <a:rPr lang="en-US" sz="4200" dirty="0" err="1">
                <a:solidFill>
                  <a:schemeClr val="tx1"/>
                </a:solidFill>
              </a:rPr>
              <a:t>Algın</a:t>
            </a:r>
            <a:r>
              <a:rPr lang="en-US" sz="4200" dirty="0">
                <a:solidFill>
                  <a:schemeClr val="tx1"/>
                </a:solidFill>
              </a:rPr>
              <a:t> H.M.,</a:t>
            </a:r>
            <a:r>
              <a:rPr lang="en-US" sz="4200" dirty="0" err="1">
                <a:solidFill>
                  <a:schemeClr val="tx1"/>
                </a:solidFill>
              </a:rPr>
              <a:t>Algın</a:t>
            </a:r>
            <a:r>
              <a:rPr lang="en-US" sz="4200" dirty="0">
                <a:solidFill>
                  <a:schemeClr val="tx1"/>
                </a:solidFill>
              </a:rPr>
              <a:t> Z..,</a:t>
            </a:r>
            <a:r>
              <a:rPr lang="en-US" sz="4200" dirty="0" err="1">
                <a:solidFill>
                  <a:schemeClr val="tx1"/>
                </a:solidFill>
              </a:rPr>
              <a:t>Ekmen</a:t>
            </a:r>
            <a:r>
              <a:rPr lang="en-US" sz="4200" dirty="0">
                <a:solidFill>
                  <a:schemeClr val="tx1"/>
                </a:solidFill>
              </a:rPr>
              <a:t> A.B.(2016). “</a:t>
            </a:r>
            <a:r>
              <a:rPr lang="en-US" sz="4200" dirty="0" err="1">
                <a:solidFill>
                  <a:schemeClr val="tx1"/>
                </a:solidFill>
              </a:rPr>
              <a:t>Ahşap</a:t>
            </a:r>
            <a:r>
              <a:rPr lang="en-US" sz="4200" dirty="0">
                <a:solidFill>
                  <a:schemeClr val="tx1"/>
                </a:solidFill>
              </a:rPr>
              <a:t> </a:t>
            </a:r>
            <a:r>
              <a:rPr lang="en-US" sz="4200" dirty="0" err="1">
                <a:solidFill>
                  <a:schemeClr val="tx1"/>
                </a:solidFill>
              </a:rPr>
              <a:t>Köprü</a:t>
            </a:r>
            <a:r>
              <a:rPr lang="en-US" sz="4200" dirty="0">
                <a:solidFill>
                  <a:schemeClr val="tx1"/>
                </a:solidFill>
              </a:rPr>
              <a:t> </a:t>
            </a:r>
            <a:r>
              <a:rPr lang="en-US" sz="4200" dirty="0" err="1">
                <a:solidFill>
                  <a:schemeClr val="tx1"/>
                </a:solidFill>
              </a:rPr>
              <a:t>ve</a:t>
            </a:r>
            <a:r>
              <a:rPr lang="en-US" sz="4200" dirty="0">
                <a:solidFill>
                  <a:schemeClr val="tx1"/>
                </a:solidFill>
              </a:rPr>
              <a:t> </a:t>
            </a:r>
            <a:r>
              <a:rPr lang="en-US" sz="4200" dirty="0" err="1">
                <a:solidFill>
                  <a:schemeClr val="tx1"/>
                </a:solidFill>
              </a:rPr>
              <a:t>İnşaat</a:t>
            </a:r>
            <a:r>
              <a:rPr lang="en-US" sz="4200" dirty="0">
                <a:solidFill>
                  <a:schemeClr val="tx1"/>
                </a:solidFill>
              </a:rPr>
              <a:t> </a:t>
            </a:r>
            <a:r>
              <a:rPr lang="en-US" sz="4200" dirty="0" err="1">
                <a:solidFill>
                  <a:schemeClr val="tx1"/>
                </a:solidFill>
              </a:rPr>
              <a:t>İskele</a:t>
            </a:r>
            <a:r>
              <a:rPr lang="en-US" sz="4200" dirty="0">
                <a:solidFill>
                  <a:schemeClr val="tx1"/>
                </a:solidFill>
              </a:rPr>
              <a:t> </a:t>
            </a:r>
            <a:r>
              <a:rPr lang="en-US" sz="4200" dirty="0" err="1">
                <a:solidFill>
                  <a:schemeClr val="tx1"/>
                </a:solidFill>
              </a:rPr>
              <a:t>Performansına</a:t>
            </a:r>
            <a:r>
              <a:rPr lang="en-US" sz="4200" dirty="0">
                <a:solidFill>
                  <a:schemeClr val="tx1"/>
                </a:solidFill>
              </a:rPr>
              <a:t> </a:t>
            </a:r>
            <a:r>
              <a:rPr lang="en-US" sz="4200" dirty="0" err="1">
                <a:solidFill>
                  <a:schemeClr val="tx1"/>
                </a:solidFill>
              </a:rPr>
              <a:t>Ahşap</a:t>
            </a:r>
            <a:r>
              <a:rPr lang="en-US" sz="4200" dirty="0">
                <a:solidFill>
                  <a:schemeClr val="tx1"/>
                </a:solidFill>
              </a:rPr>
              <a:t> </a:t>
            </a:r>
            <a:r>
              <a:rPr lang="en-US" sz="4200" dirty="0" err="1">
                <a:solidFill>
                  <a:schemeClr val="tx1"/>
                </a:solidFill>
              </a:rPr>
              <a:t>Kusurlarının</a:t>
            </a:r>
            <a:r>
              <a:rPr lang="en-US" sz="4200" dirty="0">
                <a:solidFill>
                  <a:schemeClr val="tx1"/>
                </a:solidFill>
              </a:rPr>
              <a:t> </a:t>
            </a:r>
            <a:r>
              <a:rPr lang="en-US" sz="4200" dirty="0" err="1">
                <a:solidFill>
                  <a:schemeClr val="tx1"/>
                </a:solidFill>
              </a:rPr>
              <a:t>Etkisi</a:t>
            </a:r>
            <a:r>
              <a:rPr lang="en-US" sz="4200" dirty="0">
                <a:solidFill>
                  <a:schemeClr val="tx1"/>
                </a:solidFill>
              </a:rPr>
              <a:t>” – Harran </a:t>
            </a:r>
            <a:r>
              <a:rPr lang="en-US" sz="4200" dirty="0" err="1">
                <a:solidFill>
                  <a:schemeClr val="tx1"/>
                </a:solidFill>
              </a:rPr>
              <a:t>Üniversitesi</a:t>
            </a:r>
            <a:r>
              <a:rPr lang="en-US" sz="4200" dirty="0">
                <a:solidFill>
                  <a:schemeClr val="tx1"/>
                </a:solidFill>
              </a:rPr>
              <a:t> </a:t>
            </a:r>
            <a:r>
              <a:rPr lang="en-US" sz="4200" dirty="0" err="1">
                <a:solidFill>
                  <a:schemeClr val="tx1"/>
                </a:solidFill>
              </a:rPr>
              <a:t>Mühendislik</a:t>
            </a:r>
            <a:r>
              <a:rPr lang="en-US" sz="4200" dirty="0">
                <a:solidFill>
                  <a:schemeClr val="tx1"/>
                </a:solidFill>
              </a:rPr>
              <a:t> </a:t>
            </a:r>
            <a:r>
              <a:rPr lang="en-US" sz="4200" dirty="0" err="1">
                <a:solidFill>
                  <a:schemeClr val="tx1"/>
                </a:solidFill>
              </a:rPr>
              <a:t>Dergisi</a:t>
            </a:r>
            <a:r>
              <a:rPr lang="en-US" sz="4200" dirty="0">
                <a:solidFill>
                  <a:schemeClr val="tx1"/>
                </a:solidFill>
              </a:rPr>
              <a:t>, 1(2): 27-34.</a:t>
            </a:r>
          </a:p>
          <a:p>
            <a:pPr marL="0" indent="0">
              <a:lnSpc>
                <a:spcPct val="100000"/>
              </a:lnSpc>
              <a:buNone/>
            </a:pPr>
            <a:endParaRPr lang="en-US" sz="4200" dirty="0">
              <a:solidFill>
                <a:schemeClr val="tx1"/>
              </a:solidFill>
            </a:endParaRPr>
          </a:p>
          <a:p>
            <a:pPr marL="0" indent="0">
              <a:lnSpc>
                <a:spcPct val="100000"/>
              </a:lnSpc>
              <a:buNone/>
            </a:pPr>
            <a:r>
              <a:rPr lang="en-US" sz="4200" dirty="0" err="1">
                <a:solidFill>
                  <a:schemeClr val="tx1"/>
                </a:solidFill>
              </a:rPr>
              <a:t>Algın</a:t>
            </a:r>
            <a:r>
              <a:rPr lang="en-US" sz="4200" dirty="0">
                <a:solidFill>
                  <a:schemeClr val="tx1"/>
                </a:solidFill>
              </a:rPr>
              <a:t> </a:t>
            </a:r>
            <a:r>
              <a:rPr lang="en-US" sz="4200" dirty="0" err="1">
                <a:solidFill>
                  <a:schemeClr val="tx1"/>
                </a:solidFill>
              </a:rPr>
              <a:t>H.M.,Can</a:t>
            </a:r>
            <a:r>
              <a:rPr lang="en-US" sz="4200" dirty="0">
                <a:solidFill>
                  <a:schemeClr val="tx1"/>
                </a:solidFill>
              </a:rPr>
              <a:t> S.,</a:t>
            </a:r>
            <a:r>
              <a:rPr lang="en-US" sz="4200" dirty="0" err="1">
                <a:solidFill>
                  <a:schemeClr val="tx1"/>
                </a:solidFill>
              </a:rPr>
              <a:t>Ekmen</a:t>
            </a:r>
            <a:r>
              <a:rPr lang="en-US" sz="4200" dirty="0">
                <a:solidFill>
                  <a:schemeClr val="tx1"/>
                </a:solidFill>
              </a:rPr>
              <a:t> A.B.(2016). “</a:t>
            </a:r>
            <a:r>
              <a:rPr lang="en-US" sz="4200" dirty="0" err="1">
                <a:solidFill>
                  <a:schemeClr val="tx1"/>
                </a:solidFill>
              </a:rPr>
              <a:t>Geosentetik</a:t>
            </a:r>
            <a:r>
              <a:rPr lang="en-US" sz="4200" dirty="0">
                <a:solidFill>
                  <a:schemeClr val="tx1"/>
                </a:solidFill>
              </a:rPr>
              <a:t> </a:t>
            </a:r>
            <a:r>
              <a:rPr lang="en-US" sz="4200" dirty="0" err="1">
                <a:solidFill>
                  <a:schemeClr val="tx1"/>
                </a:solidFill>
              </a:rPr>
              <a:t>Donatılı</a:t>
            </a:r>
            <a:r>
              <a:rPr lang="en-US" sz="4200" dirty="0">
                <a:solidFill>
                  <a:schemeClr val="tx1"/>
                </a:solidFill>
              </a:rPr>
              <a:t> Zemin </a:t>
            </a:r>
            <a:r>
              <a:rPr lang="en-US" sz="4200" dirty="0" err="1">
                <a:solidFill>
                  <a:schemeClr val="tx1"/>
                </a:solidFill>
              </a:rPr>
              <a:t>İstinat</a:t>
            </a:r>
            <a:r>
              <a:rPr lang="en-US" sz="4200" dirty="0">
                <a:solidFill>
                  <a:schemeClr val="tx1"/>
                </a:solidFill>
              </a:rPr>
              <a:t> </a:t>
            </a:r>
            <a:r>
              <a:rPr lang="en-US" sz="4200" dirty="0" err="1">
                <a:solidFill>
                  <a:schemeClr val="tx1"/>
                </a:solidFill>
              </a:rPr>
              <a:t>Duvarlarında</a:t>
            </a:r>
            <a:r>
              <a:rPr lang="en-US" sz="4200" dirty="0">
                <a:solidFill>
                  <a:schemeClr val="tx1"/>
                </a:solidFill>
              </a:rPr>
              <a:t> </a:t>
            </a:r>
            <a:r>
              <a:rPr lang="en-US" sz="4200" dirty="0" err="1">
                <a:solidFill>
                  <a:schemeClr val="tx1"/>
                </a:solidFill>
              </a:rPr>
              <a:t>Geogrid</a:t>
            </a:r>
            <a:r>
              <a:rPr lang="en-US" sz="4200" dirty="0">
                <a:solidFill>
                  <a:schemeClr val="tx1"/>
                </a:solidFill>
              </a:rPr>
              <a:t> </a:t>
            </a:r>
            <a:r>
              <a:rPr lang="en-US" sz="4200" dirty="0" err="1">
                <a:solidFill>
                  <a:schemeClr val="tx1"/>
                </a:solidFill>
              </a:rPr>
              <a:t>Uzunluğunun</a:t>
            </a:r>
            <a:r>
              <a:rPr lang="en-US" sz="4200" dirty="0">
                <a:solidFill>
                  <a:schemeClr val="tx1"/>
                </a:solidFill>
              </a:rPr>
              <a:t> </a:t>
            </a:r>
            <a:r>
              <a:rPr lang="en-US" sz="4200" dirty="0" err="1">
                <a:solidFill>
                  <a:schemeClr val="tx1"/>
                </a:solidFill>
              </a:rPr>
              <a:t>Tahmini</a:t>
            </a:r>
            <a:r>
              <a:rPr lang="en-US" sz="4200" dirty="0">
                <a:solidFill>
                  <a:schemeClr val="tx1"/>
                </a:solidFill>
              </a:rPr>
              <a:t>” – Harran </a:t>
            </a:r>
            <a:r>
              <a:rPr lang="en-US" sz="4200" dirty="0" err="1">
                <a:solidFill>
                  <a:schemeClr val="tx1"/>
                </a:solidFill>
              </a:rPr>
              <a:t>Üniversitesi</a:t>
            </a:r>
            <a:r>
              <a:rPr lang="en-US" sz="4200" dirty="0">
                <a:solidFill>
                  <a:schemeClr val="tx1"/>
                </a:solidFill>
              </a:rPr>
              <a:t> </a:t>
            </a:r>
            <a:r>
              <a:rPr lang="en-US" sz="4200" dirty="0" err="1">
                <a:solidFill>
                  <a:schemeClr val="tx1"/>
                </a:solidFill>
              </a:rPr>
              <a:t>Mühendislik</a:t>
            </a:r>
            <a:r>
              <a:rPr lang="en-US" sz="4200" dirty="0">
                <a:solidFill>
                  <a:schemeClr val="tx1"/>
                </a:solidFill>
              </a:rPr>
              <a:t> </a:t>
            </a:r>
            <a:r>
              <a:rPr lang="en-US" sz="4200" dirty="0" err="1">
                <a:solidFill>
                  <a:schemeClr val="tx1"/>
                </a:solidFill>
              </a:rPr>
              <a:t>Dergisi</a:t>
            </a:r>
            <a:r>
              <a:rPr lang="en-US" sz="4200" dirty="0">
                <a:solidFill>
                  <a:schemeClr val="tx1"/>
                </a:solidFill>
              </a:rPr>
              <a:t>, 1(2): 35-44</a:t>
            </a:r>
            <a:r>
              <a:rPr lang="tr-TR" sz="4200" dirty="0">
                <a:solidFill>
                  <a:schemeClr val="tx1"/>
                </a:solidFill>
              </a:rPr>
              <a:t>.</a:t>
            </a:r>
          </a:p>
          <a:p>
            <a:pPr marL="0" indent="0">
              <a:lnSpc>
                <a:spcPct val="100000"/>
              </a:lnSpc>
              <a:buNone/>
            </a:pPr>
            <a:r>
              <a:rPr lang="tr-TR" sz="5600" b="1" u="sng" dirty="0">
                <a:solidFill>
                  <a:srgbClr val="FF0000"/>
                </a:solidFill>
                <a:latin typeface="Candara"/>
                <a:cs typeface="Candara"/>
              </a:rPr>
              <a:t>Bildiriler</a:t>
            </a:r>
            <a:r>
              <a:rPr lang="tr-TR" sz="5600" b="1" u="sng" dirty="0">
                <a:solidFill>
                  <a:srgbClr val="FF0000"/>
                </a:solidFill>
                <a:latin typeface="Candara"/>
                <a:cs typeface="Candara"/>
                <a:sym typeface="Wingdings" panose="05000000000000000000" pitchFamily="2" charset="2"/>
              </a:rPr>
              <a:t> (Son 5 yıl için):</a:t>
            </a:r>
            <a:endParaRPr lang="tr-TR" sz="5600" b="1" u="sng" dirty="0">
              <a:solidFill>
                <a:srgbClr val="FF0000"/>
              </a:solidFill>
              <a:latin typeface="Candara"/>
              <a:cs typeface="Candara"/>
            </a:endParaRPr>
          </a:p>
          <a:p>
            <a:pPr marL="0" indent="0">
              <a:lnSpc>
                <a:spcPct val="100000"/>
              </a:lnSpc>
              <a:buNone/>
            </a:pPr>
            <a:r>
              <a:rPr lang="tr-TR" sz="5600" b="1" dirty="0">
                <a:solidFill>
                  <a:srgbClr val="2861AA"/>
                </a:solidFill>
                <a:latin typeface="Candara"/>
                <a:cs typeface="Candara"/>
              </a:rPr>
              <a:t>Uluslararası Bildiri:</a:t>
            </a:r>
          </a:p>
          <a:p>
            <a:pPr marL="0" indent="0">
              <a:lnSpc>
                <a:spcPct val="100000"/>
              </a:lnSpc>
              <a:buNone/>
            </a:pPr>
            <a:r>
              <a:rPr lang="tr-TR" sz="4400" dirty="0" err="1">
                <a:solidFill>
                  <a:schemeClr val="tx1"/>
                </a:solidFill>
              </a:rPr>
              <a:t>Algin</a:t>
            </a:r>
            <a:r>
              <a:rPr lang="tr-TR" sz="4400" dirty="0">
                <a:solidFill>
                  <a:schemeClr val="tx1"/>
                </a:solidFill>
              </a:rPr>
              <a:t> H.M., Ekmen A.B., Kaya E. “Three </a:t>
            </a:r>
            <a:r>
              <a:rPr lang="tr-TR" sz="4400" dirty="0" err="1">
                <a:solidFill>
                  <a:schemeClr val="tx1"/>
                </a:solidFill>
              </a:rPr>
              <a:t>Dimensional</a:t>
            </a:r>
            <a:r>
              <a:rPr lang="tr-TR" sz="4400" dirty="0">
                <a:solidFill>
                  <a:schemeClr val="tx1"/>
                </a:solidFill>
              </a:rPr>
              <a:t> </a:t>
            </a:r>
            <a:r>
              <a:rPr lang="tr-TR" sz="4400" dirty="0" err="1">
                <a:solidFill>
                  <a:schemeClr val="tx1"/>
                </a:solidFill>
              </a:rPr>
              <a:t>Seismic</a:t>
            </a:r>
            <a:r>
              <a:rPr lang="tr-TR" sz="4400" dirty="0">
                <a:solidFill>
                  <a:schemeClr val="tx1"/>
                </a:solidFill>
              </a:rPr>
              <a:t> Analysis of Marmaray </a:t>
            </a:r>
            <a:r>
              <a:rPr lang="tr-TR" sz="4400" dirty="0" err="1">
                <a:solidFill>
                  <a:schemeClr val="tx1"/>
                </a:solidFill>
              </a:rPr>
              <a:t>Immersed</a:t>
            </a:r>
            <a:r>
              <a:rPr lang="tr-TR" sz="4400" dirty="0">
                <a:solidFill>
                  <a:schemeClr val="tx1"/>
                </a:solidFill>
              </a:rPr>
              <a:t> </a:t>
            </a:r>
            <a:r>
              <a:rPr lang="tr-TR" sz="4400" dirty="0" err="1">
                <a:solidFill>
                  <a:schemeClr val="tx1"/>
                </a:solidFill>
              </a:rPr>
              <a:t>Tunnel</a:t>
            </a:r>
            <a:r>
              <a:rPr lang="tr-TR" sz="4400" dirty="0">
                <a:solidFill>
                  <a:schemeClr val="tx1"/>
                </a:solidFill>
              </a:rPr>
              <a:t> Model </a:t>
            </a:r>
            <a:r>
              <a:rPr lang="tr-TR" sz="4400" dirty="0" err="1">
                <a:solidFill>
                  <a:schemeClr val="tx1"/>
                </a:solidFill>
              </a:rPr>
              <a:t>Simulated</a:t>
            </a:r>
            <a:r>
              <a:rPr lang="tr-TR" sz="4400" dirty="0">
                <a:solidFill>
                  <a:schemeClr val="tx1"/>
                </a:solidFill>
              </a:rPr>
              <a:t> </a:t>
            </a:r>
            <a:r>
              <a:rPr lang="tr-TR" sz="4400" dirty="0" err="1">
                <a:solidFill>
                  <a:schemeClr val="tx1"/>
                </a:solidFill>
              </a:rPr>
              <a:t>Based</a:t>
            </a:r>
            <a:r>
              <a:rPr lang="tr-TR" sz="4400" dirty="0">
                <a:solidFill>
                  <a:schemeClr val="tx1"/>
                </a:solidFill>
              </a:rPr>
              <a:t> On </a:t>
            </a:r>
            <a:r>
              <a:rPr lang="tr-TR" sz="4400" dirty="0" err="1">
                <a:solidFill>
                  <a:schemeClr val="tx1"/>
                </a:solidFill>
              </a:rPr>
              <a:t>Soil-Structure</a:t>
            </a:r>
            <a:r>
              <a:rPr lang="tr-TR" sz="4400" dirty="0">
                <a:solidFill>
                  <a:schemeClr val="tx1"/>
                </a:solidFill>
              </a:rPr>
              <a:t> </a:t>
            </a:r>
            <a:r>
              <a:rPr lang="tr-TR" sz="4400" dirty="0" err="1">
                <a:solidFill>
                  <a:schemeClr val="tx1"/>
                </a:solidFill>
              </a:rPr>
              <a:t>Interaction</a:t>
            </a:r>
            <a:r>
              <a:rPr lang="tr-TR" sz="4400" dirty="0">
                <a:solidFill>
                  <a:schemeClr val="tx1"/>
                </a:solidFill>
              </a:rPr>
              <a:t>”, 8. </a:t>
            </a:r>
            <a:r>
              <a:rPr lang="tr-TR" sz="4400" dirty="0" err="1">
                <a:solidFill>
                  <a:schemeClr val="tx1"/>
                </a:solidFill>
              </a:rPr>
              <a:t>Geotechnical</a:t>
            </a:r>
            <a:r>
              <a:rPr lang="tr-TR" sz="4400" dirty="0">
                <a:solidFill>
                  <a:schemeClr val="tx1"/>
                </a:solidFill>
              </a:rPr>
              <a:t> </a:t>
            </a:r>
            <a:r>
              <a:rPr lang="tr-TR" sz="4400" dirty="0" err="1">
                <a:solidFill>
                  <a:schemeClr val="tx1"/>
                </a:solidFill>
              </a:rPr>
              <a:t>Symposium</a:t>
            </a:r>
            <a:r>
              <a:rPr lang="tr-TR" sz="4400" dirty="0">
                <a:solidFill>
                  <a:schemeClr val="tx1"/>
                </a:solidFill>
              </a:rPr>
              <a:t> </a:t>
            </a:r>
            <a:r>
              <a:rPr lang="tr-TR" sz="4400" dirty="0" err="1">
                <a:solidFill>
                  <a:schemeClr val="tx1"/>
                </a:solidFill>
              </a:rPr>
              <a:t>with</a:t>
            </a:r>
            <a:r>
              <a:rPr lang="tr-TR" sz="4400" dirty="0">
                <a:solidFill>
                  <a:schemeClr val="tx1"/>
                </a:solidFill>
              </a:rPr>
              <a:t> </a:t>
            </a:r>
            <a:r>
              <a:rPr lang="tr-TR" sz="4400" dirty="0" err="1">
                <a:solidFill>
                  <a:schemeClr val="tx1"/>
                </a:solidFill>
              </a:rPr>
              <a:t>Internetional</a:t>
            </a:r>
            <a:r>
              <a:rPr lang="tr-TR" sz="4400" dirty="0">
                <a:solidFill>
                  <a:schemeClr val="tx1"/>
                </a:solidFill>
              </a:rPr>
              <a:t> </a:t>
            </a:r>
            <a:r>
              <a:rPr lang="tr-TR" sz="4400" dirty="0" err="1">
                <a:solidFill>
                  <a:schemeClr val="tx1"/>
                </a:solidFill>
              </a:rPr>
              <a:t>Participation</a:t>
            </a:r>
            <a:r>
              <a:rPr lang="tr-TR" sz="4400" dirty="0">
                <a:solidFill>
                  <a:schemeClr val="tx1"/>
                </a:solidFill>
              </a:rPr>
              <a:t>, </a:t>
            </a:r>
            <a:r>
              <a:rPr lang="tr-TR" sz="4400" dirty="0" err="1">
                <a:solidFill>
                  <a:schemeClr val="tx1"/>
                </a:solidFill>
              </a:rPr>
              <a:t>Istanbul</a:t>
            </a:r>
            <a:r>
              <a:rPr lang="tr-TR" sz="4400" dirty="0">
                <a:solidFill>
                  <a:schemeClr val="tx1"/>
                </a:solidFill>
              </a:rPr>
              <a:t>, 13–15 </a:t>
            </a:r>
            <a:r>
              <a:rPr lang="tr-TR" sz="4400" dirty="0" err="1">
                <a:solidFill>
                  <a:schemeClr val="tx1"/>
                </a:solidFill>
              </a:rPr>
              <a:t>November</a:t>
            </a:r>
            <a:r>
              <a:rPr lang="tr-TR" sz="4400" dirty="0">
                <a:solidFill>
                  <a:schemeClr val="tx1"/>
                </a:solidFill>
              </a:rPr>
              <a:t> (2019)</a:t>
            </a:r>
          </a:p>
          <a:p>
            <a:pPr marL="0" indent="0">
              <a:lnSpc>
                <a:spcPct val="100000"/>
              </a:lnSpc>
              <a:buNone/>
            </a:pPr>
            <a:endParaRPr lang="tr-TR" sz="4400" dirty="0">
              <a:solidFill>
                <a:schemeClr val="tx1"/>
              </a:solidFill>
            </a:endParaRPr>
          </a:p>
          <a:p>
            <a:pPr marL="0" indent="0">
              <a:lnSpc>
                <a:spcPct val="100000"/>
              </a:lnSpc>
              <a:buNone/>
            </a:pPr>
            <a:r>
              <a:rPr lang="tr-TR" sz="4400" dirty="0" err="1">
                <a:solidFill>
                  <a:schemeClr val="tx1"/>
                </a:solidFill>
              </a:rPr>
              <a:t>Algin</a:t>
            </a:r>
            <a:r>
              <a:rPr lang="tr-TR" sz="4400" dirty="0">
                <a:solidFill>
                  <a:schemeClr val="tx1"/>
                </a:solidFill>
              </a:rPr>
              <a:t> H.M., Ekmen A.B., Kaya E. “</a:t>
            </a:r>
            <a:r>
              <a:rPr lang="tr-TR" sz="4400" dirty="0" err="1">
                <a:solidFill>
                  <a:schemeClr val="tx1"/>
                </a:solidFill>
              </a:rPr>
              <a:t>Seismic</a:t>
            </a:r>
            <a:r>
              <a:rPr lang="tr-TR" sz="4400" dirty="0">
                <a:solidFill>
                  <a:schemeClr val="tx1"/>
                </a:solidFill>
              </a:rPr>
              <a:t> </a:t>
            </a:r>
            <a:r>
              <a:rPr lang="tr-TR" sz="4400" dirty="0" err="1">
                <a:solidFill>
                  <a:schemeClr val="tx1"/>
                </a:solidFill>
              </a:rPr>
              <a:t>Soil</a:t>
            </a:r>
            <a:r>
              <a:rPr lang="tr-TR" sz="4400" dirty="0">
                <a:solidFill>
                  <a:schemeClr val="tx1"/>
                </a:solidFill>
              </a:rPr>
              <a:t>-Pile-</a:t>
            </a:r>
            <a:r>
              <a:rPr lang="tr-TR" sz="4400" dirty="0" err="1">
                <a:solidFill>
                  <a:schemeClr val="tx1"/>
                </a:solidFill>
              </a:rPr>
              <a:t>Structure</a:t>
            </a:r>
            <a:r>
              <a:rPr lang="tr-TR" sz="4400" dirty="0">
                <a:solidFill>
                  <a:schemeClr val="tx1"/>
                </a:solidFill>
              </a:rPr>
              <a:t> </a:t>
            </a:r>
            <a:r>
              <a:rPr lang="tr-TR" sz="4400" dirty="0" err="1">
                <a:solidFill>
                  <a:schemeClr val="tx1"/>
                </a:solidFill>
              </a:rPr>
              <a:t>Interaction</a:t>
            </a:r>
            <a:r>
              <a:rPr lang="tr-TR" sz="4400" dirty="0">
                <a:solidFill>
                  <a:schemeClr val="tx1"/>
                </a:solidFill>
              </a:rPr>
              <a:t> Analysis of High Rise </a:t>
            </a:r>
            <a:r>
              <a:rPr lang="tr-TR" sz="4400" dirty="0" err="1">
                <a:solidFill>
                  <a:schemeClr val="tx1"/>
                </a:solidFill>
              </a:rPr>
              <a:t>Buildings</a:t>
            </a:r>
            <a:r>
              <a:rPr lang="tr-TR" sz="4400" dirty="0">
                <a:solidFill>
                  <a:schemeClr val="tx1"/>
                </a:solidFill>
              </a:rPr>
              <a:t> </a:t>
            </a:r>
            <a:r>
              <a:rPr lang="tr-TR" sz="4400" dirty="0" err="1">
                <a:solidFill>
                  <a:schemeClr val="tx1"/>
                </a:solidFill>
              </a:rPr>
              <a:t>Supported</a:t>
            </a:r>
            <a:r>
              <a:rPr lang="tr-TR" sz="4400" dirty="0">
                <a:solidFill>
                  <a:schemeClr val="tx1"/>
                </a:solidFill>
              </a:rPr>
              <a:t> </a:t>
            </a:r>
            <a:r>
              <a:rPr lang="tr-TR" sz="4400" dirty="0" err="1">
                <a:solidFill>
                  <a:schemeClr val="tx1"/>
                </a:solidFill>
              </a:rPr>
              <a:t>with</a:t>
            </a:r>
            <a:r>
              <a:rPr lang="tr-TR" sz="4400" dirty="0">
                <a:solidFill>
                  <a:schemeClr val="tx1"/>
                </a:solidFill>
              </a:rPr>
              <a:t> </a:t>
            </a:r>
            <a:r>
              <a:rPr lang="tr-TR" sz="4400" dirty="0" err="1">
                <a:solidFill>
                  <a:schemeClr val="tx1"/>
                </a:solidFill>
              </a:rPr>
              <a:t>Barrette</a:t>
            </a:r>
            <a:r>
              <a:rPr lang="tr-TR" sz="4400" dirty="0">
                <a:solidFill>
                  <a:schemeClr val="tx1"/>
                </a:solidFill>
              </a:rPr>
              <a:t> </a:t>
            </a:r>
            <a:r>
              <a:rPr lang="tr-TR" sz="4400" dirty="0" err="1">
                <a:solidFill>
                  <a:schemeClr val="tx1"/>
                </a:solidFill>
              </a:rPr>
              <a:t>Piles</a:t>
            </a:r>
            <a:r>
              <a:rPr lang="tr-TR" sz="4400" dirty="0">
                <a:solidFill>
                  <a:schemeClr val="tx1"/>
                </a:solidFill>
              </a:rPr>
              <a:t>”, 8. </a:t>
            </a:r>
            <a:r>
              <a:rPr lang="tr-TR" sz="4400" dirty="0" err="1">
                <a:solidFill>
                  <a:schemeClr val="tx1"/>
                </a:solidFill>
              </a:rPr>
              <a:t>Geotechnical</a:t>
            </a:r>
            <a:r>
              <a:rPr lang="tr-TR" sz="4400" dirty="0">
                <a:solidFill>
                  <a:schemeClr val="tx1"/>
                </a:solidFill>
              </a:rPr>
              <a:t> </a:t>
            </a:r>
            <a:r>
              <a:rPr lang="tr-TR" sz="4400" dirty="0" err="1">
                <a:solidFill>
                  <a:schemeClr val="tx1"/>
                </a:solidFill>
              </a:rPr>
              <a:t>Symposium</a:t>
            </a:r>
            <a:r>
              <a:rPr lang="tr-TR" sz="4400" dirty="0">
                <a:solidFill>
                  <a:schemeClr val="tx1"/>
                </a:solidFill>
              </a:rPr>
              <a:t> </a:t>
            </a:r>
            <a:r>
              <a:rPr lang="tr-TR" sz="4400" dirty="0" err="1">
                <a:solidFill>
                  <a:schemeClr val="tx1"/>
                </a:solidFill>
              </a:rPr>
              <a:t>with</a:t>
            </a:r>
            <a:r>
              <a:rPr lang="tr-TR" sz="4400" dirty="0">
                <a:solidFill>
                  <a:schemeClr val="tx1"/>
                </a:solidFill>
              </a:rPr>
              <a:t> </a:t>
            </a:r>
            <a:r>
              <a:rPr lang="tr-TR" sz="4400" dirty="0" err="1">
                <a:solidFill>
                  <a:schemeClr val="tx1"/>
                </a:solidFill>
              </a:rPr>
              <a:t>Internetional</a:t>
            </a:r>
            <a:r>
              <a:rPr lang="tr-TR" sz="4400" dirty="0">
                <a:solidFill>
                  <a:schemeClr val="tx1"/>
                </a:solidFill>
              </a:rPr>
              <a:t> </a:t>
            </a:r>
            <a:r>
              <a:rPr lang="tr-TR" sz="4400" dirty="0" err="1">
                <a:solidFill>
                  <a:schemeClr val="tx1"/>
                </a:solidFill>
              </a:rPr>
              <a:t>Participation</a:t>
            </a:r>
            <a:r>
              <a:rPr lang="tr-TR" sz="4400" dirty="0">
                <a:solidFill>
                  <a:schemeClr val="tx1"/>
                </a:solidFill>
              </a:rPr>
              <a:t>, </a:t>
            </a:r>
            <a:r>
              <a:rPr lang="tr-TR" sz="4400" dirty="0" err="1">
                <a:solidFill>
                  <a:schemeClr val="tx1"/>
                </a:solidFill>
              </a:rPr>
              <a:t>Istanbul</a:t>
            </a:r>
            <a:r>
              <a:rPr lang="tr-TR" sz="4400" dirty="0">
                <a:solidFill>
                  <a:schemeClr val="tx1"/>
                </a:solidFill>
              </a:rPr>
              <a:t>, 13–15 </a:t>
            </a:r>
            <a:r>
              <a:rPr lang="tr-TR" sz="4400" dirty="0" err="1">
                <a:solidFill>
                  <a:schemeClr val="tx1"/>
                </a:solidFill>
              </a:rPr>
              <a:t>November</a:t>
            </a:r>
            <a:r>
              <a:rPr lang="tr-TR" sz="4400" dirty="0">
                <a:solidFill>
                  <a:schemeClr val="tx1"/>
                </a:solidFill>
              </a:rPr>
              <a:t> (2019)</a:t>
            </a:r>
          </a:p>
          <a:p>
            <a:pPr marL="0" indent="0">
              <a:lnSpc>
                <a:spcPct val="100000"/>
              </a:lnSpc>
              <a:buNone/>
            </a:pPr>
            <a:endParaRPr lang="tr-TR" sz="4400" dirty="0">
              <a:solidFill>
                <a:schemeClr val="tx1"/>
              </a:solidFill>
            </a:endParaRPr>
          </a:p>
          <a:p>
            <a:pPr marL="0" indent="0">
              <a:lnSpc>
                <a:spcPct val="100000"/>
              </a:lnSpc>
              <a:buNone/>
            </a:pPr>
            <a:r>
              <a:rPr lang="tr-TR" sz="4400" dirty="0" err="1">
                <a:solidFill>
                  <a:schemeClr val="tx1"/>
                </a:solidFill>
              </a:rPr>
              <a:t>Algin</a:t>
            </a:r>
            <a:r>
              <a:rPr lang="tr-TR" sz="4400" dirty="0">
                <a:solidFill>
                  <a:schemeClr val="tx1"/>
                </a:solidFill>
              </a:rPr>
              <a:t> H.M., Ekmen A.B., Kaya E. “</a:t>
            </a:r>
            <a:r>
              <a:rPr lang="tr-TR" sz="4400" dirty="0" err="1">
                <a:solidFill>
                  <a:schemeClr val="tx1"/>
                </a:solidFill>
              </a:rPr>
              <a:t>Seismic</a:t>
            </a:r>
            <a:r>
              <a:rPr lang="tr-TR" sz="4400" dirty="0">
                <a:solidFill>
                  <a:schemeClr val="tx1"/>
                </a:solidFill>
              </a:rPr>
              <a:t> </a:t>
            </a:r>
            <a:r>
              <a:rPr lang="tr-TR" sz="4400" dirty="0" err="1">
                <a:solidFill>
                  <a:schemeClr val="tx1"/>
                </a:solidFill>
              </a:rPr>
              <a:t>Performance</a:t>
            </a:r>
            <a:r>
              <a:rPr lang="tr-TR" sz="4400" dirty="0">
                <a:solidFill>
                  <a:schemeClr val="tx1"/>
                </a:solidFill>
              </a:rPr>
              <a:t> </a:t>
            </a:r>
            <a:r>
              <a:rPr lang="tr-TR" sz="4400" dirty="0" err="1">
                <a:solidFill>
                  <a:schemeClr val="tx1"/>
                </a:solidFill>
              </a:rPr>
              <a:t>off</a:t>
            </a:r>
            <a:r>
              <a:rPr lang="tr-TR" sz="4400" dirty="0">
                <a:solidFill>
                  <a:schemeClr val="tx1"/>
                </a:solidFill>
              </a:rPr>
              <a:t> </a:t>
            </a:r>
            <a:r>
              <a:rPr lang="tr-TR" sz="4400" dirty="0" err="1">
                <a:solidFill>
                  <a:schemeClr val="tx1"/>
                </a:solidFill>
              </a:rPr>
              <a:t>Raft</a:t>
            </a:r>
            <a:r>
              <a:rPr lang="tr-TR" sz="4400" dirty="0">
                <a:solidFill>
                  <a:schemeClr val="tx1"/>
                </a:solidFill>
              </a:rPr>
              <a:t> Foundation-</a:t>
            </a:r>
            <a:r>
              <a:rPr lang="tr-TR" sz="4400" dirty="0" err="1">
                <a:solidFill>
                  <a:schemeClr val="tx1"/>
                </a:solidFill>
              </a:rPr>
              <a:t>Building</a:t>
            </a:r>
            <a:r>
              <a:rPr lang="tr-TR" sz="4400" dirty="0">
                <a:solidFill>
                  <a:schemeClr val="tx1"/>
                </a:solidFill>
              </a:rPr>
              <a:t> </a:t>
            </a:r>
            <a:r>
              <a:rPr lang="tr-TR" sz="4400" dirty="0" err="1">
                <a:solidFill>
                  <a:schemeClr val="tx1"/>
                </a:solidFill>
              </a:rPr>
              <a:t>System</a:t>
            </a:r>
            <a:r>
              <a:rPr lang="tr-TR" sz="4400" dirty="0">
                <a:solidFill>
                  <a:schemeClr val="tx1"/>
                </a:solidFill>
              </a:rPr>
              <a:t> on </a:t>
            </a:r>
            <a:r>
              <a:rPr lang="tr-TR" sz="4400" dirty="0" err="1">
                <a:solidFill>
                  <a:schemeClr val="tx1"/>
                </a:solidFill>
              </a:rPr>
              <a:t>the</a:t>
            </a:r>
            <a:r>
              <a:rPr lang="tr-TR" sz="4400" dirty="0">
                <a:solidFill>
                  <a:schemeClr val="tx1"/>
                </a:solidFill>
              </a:rPr>
              <a:t> </a:t>
            </a:r>
            <a:r>
              <a:rPr lang="tr-TR" sz="4400" dirty="0" err="1">
                <a:solidFill>
                  <a:schemeClr val="tx1"/>
                </a:solidFill>
              </a:rPr>
              <a:t>Fault</a:t>
            </a:r>
            <a:r>
              <a:rPr lang="tr-TR" sz="4400" dirty="0">
                <a:solidFill>
                  <a:schemeClr val="tx1"/>
                </a:solidFill>
              </a:rPr>
              <a:t> </a:t>
            </a:r>
            <a:r>
              <a:rPr lang="tr-TR" sz="4400" dirty="0" err="1">
                <a:solidFill>
                  <a:schemeClr val="tx1"/>
                </a:solidFill>
              </a:rPr>
              <a:t>Zone</a:t>
            </a:r>
            <a:r>
              <a:rPr lang="tr-TR" sz="4400" dirty="0">
                <a:solidFill>
                  <a:schemeClr val="tx1"/>
                </a:solidFill>
              </a:rPr>
              <a:t> </a:t>
            </a:r>
            <a:r>
              <a:rPr lang="tr-TR" sz="4400" dirty="0" err="1">
                <a:solidFill>
                  <a:schemeClr val="tx1"/>
                </a:solidFill>
              </a:rPr>
              <a:t>During</a:t>
            </a:r>
            <a:r>
              <a:rPr lang="tr-TR" sz="4400" dirty="0">
                <a:solidFill>
                  <a:schemeClr val="tx1"/>
                </a:solidFill>
              </a:rPr>
              <a:t> </a:t>
            </a:r>
            <a:r>
              <a:rPr lang="tr-TR" sz="4400" dirty="0" err="1">
                <a:solidFill>
                  <a:schemeClr val="tx1"/>
                </a:solidFill>
              </a:rPr>
              <a:t>The</a:t>
            </a:r>
            <a:r>
              <a:rPr lang="tr-TR" sz="4400" dirty="0">
                <a:solidFill>
                  <a:schemeClr val="tx1"/>
                </a:solidFill>
              </a:rPr>
              <a:t> </a:t>
            </a:r>
            <a:r>
              <a:rPr lang="tr-TR" sz="4400" dirty="0" err="1">
                <a:solidFill>
                  <a:schemeClr val="tx1"/>
                </a:solidFill>
              </a:rPr>
              <a:t>Natm</a:t>
            </a:r>
            <a:r>
              <a:rPr lang="tr-TR" sz="4400" dirty="0">
                <a:solidFill>
                  <a:schemeClr val="tx1"/>
                </a:solidFill>
              </a:rPr>
              <a:t> </a:t>
            </a:r>
            <a:r>
              <a:rPr lang="tr-TR" sz="4400" dirty="0" err="1">
                <a:solidFill>
                  <a:schemeClr val="tx1"/>
                </a:solidFill>
              </a:rPr>
              <a:t>Tunnel</a:t>
            </a:r>
            <a:r>
              <a:rPr lang="tr-TR" sz="4400" dirty="0">
                <a:solidFill>
                  <a:schemeClr val="tx1"/>
                </a:solidFill>
              </a:rPr>
              <a:t> Construction </a:t>
            </a:r>
            <a:r>
              <a:rPr lang="tr-TR" sz="4400" dirty="0" err="1">
                <a:solidFill>
                  <a:schemeClr val="tx1"/>
                </a:solidFill>
              </a:rPr>
              <a:t>Process</a:t>
            </a:r>
            <a:r>
              <a:rPr lang="tr-TR" sz="4400" dirty="0">
                <a:solidFill>
                  <a:schemeClr val="tx1"/>
                </a:solidFill>
              </a:rPr>
              <a:t>”, 8. </a:t>
            </a:r>
            <a:r>
              <a:rPr lang="tr-TR" sz="4400" dirty="0" err="1">
                <a:solidFill>
                  <a:schemeClr val="tx1"/>
                </a:solidFill>
              </a:rPr>
              <a:t>Geotechnical</a:t>
            </a:r>
            <a:r>
              <a:rPr lang="tr-TR" sz="4400" dirty="0">
                <a:solidFill>
                  <a:schemeClr val="tx1"/>
                </a:solidFill>
              </a:rPr>
              <a:t> </a:t>
            </a:r>
            <a:r>
              <a:rPr lang="tr-TR" sz="4400" dirty="0" err="1">
                <a:solidFill>
                  <a:schemeClr val="tx1"/>
                </a:solidFill>
              </a:rPr>
              <a:t>Symposium</a:t>
            </a:r>
            <a:r>
              <a:rPr lang="tr-TR" sz="4400" dirty="0">
                <a:solidFill>
                  <a:schemeClr val="tx1"/>
                </a:solidFill>
              </a:rPr>
              <a:t> </a:t>
            </a:r>
            <a:r>
              <a:rPr lang="tr-TR" sz="4400" dirty="0" err="1">
                <a:solidFill>
                  <a:schemeClr val="tx1"/>
                </a:solidFill>
              </a:rPr>
              <a:t>with</a:t>
            </a:r>
            <a:r>
              <a:rPr lang="tr-TR" sz="4400" dirty="0">
                <a:solidFill>
                  <a:schemeClr val="tx1"/>
                </a:solidFill>
              </a:rPr>
              <a:t> </a:t>
            </a:r>
            <a:r>
              <a:rPr lang="tr-TR" sz="4400" dirty="0" err="1">
                <a:solidFill>
                  <a:schemeClr val="tx1"/>
                </a:solidFill>
              </a:rPr>
              <a:t>Internetional</a:t>
            </a:r>
            <a:r>
              <a:rPr lang="tr-TR" sz="4400" dirty="0">
                <a:solidFill>
                  <a:schemeClr val="tx1"/>
                </a:solidFill>
              </a:rPr>
              <a:t> </a:t>
            </a:r>
            <a:r>
              <a:rPr lang="tr-TR" sz="4400" dirty="0" err="1">
                <a:solidFill>
                  <a:schemeClr val="tx1"/>
                </a:solidFill>
              </a:rPr>
              <a:t>Participation</a:t>
            </a:r>
            <a:r>
              <a:rPr lang="tr-TR" sz="4400" dirty="0">
                <a:solidFill>
                  <a:schemeClr val="tx1"/>
                </a:solidFill>
              </a:rPr>
              <a:t>, </a:t>
            </a:r>
            <a:r>
              <a:rPr lang="tr-TR" sz="4400" dirty="0" err="1">
                <a:solidFill>
                  <a:schemeClr val="tx1"/>
                </a:solidFill>
              </a:rPr>
              <a:t>Istanbul</a:t>
            </a:r>
            <a:r>
              <a:rPr lang="tr-TR" sz="4400" dirty="0">
                <a:solidFill>
                  <a:schemeClr val="tx1"/>
                </a:solidFill>
              </a:rPr>
              <a:t>, 13–15 </a:t>
            </a:r>
            <a:r>
              <a:rPr lang="tr-TR" sz="4400" dirty="0" err="1">
                <a:solidFill>
                  <a:schemeClr val="tx1"/>
                </a:solidFill>
              </a:rPr>
              <a:t>November</a:t>
            </a:r>
            <a:r>
              <a:rPr lang="tr-TR" sz="4400" dirty="0">
                <a:solidFill>
                  <a:schemeClr val="tx1"/>
                </a:solidFill>
              </a:rPr>
              <a:t> (2019)</a:t>
            </a:r>
          </a:p>
          <a:p>
            <a:pPr marL="0" indent="0">
              <a:lnSpc>
                <a:spcPct val="100000"/>
              </a:lnSpc>
              <a:buNone/>
            </a:pPr>
            <a:endParaRPr lang="tr-TR" sz="4400" dirty="0">
              <a:solidFill>
                <a:schemeClr val="tx1"/>
              </a:solidFill>
            </a:endParaRPr>
          </a:p>
          <a:p>
            <a:pPr marL="0" indent="0">
              <a:lnSpc>
                <a:spcPct val="100000"/>
              </a:lnSpc>
              <a:buNone/>
            </a:pPr>
            <a:endParaRPr lang="tr-TR" sz="3600" dirty="0">
              <a:solidFill>
                <a:schemeClr val="tx1"/>
              </a:solidFill>
            </a:endParaRPr>
          </a:p>
        </p:txBody>
      </p:sp>
    </p:spTree>
    <p:extLst>
      <p:ext uri="{BB962C8B-B14F-4D97-AF65-F5344CB8AC3E}">
        <p14:creationId xmlns:p14="http://schemas.microsoft.com/office/powerpoint/2010/main" val="14752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152400"/>
            <a:ext cx="6347714" cy="3880773"/>
          </a:xfrm>
        </p:spPr>
        <p:txBody>
          <a:bodyPr>
            <a:normAutofit fontScale="25000" lnSpcReduction="20000"/>
          </a:bodyPr>
          <a:lstStyle/>
          <a:p>
            <a:pPr marL="0" indent="0">
              <a:buNone/>
            </a:pPr>
            <a:endParaRPr lang="tr-TR" sz="4400" dirty="0">
              <a:solidFill>
                <a:schemeClr val="tx1"/>
              </a:solidFill>
            </a:endParaRPr>
          </a:p>
          <a:p>
            <a:pPr marL="0" indent="0">
              <a:buNone/>
            </a:pPr>
            <a:endParaRPr lang="tr-TR" sz="4400" dirty="0">
              <a:solidFill>
                <a:schemeClr val="tx1"/>
              </a:solidFill>
            </a:endParaRPr>
          </a:p>
          <a:p>
            <a:pPr marL="0" indent="0">
              <a:buNone/>
            </a:pPr>
            <a:r>
              <a:rPr lang="tr-TR" sz="4400" dirty="0" err="1">
                <a:solidFill>
                  <a:schemeClr val="tx1"/>
                </a:solidFill>
              </a:rPr>
              <a:t>Algin</a:t>
            </a:r>
            <a:r>
              <a:rPr lang="tr-TR" sz="4400" dirty="0">
                <a:solidFill>
                  <a:schemeClr val="tx1"/>
                </a:solidFill>
              </a:rPr>
              <a:t> H.M., Ekmen A.B., Kaya E. “Three-</a:t>
            </a:r>
            <a:r>
              <a:rPr lang="tr-TR" sz="4400" dirty="0" err="1">
                <a:solidFill>
                  <a:schemeClr val="tx1"/>
                </a:solidFill>
              </a:rPr>
              <a:t>Dimensional</a:t>
            </a:r>
            <a:r>
              <a:rPr lang="tr-TR" sz="4400" dirty="0">
                <a:solidFill>
                  <a:schemeClr val="tx1"/>
                </a:solidFill>
              </a:rPr>
              <a:t> </a:t>
            </a:r>
            <a:r>
              <a:rPr lang="tr-TR" sz="4400" dirty="0" err="1">
                <a:solidFill>
                  <a:schemeClr val="tx1"/>
                </a:solidFill>
              </a:rPr>
              <a:t>Finite</a:t>
            </a:r>
            <a:r>
              <a:rPr lang="tr-TR" sz="4400" dirty="0">
                <a:solidFill>
                  <a:schemeClr val="tx1"/>
                </a:solidFill>
              </a:rPr>
              <a:t> Element Analysis of </a:t>
            </a:r>
            <a:r>
              <a:rPr lang="tr-TR" sz="4400" dirty="0" err="1">
                <a:solidFill>
                  <a:schemeClr val="tx1"/>
                </a:solidFill>
              </a:rPr>
              <a:t>Deep</a:t>
            </a:r>
            <a:r>
              <a:rPr lang="tr-TR" sz="4400" dirty="0">
                <a:solidFill>
                  <a:schemeClr val="tx1"/>
                </a:solidFill>
              </a:rPr>
              <a:t> </a:t>
            </a:r>
            <a:r>
              <a:rPr lang="tr-TR" sz="4400" dirty="0" err="1">
                <a:solidFill>
                  <a:schemeClr val="tx1"/>
                </a:solidFill>
              </a:rPr>
              <a:t>Excavation</a:t>
            </a:r>
            <a:r>
              <a:rPr lang="tr-TR" sz="4400" dirty="0">
                <a:solidFill>
                  <a:schemeClr val="tx1"/>
                </a:solidFill>
              </a:rPr>
              <a:t> </a:t>
            </a:r>
            <a:r>
              <a:rPr lang="tr-TR" sz="4400" dirty="0" err="1">
                <a:solidFill>
                  <a:schemeClr val="tx1"/>
                </a:solidFill>
              </a:rPr>
              <a:t>Systems</a:t>
            </a:r>
            <a:r>
              <a:rPr lang="tr-TR" sz="4400" dirty="0">
                <a:solidFill>
                  <a:schemeClr val="tx1"/>
                </a:solidFill>
              </a:rPr>
              <a:t> </a:t>
            </a:r>
            <a:r>
              <a:rPr lang="tr-TR" sz="4400" dirty="0" err="1">
                <a:solidFill>
                  <a:schemeClr val="tx1"/>
                </a:solidFill>
              </a:rPr>
              <a:t>Considering</a:t>
            </a:r>
            <a:r>
              <a:rPr lang="tr-TR" sz="4400" dirty="0">
                <a:solidFill>
                  <a:schemeClr val="tx1"/>
                </a:solidFill>
              </a:rPr>
              <a:t> </a:t>
            </a:r>
            <a:r>
              <a:rPr lang="tr-TR" sz="4400" dirty="0" err="1">
                <a:solidFill>
                  <a:schemeClr val="tx1"/>
                </a:solidFill>
              </a:rPr>
              <a:t>Excavation</a:t>
            </a:r>
            <a:r>
              <a:rPr lang="tr-TR" sz="4400" dirty="0">
                <a:solidFill>
                  <a:schemeClr val="tx1"/>
                </a:solidFill>
              </a:rPr>
              <a:t> </a:t>
            </a:r>
            <a:r>
              <a:rPr lang="tr-TR" sz="4400" dirty="0" err="1">
                <a:solidFill>
                  <a:schemeClr val="tx1"/>
                </a:solidFill>
              </a:rPr>
              <a:t>Stages</a:t>
            </a:r>
            <a:r>
              <a:rPr lang="tr-TR" sz="4400" dirty="0">
                <a:solidFill>
                  <a:schemeClr val="tx1"/>
                </a:solidFill>
              </a:rPr>
              <a:t>”, 6th International GAP </a:t>
            </a:r>
            <a:r>
              <a:rPr lang="tr-TR" sz="4400" dirty="0" err="1">
                <a:solidFill>
                  <a:schemeClr val="tx1"/>
                </a:solidFill>
              </a:rPr>
              <a:t>Engineering</a:t>
            </a:r>
            <a:r>
              <a:rPr lang="tr-TR" sz="4400" dirty="0">
                <a:solidFill>
                  <a:schemeClr val="tx1"/>
                </a:solidFill>
              </a:rPr>
              <a:t> Conference, Şanlıurfa, 08–10 </a:t>
            </a:r>
            <a:r>
              <a:rPr lang="tr-TR" sz="4400" dirty="0" err="1">
                <a:solidFill>
                  <a:schemeClr val="tx1"/>
                </a:solidFill>
              </a:rPr>
              <a:t>November</a:t>
            </a:r>
            <a:r>
              <a:rPr lang="tr-TR" sz="4400" dirty="0">
                <a:solidFill>
                  <a:schemeClr val="tx1"/>
                </a:solidFill>
              </a:rPr>
              <a:t> (2018)</a:t>
            </a:r>
          </a:p>
          <a:p>
            <a:pPr marL="0" indent="0">
              <a:buNone/>
            </a:pPr>
            <a:endParaRPr lang="tr-TR" sz="4400" dirty="0">
              <a:solidFill>
                <a:schemeClr val="tx1"/>
              </a:solidFill>
            </a:endParaRPr>
          </a:p>
          <a:p>
            <a:pPr marL="0" indent="0">
              <a:buNone/>
            </a:pPr>
            <a:r>
              <a:rPr lang="en-GB" sz="4400" dirty="0" err="1">
                <a:solidFill>
                  <a:schemeClr val="tx1"/>
                </a:solidFill>
              </a:rPr>
              <a:t>Kalpakcı</a:t>
            </a:r>
            <a:r>
              <a:rPr lang="en-GB" sz="4400" dirty="0">
                <a:solidFill>
                  <a:schemeClr val="tx1"/>
                </a:solidFill>
              </a:rPr>
              <a:t>, V., </a:t>
            </a:r>
            <a:r>
              <a:rPr lang="en-GB" sz="4400" dirty="0" err="1">
                <a:solidFill>
                  <a:schemeClr val="tx1"/>
                </a:solidFill>
              </a:rPr>
              <a:t>Öztürk</a:t>
            </a:r>
            <a:r>
              <a:rPr lang="en-GB" sz="4400" dirty="0">
                <a:solidFill>
                  <a:schemeClr val="tx1"/>
                </a:solidFill>
              </a:rPr>
              <a:t>, Ş., </a:t>
            </a:r>
            <a:r>
              <a:rPr lang="en-GB" sz="4400" dirty="0" err="1">
                <a:solidFill>
                  <a:schemeClr val="tx1"/>
                </a:solidFill>
              </a:rPr>
              <a:t>Algın</a:t>
            </a:r>
            <a:r>
              <a:rPr lang="en-GB" sz="4400" dirty="0">
                <a:solidFill>
                  <a:schemeClr val="tx1"/>
                </a:solidFill>
              </a:rPr>
              <a:t>, H. M., </a:t>
            </a:r>
            <a:r>
              <a:rPr lang="en-GB" sz="4400" dirty="0" err="1">
                <a:solidFill>
                  <a:schemeClr val="tx1"/>
                </a:solidFill>
              </a:rPr>
              <a:t>Ekmen</a:t>
            </a:r>
            <a:r>
              <a:rPr lang="en-GB" sz="4400" dirty="0">
                <a:solidFill>
                  <a:schemeClr val="tx1"/>
                </a:solidFill>
              </a:rPr>
              <a:t>, A. B. (2018) “3D Settlement Analysis of Underpinning Piles Under Raft Foundation Subjected to </a:t>
            </a:r>
            <a:r>
              <a:rPr lang="en-GB" sz="4400" dirty="0" err="1">
                <a:solidFill>
                  <a:schemeClr val="tx1"/>
                </a:solidFill>
              </a:rPr>
              <a:t>Nonuniform</a:t>
            </a:r>
            <a:r>
              <a:rPr lang="en-GB" sz="4400" dirty="0">
                <a:solidFill>
                  <a:schemeClr val="tx1"/>
                </a:solidFill>
              </a:rPr>
              <a:t> Vertical Loading”, Proceedings of China-Europe Conference on Geotechnical Engineering (pp. 973-977). Springer, Cham.</a:t>
            </a:r>
          </a:p>
          <a:p>
            <a:pPr marL="0" indent="0">
              <a:buNone/>
            </a:pPr>
            <a:endParaRPr lang="en-GB" sz="4400" dirty="0">
              <a:solidFill>
                <a:schemeClr val="tx1"/>
              </a:solidFill>
            </a:endParaRPr>
          </a:p>
          <a:p>
            <a:pPr marL="0" indent="0">
              <a:buNone/>
            </a:pPr>
            <a:r>
              <a:rPr lang="en-GB" sz="4400" dirty="0" err="1">
                <a:solidFill>
                  <a:schemeClr val="tx1"/>
                </a:solidFill>
              </a:rPr>
              <a:t>Algin</a:t>
            </a:r>
            <a:r>
              <a:rPr lang="en-GB" sz="4400" dirty="0">
                <a:solidFill>
                  <a:schemeClr val="tx1"/>
                </a:solidFill>
              </a:rPr>
              <a:t> H.M., </a:t>
            </a:r>
            <a:r>
              <a:rPr lang="en-GB" sz="4400" dirty="0" err="1">
                <a:solidFill>
                  <a:schemeClr val="tx1"/>
                </a:solidFill>
              </a:rPr>
              <a:t>Ekmen</a:t>
            </a:r>
            <a:r>
              <a:rPr lang="en-GB" sz="4400" dirty="0">
                <a:solidFill>
                  <a:schemeClr val="tx1"/>
                </a:solidFill>
              </a:rPr>
              <a:t> A.B., </a:t>
            </a:r>
            <a:r>
              <a:rPr lang="en-GB" sz="4400" dirty="0" err="1">
                <a:solidFill>
                  <a:schemeClr val="tx1"/>
                </a:solidFill>
              </a:rPr>
              <a:t>Yenmez</a:t>
            </a:r>
            <a:r>
              <a:rPr lang="en-GB" sz="4400" dirty="0">
                <a:solidFill>
                  <a:schemeClr val="tx1"/>
                </a:solidFill>
              </a:rPr>
              <a:t> L., </a:t>
            </a:r>
            <a:r>
              <a:rPr lang="en-GB" sz="4400" dirty="0" err="1">
                <a:solidFill>
                  <a:schemeClr val="tx1"/>
                </a:solidFill>
              </a:rPr>
              <a:t>Saraç</a:t>
            </a:r>
            <a:r>
              <a:rPr lang="en-GB" sz="4400" dirty="0">
                <a:solidFill>
                  <a:schemeClr val="tx1"/>
                </a:solidFill>
              </a:rPr>
              <a:t> I.H. “Jet Grout </a:t>
            </a:r>
            <a:r>
              <a:rPr lang="en-GB" sz="4400" dirty="0" err="1">
                <a:solidFill>
                  <a:schemeClr val="tx1"/>
                </a:solidFill>
              </a:rPr>
              <a:t>Kolonlarla</a:t>
            </a:r>
            <a:r>
              <a:rPr lang="en-GB" sz="4400" dirty="0">
                <a:solidFill>
                  <a:schemeClr val="tx1"/>
                </a:solidFill>
              </a:rPr>
              <a:t> </a:t>
            </a:r>
            <a:r>
              <a:rPr lang="en-GB" sz="4400" dirty="0" err="1">
                <a:solidFill>
                  <a:schemeClr val="tx1"/>
                </a:solidFill>
              </a:rPr>
              <a:t>Takviye</a:t>
            </a:r>
            <a:r>
              <a:rPr lang="en-GB" sz="4400" dirty="0">
                <a:solidFill>
                  <a:schemeClr val="tx1"/>
                </a:solidFill>
              </a:rPr>
              <a:t> </a:t>
            </a:r>
            <a:r>
              <a:rPr lang="en-GB" sz="4400" dirty="0" err="1">
                <a:solidFill>
                  <a:schemeClr val="tx1"/>
                </a:solidFill>
              </a:rPr>
              <a:t>Edilmiş</a:t>
            </a:r>
            <a:r>
              <a:rPr lang="en-GB" sz="4400" dirty="0">
                <a:solidFill>
                  <a:schemeClr val="tx1"/>
                </a:solidFill>
              </a:rPr>
              <a:t> </a:t>
            </a:r>
            <a:r>
              <a:rPr lang="en-GB" sz="4400" dirty="0" err="1">
                <a:solidFill>
                  <a:schemeClr val="tx1"/>
                </a:solidFill>
              </a:rPr>
              <a:t>Sığ</a:t>
            </a:r>
            <a:r>
              <a:rPr lang="en-GB" sz="4400" dirty="0">
                <a:solidFill>
                  <a:schemeClr val="tx1"/>
                </a:solidFill>
              </a:rPr>
              <a:t> </a:t>
            </a:r>
            <a:r>
              <a:rPr lang="en-GB" sz="4400" dirty="0" err="1">
                <a:solidFill>
                  <a:schemeClr val="tx1"/>
                </a:solidFill>
              </a:rPr>
              <a:t>Temellerin</a:t>
            </a:r>
            <a:r>
              <a:rPr lang="en-GB" sz="4400" dirty="0">
                <a:solidFill>
                  <a:schemeClr val="tx1"/>
                </a:solidFill>
              </a:rPr>
              <a:t> </a:t>
            </a:r>
            <a:r>
              <a:rPr lang="en-GB" sz="4400" dirty="0" err="1">
                <a:solidFill>
                  <a:schemeClr val="tx1"/>
                </a:solidFill>
              </a:rPr>
              <a:t>Oturma</a:t>
            </a:r>
            <a:r>
              <a:rPr lang="en-GB" sz="4400" dirty="0">
                <a:solidFill>
                  <a:schemeClr val="tx1"/>
                </a:solidFill>
              </a:rPr>
              <a:t> </a:t>
            </a:r>
            <a:r>
              <a:rPr lang="en-GB" sz="4400" dirty="0" err="1">
                <a:solidFill>
                  <a:schemeClr val="tx1"/>
                </a:solidFill>
              </a:rPr>
              <a:t>Analizleri</a:t>
            </a:r>
            <a:r>
              <a:rPr lang="en-GB" sz="4400" dirty="0">
                <a:solidFill>
                  <a:schemeClr val="tx1"/>
                </a:solidFill>
              </a:rPr>
              <a:t>”, 7. </a:t>
            </a:r>
            <a:r>
              <a:rPr lang="en-GB" sz="4400" dirty="0" err="1">
                <a:solidFill>
                  <a:schemeClr val="tx1"/>
                </a:solidFill>
              </a:rPr>
              <a:t>Uluslararası</a:t>
            </a:r>
            <a:r>
              <a:rPr lang="en-GB" sz="4400" dirty="0">
                <a:solidFill>
                  <a:schemeClr val="tx1"/>
                </a:solidFill>
              </a:rPr>
              <a:t> </a:t>
            </a:r>
            <a:r>
              <a:rPr lang="en-GB" sz="4400" dirty="0" err="1">
                <a:solidFill>
                  <a:schemeClr val="tx1"/>
                </a:solidFill>
              </a:rPr>
              <a:t>Katılımlı</a:t>
            </a:r>
            <a:r>
              <a:rPr lang="en-GB" sz="4400" dirty="0">
                <a:solidFill>
                  <a:schemeClr val="tx1"/>
                </a:solidFill>
              </a:rPr>
              <a:t> </a:t>
            </a:r>
            <a:r>
              <a:rPr lang="en-GB" sz="4400" dirty="0" err="1">
                <a:solidFill>
                  <a:schemeClr val="tx1"/>
                </a:solidFill>
              </a:rPr>
              <a:t>Geoteknik</a:t>
            </a:r>
            <a:r>
              <a:rPr lang="en-GB" sz="4400" dirty="0">
                <a:solidFill>
                  <a:schemeClr val="tx1"/>
                </a:solidFill>
              </a:rPr>
              <a:t> </a:t>
            </a:r>
            <a:r>
              <a:rPr lang="en-GB" sz="4400" dirty="0" err="1">
                <a:solidFill>
                  <a:schemeClr val="tx1"/>
                </a:solidFill>
              </a:rPr>
              <a:t>Sempozyumu</a:t>
            </a:r>
            <a:r>
              <a:rPr lang="en-GB" sz="4400" dirty="0">
                <a:solidFill>
                  <a:schemeClr val="tx1"/>
                </a:solidFill>
              </a:rPr>
              <a:t>, İstanbul, 22-24 </a:t>
            </a:r>
            <a:r>
              <a:rPr lang="en-GB" sz="4400" dirty="0" err="1">
                <a:solidFill>
                  <a:schemeClr val="tx1"/>
                </a:solidFill>
              </a:rPr>
              <a:t>Kasım</a:t>
            </a:r>
            <a:r>
              <a:rPr lang="en-GB" sz="4400" dirty="0">
                <a:solidFill>
                  <a:schemeClr val="tx1"/>
                </a:solidFill>
              </a:rPr>
              <a:t> (2017)</a:t>
            </a:r>
          </a:p>
          <a:p>
            <a:pPr marL="0" indent="0">
              <a:buNone/>
            </a:pPr>
            <a:endParaRPr lang="en-GB" sz="4400" dirty="0">
              <a:solidFill>
                <a:schemeClr val="tx1"/>
              </a:solidFill>
            </a:endParaRPr>
          </a:p>
          <a:p>
            <a:pPr marL="0" indent="0">
              <a:buNone/>
            </a:pPr>
            <a:r>
              <a:rPr lang="en-GB" sz="4400" dirty="0" err="1">
                <a:solidFill>
                  <a:schemeClr val="tx1"/>
                </a:solidFill>
              </a:rPr>
              <a:t>Algin</a:t>
            </a:r>
            <a:r>
              <a:rPr lang="en-GB" sz="4400" dirty="0">
                <a:solidFill>
                  <a:schemeClr val="tx1"/>
                </a:solidFill>
              </a:rPr>
              <a:t> H.M., </a:t>
            </a:r>
            <a:r>
              <a:rPr lang="en-GB" sz="4400" dirty="0" err="1">
                <a:solidFill>
                  <a:schemeClr val="tx1"/>
                </a:solidFill>
              </a:rPr>
              <a:t>Ekmen</a:t>
            </a:r>
            <a:r>
              <a:rPr lang="en-GB" sz="4400" dirty="0">
                <a:solidFill>
                  <a:schemeClr val="tx1"/>
                </a:solidFill>
              </a:rPr>
              <a:t> A.B., </a:t>
            </a:r>
            <a:r>
              <a:rPr lang="en-GB" sz="4400" dirty="0" err="1">
                <a:solidFill>
                  <a:schemeClr val="tx1"/>
                </a:solidFill>
              </a:rPr>
              <a:t>Yenmez</a:t>
            </a:r>
            <a:r>
              <a:rPr lang="en-GB" sz="4400" dirty="0">
                <a:solidFill>
                  <a:schemeClr val="tx1"/>
                </a:solidFill>
              </a:rPr>
              <a:t> L. “</a:t>
            </a:r>
            <a:r>
              <a:rPr lang="en-GB" sz="4400" dirty="0" err="1">
                <a:solidFill>
                  <a:schemeClr val="tx1"/>
                </a:solidFill>
              </a:rPr>
              <a:t>Baret</a:t>
            </a:r>
            <a:r>
              <a:rPr lang="en-GB" sz="4400" dirty="0">
                <a:solidFill>
                  <a:schemeClr val="tx1"/>
                </a:solidFill>
              </a:rPr>
              <a:t> </a:t>
            </a:r>
            <a:r>
              <a:rPr lang="en-GB" sz="4400" dirty="0" err="1">
                <a:solidFill>
                  <a:schemeClr val="tx1"/>
                </a:solidFill>
              </a:rPr>
              <a:t>Kazıklı</a:t>
            </a:r>
            <a:r>
              <a:rPr lang="en-GB" sz="4400" dirty="0">
                <a:solidFill>
                  <a:schemeClr val="tx1"/>
                </a:solidFill>
              </a:rPr>
              <a:t> </a:t>
            </a:r>
            <a:r>
              <a:rPr lang="en-GB" sz="4400" dirty="0" err="1">
                <a:solidFill>
                  <a:schemeClr val="tx1"/>
                </a:solidFill>
              </a:rPr>
              <a:t>Radye</a:t>
            </a:r>
            <a:r>
              <a:rPr lang="en-GB" sz="4400" dirty="0">
                <a:solidFill>
                  <a:schemeClr val="tx1"/>
                </a:solidFill>
              </a:rPr>
              <a:t> </a:t>
            </a:r>
            <a:r>
              <a:rPr lang="en-GB" sz="4400" dirty="0" err="1">
                <a:solidFill>
                  <a:schemeClr val="tx1"/>
                </a:solidFill>
              </a:rPr>
              <a:t>Temellerin</a:t>
            </a:r>
            <a:r>
              <a:rPr lang="en-GB" sz="4400" dirty="0">
                <a:solidFill>
                  <a:schemeClr val="tx1"/>
                </a:solidFill>
              </a:rPr>
              <a:t> </a:t>
            </a:r>
            <a:r>
              <a:rPr lang="en-GB" sz="4400" dirty="0" err="1">
                <a:solidFill>
                  <a:schemeClr val="tx1"/>
                </a:solidFill>
              </a:rPr>
              <a:t>Üç</a:t>
            </a:r>
            <a:r>
              <a:rPr lang="en-GB" sz="4400" dirty="0">
                <a:solidFill>
                  <a:schemeClr val="tx1"/>
                </a:solidFill>
              </a:rPr>
              <a:t> </a:t>
            </a:r>
            <a:r>
              <a:rPr lang="en-GB" sz="4400" dirty="0" err="1">
                <a:solidFill>
                  <a:schemeClr val="tx1"/>
                </a:solidFill>
              </a:rPr>
              <a:t>Boyutlu</a:t>
            </a:r>
            <a:r>
              <a:rPr lang="en-GB" sz="4400" dirty="0">
                <a:solidFill>
                  <a:schemeClr val="tx1"/>
                </a:solidFill>
              </a:rPr>
              <a:t> </a:t>
            </a:r>
            <a:r>
              <a:rPr lang="en-GB" sz="4400" dirty="0" err="1">
                <a:solidFill>
                  <a:schemeClr val="tx1"/>
                </a:solidFill>
              </a:rPr>
              <a:t>Sonlu</a:t>
            </a:r>
            <a:r>
              <a:rPr lang="en-GB" sz="4400" dirty="0">
                <a:solidFill>
                  <a:schemeClr val="tx1"/>
                </a:solidFill>
              </a:rPr>
              <a:t> </a:t>
            </a:r>
            <a:r>
              <a:rPr lang="en-GB" sz="4400" dirty="0" err="1">
                <a:solidFill>
                  <a:schemeClr val="tx1"/>
                </a:solidFill>
              </a:rPr>
              <a:t>Elemanlar</a:t>
            </a:r>
            <a:r>
              <a:rPr lang="en-GB" sz="4400" dirty="0">
                <a:solidFill>
                  <a:schemeClr val="tx1"/>
                </a:solidFill>
              </a:rPr>
              <a:t> </a:t>
            </a:r>
            <a:r>
              <a:rPr lang="en-GB" sz="4400" dirty="0" err="1">
                <a:solidFill>
                  <a:schemeClr val="tx1"/>
                </a:solidFill>
              </a:rPr>
              <a:t>Analizi</a:t>
            </a:r>
            <a:r>
              <a:rPr lang="en-GB" sz="4400" dirty="0">
                <a:solidFill>
                  <a:schemeClr val="tx1"/>
                </a:solidFill>
              </a:rPr>
              <a:t>”, 7. </a:t>
            </a:r>
            <a:r>
              <a:rPr lang="en-GB" sz="4400" dirty="0" err="1">
                <a:solidFill>
                  <a:schemeClr val="tx1"/>
                </a:solidFill>
              </a:rPr>
              <a:t>Uluslararası</a:t>
            </a:r>
            <a:r>
              <a:rPr lang="en-GB" sz="4400" dirty="0">
                <a:solidFill>
                  <a:schemeClr val="tx1"/>
                </a:solidFill>
              </a:rPr>
              <a:t> </a:t>
            </a:r>
            <a:r>
              <a:rPr lang="en-GB" sz="4400" dirty="0" err="1">
                <a:solidFill>
                  <a:schemeClr val="tx1"/>
                </a:solidFill>
              </a:rPr>
              <a:t>Katılımlı</a:t>
            </a:r>
            <a:r>
              <a:rPr lang="en-GB" sz="4400" dirty="0">
                <a:solidFill>
                  <a:schemeClr val="tx1"/>
                </a:solidFill>
              </a:rPr>
              <a:t> </a:t>
            </a:r>
            <a:r>
              <a:rPr lang="en-GB" sz="4400" dirty="0" err="1">
                <a:solidFill>
                  <a:schemeClr val="tx1"/>
                </a:solidFill>
              </a:rPr>
              <a:t>Geoteknik</a:t>
            </a:r>
            <a:r>
              <a:rPr lang="en-GB" sz="4400" dirty="0">
                <a:solidFill>
                  <a:schemeClr val="tx1"/>
                </a:solidFill>
              </a:rPr>
              <a:t> </a:t>
            </a:r>
            <a:r>
              <a:rPr lang="en-GB" sz="4400" dirty="0" err="1">
                <a:solidFill>
                  <a:schemeClr val="tx1"/>
                </a:solidFill>
              </a:rPr>
              <a:t>Sempozyumu</a:t>
            </a:r>
            <a:r>
              <a:rPr lang="en-GB" sz="4400" dirty="0">
                <a:solidFill>
                  <a:schemeClr val="tx1"/>
                </a:solidFill>
              </a:rPr>
              <a:t>, İstanbul, 22-24 </a:t>
            </a:r>
            <a:r>
              <a:rPr lang="en-GB" sz="4400" dirty="0" err="1">
                <a:solidFill>
                  <a:schemeClr val="tx1"/>
                </a:solidFill>
              </a:rPr>
              <a:t>Kasım</a:t>
            </a:r>
            <a:r>
              <a:rPr lang="en-GB" sz="4400" dirty="0">
                <a:solidFill>
                  <a:schemeClr val="tx1"/>
                </a:solidFill>
              </a:rPr>
              <a:t> (2017)</a:t>
            </a:r>
          </a:p>
          <a:p>
            <a:pPr marL="0" indent="0">
              <a:buNone/>
            </a:pPr>
            <a:endParaRPr lang="en-GB" sz="4400" dirty="0">
              <a:solidFill>
                <a:schemeClr val="tx1"/>
              </a:solidFill>
            </a:endParaRPr>
          </a:p>
          <a:p>
            <a:pPr marL="0" indent="0">
              <a:buNone/>
            </a:pPr>
            <a:r>
              <a:rPr lang="en-GB" sz="4400" dirty="0" err="1">
                <a:solidFill>
                  <a:schemeClr val="tx1"/>
                </a:solidFill>
              </a:rPr>
              <a:t>Algin</a:t>
            </a:r>
            <a:r>
              <a:rPr lang="en-GB" sz="4400" dirty="0">
                <a:solidFill>
                  <a:schemeClr val="tx1"/>
                </a:solidFill>
              </a:rPr>
              <a:t> H.M., </a:t>
            </a:r>
            <a:r>
              <a:rPr lang="en-GB" sz="4400" dirty="0" err="1">
                <a:solidFill>
                  <a:schemeClr val="tx1"/>
                </a:solidFill>
              </a:rPr>
              <a:t>Ekmen</a:t>
            </a:r>
            <a:r>
              <a:rPr lang="en-GB" sz="4400" dirty="0">
                <a:solidFill>
                  <a:schemeClr val="tx1"/>
                </a:solidFill>
              </a:rPr>
              <a:t> A.B., </a:t>
            </a:r>
            <a:r>
              <a:rPr lang="en-GB" sz="4400" dirty="0" err="1">
                <a:solidFill>
                  <a:schemeClr val="tx1"/>
                </a:solidFill>
              </a:rPr>
              <a:t>Yenmez</a:t>
            </a:r>
            <a:r>
              <a:rPr lang="en-GB" sz="4400" dirty="0">
                <a:solidFill>
                  <a:schemeClr val="tx1"/>
                </a:solidFill>
              </a:rPr>
              <a:t> L., </a:t>
            </a:r>
            <a:r>
              <a:rPr lang="en-GB" sz="4400" dirty="0" err="1">
                <a:solidFill>
                  <a:schemeClr val="tx1"/>
                </a:solidFill>
              </a:rPr>
              <a:t>Gümüş</a:t>
            </a:r>
            <a:r>
              <a:rPr lang="en-GB" sz="4400" dirty="0">
                <a:solidFill>
                  <a:schemeClr val="tx1"/>
                </a:solidFill>
              </a:rPr>
              <a:t> V. “Jet Grout </a:t>
            </a:r>
            <a:r>
              <a:rPr lang="en-GB" sz="4400" dirty="0" err="1">
                <a:solidFill>
                  <a:schemeClr val="tx1"/>
                </a:solidFill>
              </a:rPr>
              <a:t>Kazı</a:t>
            </a:r>
            <a:r>
              <a:rPr lang="en-GB" sz="4400" dirty="0">
                <a:solidFill>
                  <a:schemeClr val="tx1"/>
                </a:solidFill>
              </a:rPr>
              <a:t> </a:t>
            </a:r>
            <a:r>
              <a:rPr lang="en-GB" sz="4400" dirty="0" err="1">
                <a:solidFill>
                  <a:schemeClr val="tx1"/>
                </a:solidFill>
              </a:rPr>
              <a:t>Destekli</a:t>
            </a:r>
            <a:r>
              <a:rPr lang="en-GB" sz="4400" dirty="0">
                <a:solidFill>
                  <a:schemeClr val="tx1"/>
                </a:solidFill>
              </a:rPr>
              <a:t> </a:t>
            </a:r>
            <a:r>
              <a:rPr lang="en-GB" sz="4400" dirty="0" err="1">
                <a:solidFill>
                  <a:schemeClr val="tx1"/>
                </a:solidFill>
              </a:rPr>
              <a:t>Aescher</a:t>
            </a:r>
            <a:r>
              <a:rPr lang="en-GB" sz="4400" dirty="0">
                <a:solidFill>
                  <a:schemeClr val="tx1"/>
                </a:solidFill>
              </a:rPr>
              <a:t> (</a:t>
            </a:r>
            <a:r>
              <a:rPr lang="en-GB" sz="4400" dirty="0" err="1">
                <a:solidFill>
                  <a:schemeClr val="tx1"/>
                </a:solidFill>
              </a:rPr>
              <a:t>Zürih</a:t>
            </a:r>
            <a:r>
              <a:rPr lang="en-GB" sz="4400" dirty="0">
                <a:solidFill>
                  <a:schemeClr val="tx1"/>
                </a:solidFill>
              </a:rPr>
              <a:t>, </a:t>
            </a:r>
            <a:r>
              <a:rPr lang="en-GB" sz="4400" dirty="0" err="1">
                <a:solidFill>
                  <a:schemeClr val="tx1"/>
                </a:solidFill>
              </a:rPr>
              <a:t>İsviçre</a:t>
            </a:r>
            <a:r>
              <a:rPr lang="en-GB" sz="4400" dirty="0">
                <a:solidFill>
                  <a:schemeClr val="tx1"/>
                </a:solidFill>
              </a:rPr>
              <a:t>) </a:t>
            </a:r>
            <a:r>
              <a:rPr lang="en-GB" sz="4400" dirty="0" err="1">
                <a:solidFill>
                  <a:schemeClr val="tx1"/>
                </a:solidFill>
              </a:rPr>
              <a:t>Kanopi</a:t>
            </a:r>
            <a:r>
              <a:rPr lang="en-GB" sz="4400" dirty="0">
                <a:solidFill>
                  <a:schemeClr val="tx1"/>
                </a:solidFill>
              </a:rPr>
              <a:t> </a:t>
            </a:r>
            <a:r>
              <a:rPr lang="en-GB" sz="4400" dirty="0" err="1">
                <a:solidFill>
                  <a:schemeClr val="tx1"/>
                </a:solidFill>
              </a:rPr>
              <a:t>Tünelinin</a:t>
            </a:r>
            <a:r>
              <a:rPr lang="en-GB" sz="4400" dirty="0">
                <a:solidFill>
                  <a:schemeClr val="tx1"/>
                </a:solidFill>
              </a:rPr>
              <a:t> </a:t>
            </a:r>
            <a:r>
              <a:rPr lang="en-GB" sz="4400" dirty="0" err="1">
                <a:solidFill>
                  <a:schemeClr val="tx1"/>
                </a:solidFill>
              </a:rPr>
              <a:t>Üç</a:t>
            </a:r>
            <a:r>
              <a:rPr lang="en-GB" sz="4400" dirty="0">
                <a:solidFill>
                  <a:schemeClr val="tx1"/>
                </a:solidFill>
              </a:rPr>
              <a:t> </a:t>
            </a:r>
            <a:r>
              <a:rPr lang="en-GB" sz="4400" dirty="0" err="1">
                <a:solidFill>
                  <a:schemeClr val="tx1"/>
                </a:solidFill>
              </a:rPr>
              <a:t>Boyutlu</a:t>
            </a:r>
            <a:r>
              <a:rPr lang="en-GB" sz="4400" dirty="0">
                <a:solidFill>
                  <a:schemeClr val="tx1"/>
                </a:solidFill>
              </a:rPr>
              <a:t> </a:t>
            </a:r>
            <a:r>
              <a:rPr lang="en-GB" sz="4400" dirty="0" err="1">
                <a:solidFill>
                  <a:schemeClr val="tx1"/>
                </a:solidFill>
              </a:rPr>
              <a:t>Deformasyon</a:t>
            </a:r>
            <a:r>
              <a:rPr lang="en-GB" sz="4400" dirty="0">
                <a:solidFill>
                  <a:schemeClr val="tx1"/>
                </a:solidFill>
              </a:rPr>
              <a:t> </a:t>
            </a:r>
            <a:r>
              <a:rPr lang="en-GB" sz="4400" dirty="0" err="1">
                <a:solidFill>
                  <a:schemeClr val="tx1"/>
                </a:solidFill>
              </a:rPr>
              <a:t>Analizi</a:t>
            </a:r>
            <a:r>
              <a:rPr lang="en-GB" sz="4400" dirty="0">
                <a:solidFill>
                  <a:schemeClr val="tx1"/>
                </a:solidFill>
              </a:rPr>
              <a:t>”, 7. </a:t>
            </a:r>
            <a:r>
              <a:rPr lang="en-GB" sz="4400" dirty="0" err="1">
                <a:solidFill>
                  <a:schemeClr val="tx1"/>
                </a:solidFill>
              </a:rPr>
              <a:t>Uluslararası</a:t>
            </a:r>
            <a:r>
              <a:rPr lang="en-GB" sz="4400" dirty="0">
                <a:solidFill>
                  <a:schemeClr val="tx1"/>
                </a:solidFill>
              </a:rPr>
              <a:t> </a:t>
            </a:r>
            <a:r>
              <a:rPr lang="en-GB" sz="4400" dirty="0" err="1">
                <a:solidFill>
                  <a:schemeClr val="tx1"/>
                </a:solidFill>
              </a:rPr>
              <a:t>Katılımlı</a:t>
            </a:r>
            <a:r>
              <a:rPr lang="en-GB" sz="4400" dirty="0">
                <a:solidFill>
                  <a:schemeClr val="tx1"/>
                </a:solidFill>
              </a:rPr>
              <a:t> </a:t>
            </a:r>
            <a:r>
              <a:rPr lang="en-GB" sz="4400" dirty="0" err="1">
                <a:solidFill>
                  <a:schemeClr val="tx1"/>
                </a:solidFill>
              </a:rPr>
              <a:t>Geoteknik</a:t>
            </a:r>
            <a:r>
              <a:rPr lang="en-GB" sz="4400" dirty="0">
                <a:solidFill>
                  <a:schemeClr val="tx1"/>
                </a:solidFill>
              </a:rPr>
              <a:t> </a:t>
            </a:r>
            <a:r>
              <a:rPr lang="en-GB" sz="4400" dirty="0" err="1">
                <a:solidFill>
                  <a:schemeClr val="tx1"/>
                </a:solidFill>
              </a:rPr>
              <a:t>Sempozyumu</a:t>
            </a:r>
            <a:r>
              <a:rPr lang="en-GB" sz="4400" dirty="0">
                <a:solidFill>
                  <a:schemeClr val="tx1"/>
                </a:solidFill>
              </a:rPr>
              <a:t>, İstanbul, 22-24 </a:t>
            </a:r>
            <a:r>
              <a:rPr lang="en-GB" sz="4400" dirty="0" err="1">
                <a:solidFill>
                  <a:schemeClr val="tx1"/>
                </a:solidFill>
              </a:rPr>
              <a:t>Kasım</a:t>
            </a:r>
            <a:r>
              <a:rPr lang="en-GB" sz="4400" dirty="0">
                <a:solidFill>
                  <a:schemeClr val="tx1"/>
                </a:solidFill>
              </a:rPr>
              <a:t> (2017)</a:t>
            </a:r>
          </a:p>
          <a:p>
            <a:pPr marL="0" indent="0">
              <a:buNone/>
            </a:pPr>
            <a:endParaRPr lang="en-GB" sz="4400" dirty="0">
              <a:solidFill>
                <a:schemeClr val="tx1"/>
              </a:solidFill>
            </a:endParaRPr>
          </a:p>
          <a:p>
            <a:pPr marL="0" indent="0">
              <a:buNone/>
            </a:pPr>
            <a:r>
              <a:rPr lang="en-GB" sz="4400" dirty="0" err="1">
                <a:solidFill>
                  <a:schemeClr val="tx1"/>
                </a:solidFill>
              </a:rPr>
              <a:t>Gümüş</a:t>
            </a:r>
            <a:r>
              <a:rPr lang="en-GB" sz="4400" dirty="0">
                <a:solidFill>
                  <a:schemeClr val="tx1"/>
                </a:solidFill>
              </a:rPr>
              <a:t>, V., </a:t>
            </a:r>
            <a:r>
              <a:rPr lang="en-GB" sz="4400" dirty="0" err="1">
                <a:solidFill>
                  <a:schemeClr val="tx1"/>
                </a:solidFill>
              </a:rPr>
              <a:t>Soydan</a:t>
            </a:r>
            <a:r>
              <a:rPr lang="en-GB" sz="4400" dirty="0">
                <a:solidFill>
                  <a:schemeClr val="tx1"/>
                </a:solidFill>
              </a:rPr>
              <a:t> N.G., </a:t>
            </a:r>
            <a:r>
              <a:rPr lang="en-GB" sz="4400" dirty="0" err="1">
                <a:solidFill>
                  <a:schemeClr val="tx1"/>
                </a:solidFill>
              </a:rPr>
              <a:t>Şimşek</a:t>
            </a:r>
            <a:r>
              <a:rPr lang="en-GB" sz="4400" dirty="0">
                <a:solidFill>
                  <a:schemeClr val="tx1"/>
                </a:solidFill>
              </a:rPr>
              <a:t> O., </a:t>
            </a:r>
            <a:r>
              <a:rPr lang="en-GB" sz="4400" dirty="0" err="1">
                <a:solidFill>
                  <a:schemeClr val="tx1"/>
                </a:solidFill>
              </a:rPr>
              <a:t>Algın</a:t>
            </a:r>
            <a:r>
              <a:rPr lang="en-GB" sz="4400" dirty="0">
                <a:solidFill>
                  <a:schemeClr val="tx1"/>
                </a:solidFill>
              </a:rPr>
              <a:t> H.M., </a:t>
            </a:r>
            <a:r>
              <a:rPr lang="en-GB" sz="4400" dirty="0" err="1">
                <a:solidFill>
                  <a:schemeClr val="tx1"/>
                </a:solidFill>
              </a:rPr>
              <a:t>Aköz</a:t>
            </a:r>
            <a:r>
              <a:rPr lang="en-GB" sz="4400" dirty="0">
                <a:solidFill>
                  <a:schemeClr val="tx1"/>
                </a:solidFill>
              </a:rPr>
              <a:t> M.S., </a:t>
            </a:r>
            <a:r>
              <a:rPr lang="en-GB" sz="4400" dirty="0" err="1">
                <a:solidFill>
                  <a:schemeClr val="tx1"/>
                </a:solidFill>
              </a:rPr>
              <a:t>Yenigün</a:t>
            </a:r>
            <a:r>
              <a:rPr lang="en-GB" sz="4400" dirty="0">
                <a:solidFill>
                  <a:schemeClr val="tx1"/>
                </a:solidFill>
              </a:rPr>
              <a:t> K. (2017) “Seasonal And Annual Trend Analysis Of Meteorological Data İn </a:t>
            </a:r>
            <a:r>
              <a:rPr lang="en-GB" sz="4400" dirty="0" err="1">
                <a:solidFill>
                  <a:schemeClr val="tx1"/>
                </a:solidFill>
              </a:rPr>
              <a:t>Sanliurfa</a:t>
            </a:r>
            <a:r>
              <a:rPr lang="en-GB" sz="4400" dirty="0">
                <a:solidFill>
                  <a:schemeClr val="tx1"/>
                </a:solidFill>
              </a:rPr>
              <a:t>, Turkey”, Proceeding Of The 10. World Congress Of </a:t>
            </a:r>
            <a:r>
              <a:rPr lang="en-GB" sz="4400" dirty="0" err="1">
                <a:solidFill>
                  <a:schemeClr val="tx1"/>
                </a:solidFill>
              </a:rPr>
              <a:t>Ewra</a:t>
            </a:r>
            <a:r>
              <a:rPr lang="en-GB" sz="4400" dirty="0">
                <a:solidFill>
                  <a:schemeClr val="tx1"/>
                </a:solidFill>
              </a:rPr>
              <a:t>, Athens, Greece, 5-9 July 2017, Vol.1, No.1, Pp.497-502</a:t>
            </a:r>
          </a:p>
          <a:p>
            <a:pPr marL="0" indent="0">
              <a:buNone/>
            </a:pPr>
            <a:endParaRPr lang="en-GB" sz="4400" dirty="0">
              <a:solidFill>
                <a:schemeClr val="tx1"/>
              </a:solidFill>
            </a:endParaRPr>
          </a:p>
          <a:p>
            <a:pPr marL="0" indent="0">
              <a:buNone/>
            </a:pPr>
            <a:r>
              <a:rPr lang="en-GB" sz="4400" dirty="0" err="1">
                <a:solidFill>
                  <a:schemeClr val="tx1"/>
                </a:solidFill>
              </a:rPr>
              <a:t>Soydan</a:t>
            </a:r>
            <a:r>
              <a:rPr lang="en-GB" sz="4400" dirty="0">
                <a:solidFill>
                  <a:schemeClr val="tx1"/>
                </a:solidFill>
              </a:rPr>
              <a:t> N.G., </a:t>
            </a:r>
            <a:r>
              <a:rPr lang="en-GB" sz="4400" dirty="0" err="1">
                <a:solidFill>
                  <a:schemeClr val="tx1"/>
                </a:solidFill>
              </a:rPr>
              <a:t>Gümüş</a:t>
            </a:r>
            <a:r>
              <a:rPr lang="en-GB" sz="4400" dirty="0">
                <a:solidFill>
                  <a:schemeClr val="tx1"/>
                </a:solidFill>
              </a:rPr>
              <a:t> V., </a:t>
            </a:r>
            <a:r>
              <a:rPr lang="en-GB" sz="4400" dirty="0" err="1">
                <a:solidFill>
                  <a:schemeClr val="tx1"/>
                </a:solidFill>
              </a:rPr>
              <a:t>Şimşek</a:t>
            </a:r>
            <a:r>
              <a:rPr lang="en-GB" sz="4400" dirty="0">
                <a:solidFill>
                  <a:schemeClr val="tx1"/>
                </a:solidFill>
              </a:rPr>
              <a:t> O.,  </a:t>
            </a:r>
            <a:r>
              <a:rPr lang="en-GB" sz="4400" dirty="0" err="1">
                <a:solidFill>
                  <a:schemeClr val="tx1"/>
                </a:solidFill>
              </a:rPr>
              <a:t>Algin</a:t>
            </a:r>
            <a:r>
              <a:rPr lang="en-GB" sz="4400" dirty="0">
                <a:solidFill>
                  <a:schemeClr val="tx1"/>
                </a:solidFill>
              </a:rPr>
              <a:t> H.M. and </a:t>
            </a:r>
            <a:r>
              <a:rPr lang="en-GB" sz="4400" dirty="0" err="1">
                <a:solidFill>
                  <a:schemeClr val="tx1"/>
                </a:solidFill>
              </a:rPr>
              <a:t>Akoz</a:t>
            </a:r>
            <a:r>
              <a:rPr lang="en-GB" sz="4400" dirty="0">
                <a:solidFill>
                  <a:schemeClr val="tx1"/>
                </a:solidFill>
              </a:rPr>
              <a:t> </a:t>
            </a:r>
            <a:r>
              <a:rPr lang="en-GB" sz="4400" dirty="0" err="1">
                <a:solidFill>
                  <a:schemeClr val="tx1"/>
                </a:solidFill>
              </a:rPr>
              <a:t>M.S.,”Estimation</a:t>
            </a:r>
            <a:r>
              <a:rPr lang="en-GB" sz="4400" dirty="0">
                <a:solidFill>
                  <a:schemeClr val="tx1"/>
                </a:solidFill>
              </a:rPr>
              <a:t> of Missing Rainfall Data Using GEP: Case Study of </a:t>
            </a:r>
            <a:r>
              <a:rPr lang="en-GB" sz="4400" dirty="0" err="1">
                <a:solidFill>
                  <a:schemeClr val="tx1"/>
                </a:solidFill>
              </a:rPr>
              <a:t>Hilvan</a:t>
            </a:r>
            <a:r>
              <a:rPr lang="en-GB" sz="4400" dirty="0">
                <a:solidFill>
                  <a:schemeClr val="tx1"/>
                </a:solidFill>
              </a:rPr>
              <a:t> Station, Turkey”, ICOCEE, Cappadocia, </a:t>
            </a:r>
            <a:r>
              <a:rPr lang="en-GB" sz="4400" dirty="0" err="1">
                <a:solidFill>
                  <a:schemeClr val="tx1"/>
                </a:solidFill>
              </a:rPr>
              <a:t>Nevsehir</a:t>
            </a:r>
            <a:r>
              <a:rPr lang="en-GB" sz="4400" dirty="0">
                <a:solidFill>
                  <a:schemeClr val="tx1"/>
                </a:solidFill>
              </a:rPr>
              <a:t>, Turkey, May 8 – 10 (2017)</a:t>
            </a:r>
          </a:p>
          <a:p>
            <a:pPr marL="0" indent="0">
              <a:buNone/>
            </a:pPr>
            <a:endParaRPr lang="en-GB" b="1" dirty="0">
              <a:solidFill>
                <a:srgbClr val="2861AA"/>
              </a:solidFill>
              <a:latin typeface="Candara"/>
            </a:endParaRPr>
          </a:p>
        </p:txBody>
      </p:sp>
    </p:spTree>
    <p:extLst>
      <p:ext uri="{BB962C8B-B14F-4D97-AF65-F5344CB8AC3E}">
        <p14:creationId xmlns:p14="http://schemas.microsoft.com/office/powerpoint/2010/main" val="84981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85800"/>
            <a:ext cx="6347714" cy="3880773"/>
          </a:xfrm>
        </p:spPr>
        <p:txBody>
          <a:bodyPr>
            <a:normAutofit fontScale="62500" lnSpcReduction="20000"/>
          </a:bodyPr>
          <a:lstStyle/>
          <a:p>
            <a:pPr marL="0" indent="0">
              <a:buNone/>
            </a:pPr>
            <a:r>
              <a:rPr lang="en-GB" dirty="0" err="1">
                <a:solidFill>
                  <a:schemeClr val="tx1"/>
                </a:solidFill>
              </a:rPr>
              <a:t>Algin</a:t>
            </a:r>
            <a:r>
              <a:rPr lang="en-GB" dirty="0">
                <a:solidFill>
                  <a:schemeClr val="tx1"/>
                </a:solidFill>
              </a:rPr>
              <a:t> H.M., </a:t>
            </a:r>
            <a:r>
              <a:rPr lang="en-GB" dirty="0" err="1">
                <a:solidFill>
                  <a:schemeClr val="tx1"/>
                </a:solidFill>
              </a:rPr>
              <a:t>Ekmen</a:t>
            </a:r>
            <a:r>
              <a:rPr lang="en-GB" dirty="0">
                <a:solidFill>
                  <a:schemeClr val="tx1"/>
                </a:solidFill>
              </a:rPr>
              <a:t> A.B., </a:t>
            </a:r>
            <a:r>
              <a:rPr lang="en-GB" dirty="0" err="1">
                <a:solidFill>
                  <a:schemeClr val="tx1"/>
                </a:solidFill>
              </a:rPr>
              <a:t>Yenmez</a:t>
            </a:r>
            <a:r>
              <a:rPr lang="en-GB" dirty="0">
                <a:solidFill>
                  <a:schemeClr val="tx1"/>
                </a:solidFill>
              </a:rPr>
              <a:t> L., </a:t>
            </a:r>
            <a:r>
              <a:rPr lang="en-GB" dirty="0" err="1">
                <a:solidFill>
                  <a:schemeClr val="tx1"/>
                </a:solidFill>
              </a:rPr>
              <a:t>Gümüş</a:t>
            </a:r>
            <a:r>
              <a:rPr lang="en-GB" dirty="0">
                <a:solidFill>
                  <a:schemeClr val="tx1"/>
                </a:solidFill>
              </a:rPr>
              <a:t> V., Yılmaz H. “</a:t>
            </a:r>
            <a:r>
              <a:rPr lang="en-GB" dirty="0" err="1">
                <a:solidFill>
                  <a:schemeClr val="tx1"/>
                </a:solidFill>
              </a:rPr>
              <a:t>Derin</a:t>
            </a:r>
            <a:r>
              <a:rPr lang="en-GB" dirty="0">
                <a:solidFill>
                  <a:schemeClr val="tx1"/>
                </a:solidFill>
              </a:rPr>
              <a:t> </a:t>
            </a:r>
            <a:r>
              <a:rPr lang="en-GB" dirty="0" err="1">
                <a:solidFill>
                  <a:schemeClr val="tx1"/>
                </a:solidFill>
              </a:rPr>
              <a:t>Kazılarda</a:t>
            </a:r>
            <a:r>
              <a:rPr lang="en-GB" dirty="0">
                <a:solidFill>
                  <a:schemeClr val="tx1"/>
                </a:solidFill>
              </a:rPr>
              <a:t> Jet Grout </a:t>
            </a:r>
            <a:r>
              <a:rPr lang="en-GB" dirty="0" err="1">
                <a:solidFill>
                  <a:schemeClr val="tx1"/>
                </a:solidFill>
              </a:rPr>
              <a:t>Grup</a:t>
            </a:r>
            <a:r>
              <a:rPr lang="en-GB" dirty="0">
                <a:solidFill>
                  <a:schemeClr val="tx1"/>
                </a:solidFill>
              </a:rPr>
              <a:t> </a:t>
            </a:r>
            <a:r>
              <a:rPr lang="en-GB" dirty="0" err="1">
                <a:solidFill>
                  <a:schemeClr val="tx1"/>
                </a:solidFill>
              </a:rPr>
              <a:t>Kolonlarla</a:t>
            </a:r>
            <a:r>
              <a:rPr lang="en-GB" dirty="0">
                <a:solidFill>
                  <a:schemeClr val="tx1"/>
                </a:solidFill>
              </a:rPr>
              <a:t> </a:t>
            </a:r>
            <a:r>
              <a:rPr lang="en-GB" dirty="0" err="1">
                <a:solidFill>
                  <a:schemeClr val="tx1"/>
                </a:solidFill>
              </a:rPr>
              <a:t>Pasif</a:t>
            </a:r>
            <a:r>
              <a:rPr lang="en-GB" dirty="0">
                <a:solidFill>
                  <a:schemeClr val="tx1"/>
                </a:solidFill>
              </a:rPr>
              <a:t> </a:t>
            </a:r>
            <a:r>
              <a:rPr lang="en-GB" dirty="0" err="1">
                <a:solidFill>
                  <a:schemeClr val="tx1"/>
                </a:solidFill>
              </a:rPr>
              <a:t>Direnci</a:t>
            </a:r>
            <a:r>
              <a:rPr lang="en-GB" dirty="0">
                <a:solidFill>
                  <a:schemeClr val="tx1"/>
                </a:solidFill>
              </a:rPr>
              <a:t> </a:t>
            </a:r>
            <a:r>
              <a:rPr lang="en-GB" dirty="0" err="1">
                <a:solidFill>
                  <a:schemeClr val="tx1"/>
                </a:solidFill>
              </a:rPr>
              <a:t>Arttırılmış</a:t>
            </a:r>
            <a:r>
              <a:rPr lang="en-GB" dirty="0">
                <a:solidFill>
                  <a:schemeClr val="tx1"/>
                </a:solidFill>
              </a:rPr>
              <a:t> </a:t>
            </a:r>
            <a:r>
              <a:rPr lang="en-GB" dirty="0" err="1">
                <a:solidFill>
                  <a:schemeClr val="tx1"/>
                </a:solidFill>
              </a:rPr>
              <a:t>İç</a:t>
            </a:r>
            <a:r>
              <a:rPr lang="en-GB" dirty="0">
                <a:solidFill>
                  <a:schemeClr val="tx1"/>
                </a:solidFill>
              </a:rPr>
              <a:t> </a:t>
            </a:r>
            <a:r>
              <a:rPr lang="en-GB" dirty="0" err="1">
                <a:solidFill>
                  <a:schemeClr val="tx1"/>
                </a:solidFill>
              </a:rPr>
              <a:t>Destekli</a:t>
            </a:r>
            <a:r>
              <a:rPr lang="en-GB" dirty="0">
                <a:solidFill>
                  <a:schemeClr val="tx1"/>
                </a:solidFill>
              </a:rPr>
              <a:t> </a:t>
            </a:r>
            <a:r>
              <a:rPr lang="en-GB" dirty="0" err="1">
                <a:solidFill>
                  <a:schemeClr val="tx1"/>
                </a:solidFill>
              </a:rPr>
              <a:t>Diyafram</a:t>
            </a:r>
            <a:r>
              <a:rPr lang="en-GB" dirty="0">
                <a:solidFill>
                  <a:schemeClr val="tx1"/>
                </a:solidFill>
              </a:rPr>
              <a:t> </a:t>
            </a:r>
            <a:r>
              <a:rPr lang="en-GB" dirty="0" err="1">
                <a:solidFill>
                  <a:schemeClr val="tx1"/>
                </a:solidFill>
              </a:rPr>
              <a:t>Duvar</a:t>
            </a:r>
            <a:r>
              <a:rPr lang="en-GB" dirty="0">
                <a:solidFill>
                  <a:schemeClr val="tx1"/>
                </a:solidFill>
              </a:rPr>
              <a:t> </a:t>
            </a:r>
            <a:r>
              <a:rPr lang="en-GB" dirty="0" err="1">
                <a:solidFill>
                  <a:schemeClr val="tx1"/>
                </a:solidFill>
              </a:rPr>
              <a:t>Sistemlerinin</a:t>
            </a:r>
            <a:r>
              <a:rPr lang="en-GB" dirty="0">
                <a:solidFill>
                  <a:schemeClr val="tx1"/>
                </a:solidFill>
              </a:rPr>
              <a:t> </a:t>
            </a:r>
            <a:r>
              <a:rPr lang="en-GB" dirty="0" err="1">
                <a:solidFill>
                  <a:schemeClr val="tx1"/>
                </a:solidFill>
              </a:rPr>
              <a:t>Üç</a:t>
            </a:r>
            <a:r>
              <a:rPr lang="en-GB" dirty="0">
                <a:solidFill>
                  <a:schemeClr val="tx1"/>
                </a:solidFill>
              </a:rPr>
              <a:t> </a:t>
            </a:r>
            <a:r>
              <a:rPr lang="en-GB" dirty="0" err="1">
                <a:solidFill>
                  <a:schemeClr val="tx1"/>
                </a:solidFill>
              </a:rPr>
              <a:t>Boyutlu</a:t>
            </a:r>
            <a:r>
              <a:rPr lang="en-GB" dirty="0">
                <a:solidFill>
                  <a:schemeClr val="tx1"/>
                </a:solidFill>
              </a:rPr>
              <a:t> </a:t>
            </a:r>
            <a:r>
              <a:rPr lang="en-GB" dirty="0" err="1">
                <a:solidFill>
                  <a:schemeClr val="tx1"/>
                </a:solidFill>
              </a:rPr>
              <a:t>Sonlu</a:t>
            </a:r>
            <a:r>
              <a:rPr lang="en-GB" dirty="0">
                <a:solidFill>
                  <a:schemeClr val="tx1"/>
                </a:solidFill>
              </a:rPr>
              <a:t> </a:t>
            </a:r>
            <a:r>
              <a:rPr lang="en-GB" dirty="0" err="1">
                <a:solidFill>
                  <a:schemeClr val="tx1"/>
                </a:solidFill>
              </a:rPr>
              <a:t>Elemanlar</a:t>
            </a:r>
            <a:r>
              <a:rPr lang="en-GB" dirty="0">
                <a:solidFill>
                  <a:schemeClr val="tx1"/>
                </a:solidFill>
              </a:rPr>
              <a:t> </a:t>
            </a:r>
            <a:r>
              <a:rPr lang="en-GB" dirty="0" err="1">
                <a:solidFill>
                  <a:schemeClr val="tx1"/>
                </a:solidFill>
              </a:rPr>
              <a:t>Analizi</a:t>
            </a:r>
            <a:r>
              <a:rPr lang="en-GB" dirty="0">
                <a:solidFill>
                  <a:schemeClr val="tx1"/>
                </a:solidFill>
              </a:rPr>
              <a:t>”, 7. </a:t>
            </a:r>
            <a:r>
              <a:rPr lang="en-GB" dirty="0" err="1">
                <a:solidFill>
                  <a:schemeClr val="tx1"/>
                </a:solidFill>
              </a:rPr>
              <a:t>Uluslararası</a:t>
            </a:r>
            <a:r>
              <a:rPr lang="en-GB" dirty="0">
                <a:solidFill>
                  <a:schemeClr val="tx1"/>
                </a:solidFill>
              </a:rPr>
              <a:t> </a:t>
            </a:r>
            <a:r>
              <a:rPr lang="en-GB" dirty="0" err="1">
                <a:solidFill>
                  <a:schemeClr val="tx1"/>
                </a:solidFill>
              </a:rPr>
              <a:t>Katılımlı</a:t>
            </a:r>
            <a:r>
              <a:rPr lang="en-GB" dirty="0">
                <a:solidFill>
                  <a:schemeClr val="tx1"/>
                </a:solidFill>
              </a:rPr>
              <a:t> </a:t>
            </a:r>
            <a:r>
              <a:rPr lang="en-GB" dirty="0" err="1">
                <a:solidFill>
                  <a:schemeClr val="tx1"/>
                </a:solidFill>
              </a:rPr>
              <a:t>Geoteknik</a:t>
            </a:r>
            <a:r>
              <a:rPr lang="en-GB" dirty="0">
                <a:solidFill>
                  <a:schemeClr val="tx1"/>
                </a:solidFill>
              </a:rPr>
              <a:t> </a:t>
            </a:r>
            <a:r>
              <a:rPr lang="en-GB" dirty="0" err="1">
                <a:solidFill>
                  <a:schemeClr val="tx1"/>
                </a:solidFill>
              </a:rPr>
              <a:t>Sempozyumu</a:t>
            </a:r>
            <a:r>
              <a:rPr lang="en-GB" dirty="0">
                <a:solidFill>
                  <a:schemeClr val="tx1"/>
                </a:solidFill>
              </a:rPr>
              <a:t>, İstanbul, 22-24 </a:t>
            </a:r>
            <a:r>
              <a:rPr lang="en-GB" dirty="0" err="1">
                <a:solidFill>
                  <a:schemeClr val="tx1"/>
                </a:solidFill>
              </a:rPr>
              <a:t>Kasım</a:t>
            </a:r>
            <a:r>
              <a:rPr lang="en-GB" dirty="0">
                <a:solidFill>
                  <a:schemeClr val="tx1"/>
                </a:solidFill>
              </a:rPr>
              <a:t> (2017)</a:t>
            </a:r>
          </a:p>
          <a:p>
            <a:pPr marL="0" indent="0">
              <a:buNone/>
            </a:pPr>
            <a:endParaRPr lang="en-GB" dirty="0">
              <a:solidFill>
                <a:schemeClr val="tx1"/>
              </a:solidFill>
            </a:endParaRPr>
          </a:p>
          <a:p>
            <a:pPr marL="0" indent="0">
              <a:buNone/>
            </a:pPr>
            <a:r>
              <a:rPr lang="en-GB" dirty="0" err="1">
                <a:solidFill>
                  <a:schemeClr val="tx1"/>
                </a:solidFill>
              </a:rPr>
              <a:t>Algin</a:t>
            </a:r>
            <a:r>
              <a:rPr lang="en-GB" dirty="0">
                <a:solidFill>
                  <a:schemeClr val="tx1"/>
                </a:solidFill>
              </a:rPr>
              <a:t> H.M., </a:t>
            </a:r>
            <a:r>
              <a:rPr lang="en-GB" dirty="0" err="1">
                <a:solidFill>
                  <a:schemeClr val="tx1"/>
                </a:solidFill>
              </a:rPr>
              <a:t>Yenmez</a:t>
            </a:r>
            <a:r>
              <a:rPr lang="en-GB" dirty="0">
                <a:solidFill>
                  <a:schemeClr val="tx1"/>
                </a:solidFill>
              </a:rPr>
              <a:t> L., </a:t>
            </a:r>
            <a:r>
              <a:rPr lang="en-GB" dirty="0" err="1">
                <a:solidFill>
                  <a:schemeClr val="tx1"/>
                </a:solidFill>
              </a:rPr>
              <a:t>Ekmen</a:t>
            </a:r>
            <a:r>
              <a:rPr lang="en-GB" dirty="0">
                <a:solidFill>
                  <a:schemeClr val="tx1"/>
                </a:solidFill>
              </a:rPr>
              <a:t> A.B. and </a:t>
            </a:r>
            <a:r>
              <a:rPr lang="en-GB" dirty="0" err="1">
                <a:solidFill>
                  <a:schemeClr val="tx1"/>
                </a:solidFill>
              </a:rPr>
              <a:t>Gümüş</a:t>
            </a:r>
            <a:r>
              <a:rPr lang="en-GB" dirty="0">
                <a:solidFill>
                  <a:schemeClr val="tx1"/>
                </a:solidFill>
              </a:rPr>
              <a:t> V., “The Settlement Analyses of the Piled Raft Foundation Systems used for </a:t>
            </a:r>
            <a:r>
              <a:rPr lang="en-GB" dirty="0" err="1">
                <a:solidFill>
                  <a:schemeClr val="tx1"/>
                </a:solidFill>
              </a:rPr>
              <a:t>Donau</a:t>
            </a:r>
            <a:r>
              <a:rPr lang="en-GB" dirty="0">
                <a:solidFill>
                  <a:schemeClr val="tx1"/>
                </a:solidFill>
              </a:rPr>
              <a:t> City Towers in Vienna”, ICOCEE, Cappadocia, </a:t>
            </a:r>
            <a:r>
              <a:rPr lang="en-GB" dirty="0" err="1">
                <a:solidFill>
                  <a:schemeClr val="tx1"/>
                </a:solidFill>
              </a:rPr>
              <a:t>Nevsehir</a:t>
            </a:r>
            <a:r>
              <a:rPr lang="en-GB" dirty="0">
                <a:solidFill>
                  <a:schemeClr val="tx1"/>
                </a:solidFill>
              </a:rPr>
              <a:t>, Turkey, May 8 – 10 (2017)</a:t>
            </a:r>
          </a:p>
          <a:p>
            <a:pPr marL="0" indent="0">
              <a:buNone/>
            </a:pPr>
            <a:endParaRPr lang="en-GB" dirty="0">
              <a:solidFill>
                <a:schemeClr val="tx1"/>
              </a:solidFill>
            </a:endParaRPr>
          </a:p>
          <a:p>
            <a:pPr marL="0" indent="0">
              <a:buNone/>
            </a:pPr>
            <a:r>
              <a:rPr lang="en-GB" dirty="0" err="1">
                <a:solidFill>
                  <a:schemeClr val="tx1"/>
                </a:solidFill>
              </a:rPr>
              <a:t>Algin</a:t>
            </a:r>
            <a:r>
              <a:rPr lang="en-GB" dirty="0">
                <a:solidFill>
                  <a:schemeClr val="tx1"/>
                </a:solidFill>
              </a:rPr>
              <a:t> H.M., </a:t>
            </a:r>
            <a:r>
              <a:rPr lang="en-GB" dirty="0" err="1">
                <a:solidFill>
                  <a:schemeClr val="tx1"/>
                </a:solidFill>
              </a:rPr>
              <a:t>Ekmen</a:t>
            </a:r>
            <a:r>
              <a:rPr lang="en-GB" dirty="0">
                <a:solidFill>
                  <a:schemeClr val="tx1"/>
                </a:solidFill>
              </a:rPr>
              <a:t> A.B., </a:t>
            </a:r>
            <a:r>
              <a:rPr lang="en-GB" dirty="0" err="1">
                <a:solidFill>
                  <a:schemeClr val="tx1"/>
                </a:solidFill>
              </a:rPr>
              <a:t>Yenmez</a:t>
            </a:r>
            <a:r>
              <a:rPr lang="en-GB" dirty="0">
                <a:solidFill>
                  <a:schemeClr val="tx1"/>
                </a:solidFill>
              </a:rPr>
              <a:t> L. and </a:t>
            </a:r>
            <a:r>
              <a:rPr lang="en-GB" dirty="0" err="1">
                <a:solidFill>
                  <a:schemeClr val="tx1"/>
                </a:solidFill>
              </a:rPr>
              <a:t>Saraç</a:t>
            </a:r>
            <a:r>
              <a:rPr lang="en-GB" dirty="0">
                <a:solidFill>
                  <a:schemeClr val="tx1"/>
                </a:solidFill>
              </a:rPr>
              <a:t> İ.H., “The Shallow Foundation Underpinning with Jet Grouting, First Morris Bank, Morristown, New Jersey”, ICOCEE, Cappadocia, </a:t>
            </a:r>
            <a:r>
              <a:rPr lang="en-GB" dirty="0" err="1">
                <a:solidFill>
                  <a:schemeClr val="tx1"/>
                </a:solidFill>
              </a:rPr>
              <a:t>Nevsehir</a:t>
            </a:r>
            <a:r>
              <a:rPr lang="en-GB" dirty="0">
                <a:solidFill>
                  <a:schemeClr val="tx1"/>
                </a:solidFill>
              </a:rPr>
              <a:t>, Turkey, May 8 – 10 (2017)</a:t>
            </a:r>
          </a:p>
          <a:p>
            <a:pPr marL="0" indent="0">
              <a:buNone/>
            </a:pPr>
            <a:endParaRPr lang="en-GB" dirty="0">
              <a:solidFill>
                <a:schemeClr val="tx1"/>
              </a:solidFill>
            </a:endParaRPr>
          </a:p>
          <a:p>
            <a:pPr marL="0" indent="0">
              <a:buNone/>
            </a:pPr>
            <a:r>
              <a:rPr lang="en-GB" dirty="0" err="1">
                <a:solidFill>
                  <a:schemeClr val="tx1"/>
                </a:solidFill>
              </a:rPr>
              <a:t>Gümüş</a:t>
            </a:r>
            <a:r>
              <a:rPr lang="en-GB" dirty="0">
                <a:solidFill>
                  <a:schemeClr val="tx1"/>
                </a:solidFill>
              </a:rPr>
              <a:t> V., </a:t>
            </a:r>
            <a:r>
              <a:rPr lang="en-GB" dirty="0" err="1">
                <a:solidFill>
                  <a:schemeClr val="tx1"/>
                </a:solidFill>
              </a:rPr>
              <a:t>Şimşek</a:t>
            </a:r>
            <a:r>
              <a:rPr lang="en-GB" dirty="0">
                <a:solidFill>
                  <a:schemeClr val="tx1"/>
                </a:solidFill>
              </a:rPr>
              <a:t> O., </a:t>
            </a:r>
            <a:r>
              <a:rPr lang="en-GB" dirty="0" err="1">
                <a:solidFill>
                  <a:schemeClr val="tx1"/>
                </a:solidFill>
              </a:rPr>
              <a:t>Soydan</a:t>
            </a:r>
            <a:r>
              <a:rPr lang="en-GB" dirty="0">
                <a:solidFill>
                  <a:schemeClr val="tx1"/>
                </a:solidFill>
              </a:rPr>
              <a:t> N.G., </a:t>
            </a:r>
            <a:r>
              <a:rPr lang="en-GB" dirty="0" err="1">
                <a:solidFill>
                  <a:schemeClr val="tx1"/>
                </a:solidFill>
              </a:rPr>
              <a:t>Algin</a:t>
            </a:r>
            <a:r>
              <a:rPr lang="en-GB" dirty="0">
                <a:solidFill>
                  <a:schemeClr val="tx1"/>
                </a:solidFill>
              </a:rPr>
              <a:t> H.M. and </a:t>
            </a:r>
            <a:r>
              <a:rPr lang="en-GB" dirty="0" err="1">
                <a:solidFill>
                  <a:schemeClr val="tx1"/>
                </a:solidFill>
              </a:rPr>
              <a:t>Akoz</a:t>
            </a:r>
            <a:r>
              <a:rPr lang="en-GB" dirty="0">
                <a:solidFill>
                  <a:schemeClr val="tx1"/>
                </a:solidFill>
              </a:rPr>
              <a:t> M.S., “Evaluation of Mann-Kendall and Spearman’s Rho Trend Test for Pan Evaporation in </a:t>
            </a:r>
            <a:r>
              <a:rPr lang="en-GB" dirty="0" err="1">
                <a:solidFill>
                  <a:schemeClr val="tx1"/>
                </a:solidFill>
              </a:rPr>
              <a:t>Şanlıurfa</a:t>
            </a:r>
            <a:r>
              <a:rPr lang="en-GB" dirty="0">
                <a:solidFill>
                  <a:schemeClr val="tx1"/>
                </a:solidFill>
              </a:rPr>
              <a:t>, Turkey”, ICOCEE, Cappadocia, </a:t>
            </a:r>
            <a:r>
              <a:rPr lang="en-GB" dirty="0" err="1">
                <a:solidFill>
                  <a:schemeClr val="tx1"/>
                </a:solidFill>
              </a:rPr>
              <a:t>Nevsehir</a:t>
            </a:r>
            <a:r>
              <a:rPr lang="en-GB" dirty="0">
                <a:solidFill>
                  <a:schemeClr val="tx1"/>
                </a:solidFill>
              </a:rPr>
              <a:t>, Turkey, May 8 – 10 (2017)</a:t>
            </a:r>
          </a:p>
          <a:p>
            <a:pPr marL="0" indent="0">
              <a:buNone/>
            </a:pPr>
            <a:endParaRPr lang="en-GB" dirty="0">
              <a:solidFill>
                <a:schemeClr val="tx1"/>
              </a:solidFill>
            </a:endParaRPr>
          </a:p>
          <a:p>
            <a:pPr marL="0" indent="0">
              <a:buNone/>
            </a:pPr>
            <a:r>
              <a:rPr lang="en-GB" dirty="0" err="1">
                <a:solidFill>
                  <a:schemeClr val="tx1"/>
                </a:solidFill>
              </a:rPr>
              <a:t>Gümüş</a:t>
            </a:r>
            <a:r>
              <a:rPr lang="en-GB" dirty="0">
                <a:solidFill>
                  <a:schemeClr val="tx1"/>
                </a:solidFill>
              </a:rPr>
              <a:t> V., </a:t>
            </a:r>
            <a:r>
              <a:rPr lang="en-GB" dirty="0" err="1">
                <a:solidFill>
                  <a:schemeClr val="tx1"/>
                </a:solidFill>
              </a:rPr>
              <a:t>Soydan</a:t>
            </a:r>
            <a:r>
              <a:rPr lang="en-GB" dirty="0">
                <a:solidFill>
                  <a:schemeClr val="tx1"/>
                </a:solidFill>
              </a:rPr>
              <a:t> N.G., </a:t>
            </a:r>
            <a:r>
              <a:rPr lang="en-GB" dirty="0" err="1">
                <a:solidFill>
                  <a:schemeClr val="tx1"/>
                </a:solidFill>
              </a:rPr>
              <a:t>Şimşek</a:t>
            </a:r>
            <a:r>
              <a:rPr lang="en-GB" dirty="0">
                <a:solidFill>
                  <a:schemeClr val="tx1"/>
                </a:solidFill>
              </a:rPr>
              <a:t> O., </a:t>
            </a:r>
            <a:r>
              <a:rPr lang="en-GB" dirty="0" err="1">
                <a:solidFill>
                  <a:schemeClr val="tx1"/>
                </a:solidFill>
              </a:rPr>
              <a:t>Algin</a:t>
            </a:r>
            <a:r>
              <a:rPr lang="en-GB" dirty="0">
                <a:solidFill>
                  <a:schemeClr val="tx1"/>
                </a:solidFill>
              </a:rPr>
              <a:t> H.M. and </a:t>
            </a:r>
            <a:r>
              <a:rPr lang="en-GB" dirty="0" err="1">
                <a:solidFill>
                  <a:schemeClr val="tx1"/>
                </a:solidFill>
              </a:rPr>
              <a:t>Akoz</a:t>
            </a:r>
            <a:r>
              <a:rPr lang="en-GB" dirty="0">
                <a:solidFill>
                  <a:schemeClr val="tx1"/>
                </a:solidFill>
              </a:rPr>
              <a:t> </a:t>
            </a:r>
            <a:r>
              <a:rPr lang="en-GB" dirty="0" err="1">
                <a:solidFill>
                  <a:schemeClr val="tx1"/>
                </a:solidFill>
              </a:rPr>
              <a:t>M.S.,”Estimation</a:t>
            </a:r>
            <a:r>
              <a:rPr lang="en-GB" dirty="0">
                <a:solidFill>
                  <a:schemeClr val="tx1"/>
                </a:solidFill>
              </a:rPr>
              <a:t> of Pan Evaporation with Temperature Data Using ANN and ANFIS Methods in </a:t>
            </a:r>
            <a:r>
              <a:rPr lang="en-GB" dirty="0" err="1">
                <a:solidFill>
                  <a:schemeClr val="tx1"/>
                </a:solidFill>
              </a:rPr>
              <a:t>Şanlıurfa</a:t>
            </a:r>
            <a:r>
              <a:rPr lang="en-GB" dirty="0">
                <a:solidFill>
                  <a:schemeClr val="tx1"/>
                </a:solidFill>
              </a:rPr>
              <a:t>, Turkey”, ICOCEE, Cappadocia, </a:t>
            </a:r>
            <a:r>
              <a:rPr lang="en-GB" dirty="0" err="1">
                <a:solidFill>
                  <a:schemeClr val="tx1"/>
                </a:solidFill>
              </a:rPr>
              <a:t>Nevsehir</a:t>
            </a:r>
            <a:r>
              <a:rPr lang="en-GB" dirty="0">
                <a:solidFill>
                  <a:schemeClr val="tx1"/>
                </a:solidFill>
              </a:rPr>
              <a:t>, Turkey, May 8 – 10 (2017)</a:t>
            </a:r>
          </a:p>
          <a:p>
            <a:pPr marL="0" indent="0">
              <a:buNone/>
            </a:pPr>
            <a:endParaRPr lang="en-GB" b="1" dirty="0">
              <a:solidFill>
                <a:srgbClr val="2861AA"/>
              </a:solidFill>
              <a:latin typeface="Candara"/>
            </a:endParaRPr>
          </a:p>
        </p:txBody>
      </p:sp>
    </p:spTree>
    <p:extLst>
      <p:ext uri="{BB962C8B-B14F-4D97-AF65-F5344CB8AC3E}">
        <p14:creationId xmlns:p14="http://schemas.microsoft.com/office/powerpoint/2010/main" val="383345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33400"/>
            <a:ext cx="6347714" cy="3880773"/>
          </a:xfrm>
        </p:spPr>
        <p:txBody>
          <a:bodyPr>
            <a:normAutofit fontScale="25000" lnSpcReduction="20000"/>
          </a:bodyPr>
          <a:lstStyle/>
          <a:p>
            <a:pPr marL="0" indent="0">
              <a:buNone/>
            </a:pPr>
            <a:r>
              <a:rPr lang="tr-TR" sz="7200" b="1" dirty="0">
                <a:solidFill>
                  <a:srgbClr val="2861AA"/>
                </a:solidFill>
                <a:latin typeface="Candara"/>
              </a:rPr>
              <a:t>Ulusal Bildiri:</a:t>
            </a:r>
            <a:endParaRPr lang="tr-TR" sz="4400" dirty="0"/>
          </a:p>
          <a:p>
            <a:pPr marL="0" indent="0">
              <a:buNone/>
            </a:pPr>
            <a:r>
              <a:rPr lang="tr-TR" sz="4400" dirty="0"/>
              <a:t>Algın H.M, Ekmen A.B., Arslan M.C, </a:t>
            </a:r>
            <a:r>
              <a:rPr lang="tr-TR" sz="4400" dirty="0" err="1"/>
              <a:t>Ulukavak</a:t>
            </a:r>
            <a:r>
              <a:rPr lang="tr-TR" sz="4400" dirty="0"/>
              <a:t> M., Erdoğan S.,“</a:t>
            </a:r>
            <a:r>
              <a:rPr lang="tr-TR" sz="4400" dirty="0" err="1"/>
              <a:t>İha</a:t>
            </a:r>
            <a:r>
              <a:rPr lang="tr-TR" sz="4400" dirty="0"/>
              <a:t> </a:t>
            </a:r>
            <a:r>
              <a:rPr lang="tr-TR" sz="4400" dirty="0" err="1"/>
              <a:t>Fotogrametrisi</a:t>
            </a:r>
            <a:r>
              <a:rPr lang="tr-TR" sz="4400" dirty="0"/>
              <a:t> Kullanılarak Modellenen Şevlerin Üç Boyutlu Sonlu Elemanlar Metoduyla </a:t>
            </a:r>
            <a:r>
              <a:rPr lang="tr-TR" sz="4400" dirty="0" err="1"/>
              <a:t>Duraylılık</a:t>
            </a:r>
            <a:r>
              <a:rPr lang="tr-TR" sz="4400" dirty="0"/>
              <a:t> Analizi”, Zemin Mekaniği ve </a:t>
            </a:r>
            <a:r>
              <a:rPr lang="tr-TR" sz="4400" dirty="0" err="1"/>
              <a:t>Geoteknik</a:t>
            </a:r>
            <a:r>
              <a:rPr lang="tr-TR" sz="4400" dirty="0"/>
              <a:t> Mühendisliği 17. Ulusal Kongresi 26-28 Eylül 2018, İstanbul Üniversitesi, İstanbul, (2018)</a:t>
            </a:r>
          </a:p>
          <a:p>
            <a:pPr marL="0" indent="0">
              <a:buNone/>
            </a:pPr>
            <a:r>
              <a:rPr lang="tr-TR" sz="4400" dirty="0" err="1"/>
              <a:t>Algin</a:t>
            </a:r>
            <a:r>
              <a:rPr lang="tr-TR" sz="4400" dirty="0"/>
              <a:t> H.M ve Ekmen A.B., “DKTK Grupları Üzerindeki </a:t>
            </a:r>
            <a:r>
              <a:rPr lang="tr-TR" sz="4400" dirty="0" err="1"/>
              <a:t>Radyelerin</a:t>
            </a:r>
            <a:r>
              <a:rPr lang="tr-TR" sz="4400" dirty="0"/>
              <a:t> Tepki Yüzey Metodu İle Optimizasyonu”, Zemin Mekaniği ve </a:t>
            </a:r>
            <a:r>
              <a:rPr lang="tr-TR" sz="4400" dirty="0" err="1"/>
              <a:t>Geoteknik</a:t>
            </a:r>
            <a:r>
              <a:rPr lang="tr-TR" sz="4400" dirty="0"/>
              <a:t> Mühendisliği 16. Ulusal Kongresi 13-14 Ekim 2016, Atatürk Üniversitesi, Erzurum, (2016)</a:t>
            </a:r>
          </a:p>
          <a:p>
            <a:pPr marL="0" indent="0">
              <a:buNone/>
            </a:pPr>
            <a:r>
              <a:rPr lang="tr-TR" sz="4400" dirty="0"/>
              <a:t>Ekmen A.B. ve </a:t>
            </a:r>
            <a:r>
              <a:rPr lang="tr-TR" sz="4400" dirty="0" err="1"/>
              <a:t>Algin</a:t>
            </a:r>
            <a:r>
              <a:rPr lang="tr-TR" sz="4400" dirty="0"/>
              <a:t> H.M, “Jet </a:t>
            </a:r>
            <a:r>
              <a:rPr lang="tr-TR" sz="4400" dirty="0" err="1"/>
              <a:t>Grout</a:t>
            </a:r>
            <a:r>
              <a:rPr lang="tr-TR" sz="4400" dirty="0"/>
              <a:t> Kolonlarla Desteklenmiş </a:t>
            </a:r>
            <a:r>
              <a:rPr lang="tr-TR" sz="4400" dirty="0" err="1"/>
              <a:t>Radye</a:t>
            </a:r>
            <a:r>
              <a:rPr lang="tr-TR" sz="4400" dirty="0"/>
              <a:t> Temellerin Tasarım Prensipleri”, 1. Ulusal Genç </a:t>
            </a:r>
            <a:r>
              <a:rPr lang="tr-TR" sz="4400" dirty="0" err="1"/>
              <a:t>Geoteknik</a:t>
            </a:r>
            <a:r>
              <a:rPr lang="tr-TR" sz="4400" dirty="0"/>
              <a:t> Mühendisleri Sempozyumu 12 Ekim 2016, Atatürk Üniversitesi, Erzurum, (2016)</a:t>
            </a:r>
          </a:p>
          <a:p>
            <a:pPr marL="0" indent="0">
              <a:buNone/>
            </a:pPr>
            <a:r>
              <a:rPr lang="tr-TR" sz="4400" dirty="0" err="1"/>
              <a:t>Algin</a:t>
            </a:r>
            <a:r>
              <a:rPr lang="tr-TR" sz="4400" dirty="0"/>
              <a:t> H.M ve Ekmen A.B., “NATM Tüneli İle Köprü Temel Etkileşiminin Üç Boyutlu Sayısal Analizi”, 6. </a:t>
            </a:r>
            <a:r>
              <a:rPr lang="tr-TR" sz="4400" dirty="0" err="1"/>
              <a:t>Geoteknik</a:t>
            </a:r>
            <a:r>
              <a:rPr lang="tr-TR" sz="4400" dirty="0"/>
              <a:t> Sempozyumu, Adana, 26-27 Kasım 2015, 20-27 (2015)</a:t>
            </a:r>
            <a:r>
              <a:rPr lang="en-GB" sz="3400" dirty="0">
                <a:solidFill>
                  <a:schemeClr val="tx1"/>
                </a:solidFill>
              </a:rPr>
              <a:t/>
            </a:r>
            <a:br>
              <a:rPr lang="en-GB" sz="3400" dirty="0">
                <a:solidFill>
                  <a:schemeClr val="tx1"/>
                </a:solidFill>
              </a:rPr>
            </a:br>
            <a:endParaRPr lang="tr-TR" sz="3400" dirty="0">
              <a:solidFill>
                <a:schemeClr val="tx1"/>
              </a:solidFill>
            </a:endParaRPr>
          </a:p>
          <a:p>
            <a:pPr marL="0" indent="0">
              <a:buNone/>
            </a:pPr>
            <a:r>
              <a:rPr lang="tr-TR" sz="5600" b="1" u="sng" dirty="0">
                <a:solidFill>
                  <a:srgbClr val="FF0000"/>
                </a:solidFill>
                <a:latin typeface="Candara"/>
                <a:cs typeface="Candara"/>
              </a:rPr>
              <a:t>Projeler (</a:t>
            </a:r>
            <a:r>
              <a:rPr lang="tr-TR" sz="5600" b="1" u="sng" dirty="0">
                <a:solidFill>
                  <a:srgbClr val="FF0000"/>
                </a:solidFill>
                <a:latin typeface="Candara"/>
                <a:cs typeface="Candara"/>
                <a:sym typeface="Wingdings" panose="05000000000000000000" pitchFamily="2" charset="2"/>
              </a:rPr>
              <a:t>Son 5 yıl için</a:t>
            </a:r>
            <a:r>
              <a:rPr lang="tr-TR" sz="5600" b="1" u="sng" dirty="0">
                <a:solidFill>
                  <a:srgbClr val="FF0000"/>
                </a:solidFill>
                <a:latin typeface="Candara"/>
                <a:cs typeface="Candara"/>
              </a:rPr>
              <a:t>):</a:t>
            </a:r>
          </a:p>
          <a:p>
            <a:pPr marL="0" indent="0">
              <a:buNone/>
            </a:pPr>
            <a:r>
              <a:rPr lang="tr-TR" sz="5600" b="1" dirty="0">
                <a:solidFill>
                  <a:srgbClr val="2861AA"/>
                </a:solidFill>
                <a:latin typeface="Candara"/>
              </a:rPr>
              <a:t>Bilimsel Araştırma Projeleri:</a:t>
            </a:r>
          </a:p>
          <a:p>
            <a:pPr marL="0" indent="0">
              <a:buNone/>
            </a:pPr>
            <a:r>
              <a:rPr lang="tr-TR" sz="4400" dirty="0" err="1">
                <a:solidFill>
                  <a:schemeClr val="tx1"/>
                </a:solidFill>
                <a:latin typeface="+mj-lt"/>
              </a:rPr>
              <a:t>Algin</a:t>
            </a:r>
            <a:r>
              <a:rPr lang="tr-TR" sz="4400" dirty="0">
                <a:solidFill>
                  <a:schemeClr val="tx1"/>
                </a:solidFill>
                <a:latin typeface="+mj-lt"/>
              </a:rPr>
              <a:t>, H.M (Yürütücü), Ekmen A.B (Yrd. Yürütücü)  2020, “Arazi Test Sonuçları Kullanılarak Zeminlerin Üç Boyutlu Litolojik Modellenmesi ve Geliştirilen Metodun Derin Karıştırma Kolonlarının Nümerik Analizinde Kullanımı” , HÜBAK Bilimsel Araştırma Projesi, No: 18253</a:t>
            </a:r>
          </a:p>
          <a:p>
            <a:pPr marL="0" indent="0">
              <a:buNone/>
            </a:pPr>
            <a:endParaRPr lang="tr-TR" sz="4400" dirty="0">
              <a:solidFill>
                <a:schemeClr val="tx1"/>
              </a:solidFill>
              <a:latin typeface="+mj-lt"/>
            </a:endParaRPr>
          </a:p>
          <a:p>
            <a:pPr marL="0" indent="0">
              <a:buNone/>
            </a:pPr>
            <a:r>
              <a:rPr lang="tr-TR" sz="4400" dirty="0" err="1">
                <a:solidFill>
                  <a:schemeClr val="tx1"/>
                </a:solidFill>
                <a:latin typeface="+mj-lt"/>
              </a:rPr>
              <a:t>Algin</a:t>
            </a:r>
            <a:r>
              <a:rPr lang="tr-TR" sz="4400" dirty="0">
                <a:solidFill>
                  <a:schemeClr val="tx1"/>
                </a:solidFill>
                <a:latin typeface="+mj-lt"/>
              </a:rPr>
              <a:t>, H.M (Yürütücü), Yoluk Ş.(Yrd. Yürütücü), Ekmen A.B (Yrd. Yürütücü) ,Kaya E. (Yrd. Yürütücü) 2020, “Jet </a:t>
            </a:r>
            <a:r>
              <a:rPr lang="tr-TR" sz="4400" dirty="0" err="1">
                <a:solidFill>
                  <a:schemeClr val="tx1"/>
                </a:solidFill>
                <a:latin typeface="+mj-lt"/>
              </a:rPr>
              <a:t>Grout</a:t>
            </a:r>
            <a:r>
              <a:rPr lang="tr-TR" sz="4400" dirty="0">
                <a:solidFill>
                  <a:schemeClr val="tx1"/>
                </a:solidFill>
                <a:latin typeface="+mj-lt"/>
              </a:rPr>
              <a:t> Kullanılan Tünel Kazılarına Yakın Yüzeysel Temellerin Taşıma Kapasitesindeki Değişim” , HÜBAK Bilimsel Araştırma Projesi, No: 19106</a:t>
            </a:r>
          </a:p>
          <a:p>
            <a:pPr marL="0" indent="0">
              <a:buNone/>
            </a:pPr>
            <a:endParaRPr lang="tr-TR" sz="4400" dirty="0">
              <a:solidFill>
                <a:schemeClr val="tx1"/>
              </a:solidFill>
              <a:latin typeface="+mj-lt"/>
            </a:endParaRPr>
          </a:p>
          <a:p>
            <a:pPr marL="0" indent="0">
              <a:buNone/>
            </a:pPr>
            <a:r>
              <a:rPr lang="tr-TR" sz="4400" dirty="0" err="1">
                <a:solidFill>
                  <a:schemeClr val="tx1"/>
                </a:solidFill>
                <a:latin typeface="+mj-lt"/>
              </a:rPr>
              <a:t>Algin</a:t>
            </a:r>
            <a:r>
              <a:rPr lang="tr-TR" sz="4400" dirty="0">
                <a:solidFill>
                  <a:schemeClr val="tx1"/>
                </a:solidFill>
                <a:latin typeface="+mj-lt"/>
              </a:rPr>
              <a:t>, H.M (Yürütücü), </a:t>
            </a:r>
            <a:r>
              <a:rPr lang="tr-TR" sz="4400" dirty="0" err="1">
                <a:solidFill>
                  <a:schemeClr val="tx1"/>
                </a:solidFill>
                <a:latin typeface="+mj-lt"/>
              </a:rPr>
              <a:t>Suleiman</a:t>
            </a:r>
            <a:r>
              <a:rPr lang="tr-TR" sz="4400" dirty="0">
                <a:solidFill>
                  <a:schemeClr val="tx1"/>
                </a:solidFill>
                <a:latin typeface="+mj-lt"/>
              </a:rPr>
              <a:t> K.(Yrd. Yürütücü), Ekmen A.B (Yrd. Yürütücü) ,Kaya E. (Yrd. Yürütücü) 2020, “Derin Karıştırma Kolon Malzemeleri İle Killi Zeminler </a:t>
            </a:r>
            <a:r>
              <a:rPr lang="tr-TR" sz="4400" dirty="0" err="1">
                <a:solidFill>
                  <a:schemeClr val="tx1"/>
                </a:solidFill>
                <a:latin typeface="+mj-lt"/>
              </a:rPr>
              <a:t>Arasindaki</a:t>
            </a:r>
            <a:r>
              <a:rPr lang="tr-TR" sz="4400" dirty="0">
                <a:solidFill>
                  <a:schemeClr val="tx1"/>
                </a:solidFill>
                <a:latin typeface="+mj-lt"/>
              </a:rPr>
              <a:t> Sürtünme </a:t>
            </a:r>
            <a:r>
              <a:rPr lang="tr-TR" sz="4400" dirty="0" err="1">
                <a:solidFill>
                  <a:schemeClr val="tx1"/>
                </a:solidFill>
                <a:latin typeface="+mj-lt"/>
              </a:rPr>
              <a:t>Karekteristlikleri</a:t>
            </a:r>
            <a:r>
              <a:rPr lang="tr-TR" sz="4400" dirty="0">
                <a:solidFill>
                  <a:schemeClr val="tx1"/>
                </a:solidFill>
                <a:latin typeface="+mj-lt"/>
              </a:rPr>
              <a:t>” , HÜBAK Bilimsel Araştırma Projesi, No: 19105</a:t>
            </a:r>
          </a:p>
          <a:p>
            <a:pPr marL="0" indent="0">
              <a:buNone/>
            </a:pPr>
            <a:endParaRPr lang="tr-TR" sz="4400" dirty="0">
              <a:solidFill>
                <a:schemeClr val="tx1"/>
              </a:solidFill>
              <a:latin typeface="+mj-lt"/>
            </a:endParaRPr>
          </a:p>
          <a:p>
            <a:pPr marL="0" indent="0">
              <a:buNone/>
            </a:pPr>
            <a:r>
              <a:rPr lang="tr-TR" sz="4400" dirty="0" err="1">
                <a:solidFill>
                  <a:schemeClr val="tx1"/>
                </a:solidFill>
                <a:latin typeface="+mj-lt"/>
              </a:rPr>
              <a:t>Algin</a:t>
            </a:r>
            <a:r>
              <a:rPr lang="tr-TR" sz="4400" dirty="0">
                <a:solidFill>
                  <a:schemeClr val="tx1"/>
                </a:solidFill>
                <a:latin typeface="+mj-lt"/>
              </a:rPr>
              <a:t>, H.M (Yürütücü), </a:t>
            </a:r>
            <a:r>
              <a:rPr lang="tr-TR" sz="4400" dirty="0" err="1">
                <a:solidFill>
                  <a:schemeClr val="tx1"/>
                </a:solidFill>
                <a:latin typeface="+mj-lt"/>
              </a:rPr>
              <a:t>Kafaf</a:t>
            </a:r>
            <a:r>
              <a:rPr lang="tr-TR" sz="4400" dirty="0">
                <a:solidFill>
                  <a:schemeClr val="tx1"/>
                </a:solidFill>
                <a:latin typeface="+mj-lt"/>
              </a:rPr>
              <a:t> C.(Yrd. Yürütücü), Ekmen A.B (Yrd. Yürütücü) ,Kaya E. (Yrd. Yürütücü) 2020, “Tünel Açma Makinesi Uygulama Güzergahına Yakın Kazık Temellerin Deformasyon Risk Analizi” , HÜBAK Bilimsel Araştırma Projesi, No: 19107</a:t>
            </a:r>
          </a:p>
          <a:p>
            <a:pPr marL="0" indent="0">
              <a:buNone/>
            </a:pPr>
            <a:endParaRPr lang="tr-TR" sz="4400" dirty="0">
              <a:solidFill>
                <a:srgbClr val="FF0000"/>
              </a:solidFill>
              <a:latin typeface="+mj-lt"/>
            </a:endParaRPr>
          </a:p>
          <a:p>
            <a:pPr marL="0" indent="0">
              <a:buNone/>
            </a:pPr>
            <a:r>
              <a:rPr lang="tr-TR" sz="4400" dirty="0">
                <a:solidFill>
                  <a:srgbClr val="FF0000"/>
                </a:solidFill>
                <a:latin typeface="+mj-lt"/>
              </a:rPr>
              <a:t> </a:t>
            </a:r>
          </a:p>
          <a:p>
            <a:pPr marL="0" indent="0">
              <a:buNone/>
            </a:pPr>
            <a:endParaRPr lang="tr-TR" sz="4400" dirty="0">
              <a:solidFill>
                <a:srgbClr val="FF0000"/>
              </a:solidFill>
              <a:latin typeface="+mj-lt"/>
            </a:endParaRPr>
          </a:p>
          <a:p>
            <a:pPr marL="0" indent="0">
              <a:buNone/>
            </a:pPr>
            <a:r>
              <a:rPr lang="tr-TR" sz="4400" dirty="0" err="1">
                <a:solidFill>
                  <a:srgbClr val="FF0000"/>
                </a:solidFill>
                <a:latin typeface="+mj-lt"/>
              </a:rPr>
              <a:t>Algin</a:t>
            </a:r>
            <a:r>
              <a:rPr lang="tr-TR" sz="4400" dirty="0">
                <a:solidFill>
                  <a:srgbClr val="FF0000"/>
                </a:solidFill>
                <a:latin typeface="+mj-lt"/>
              </a:rPr>
              <a:t>, H.M (Yürütücü), Ekmen A.B (Yrd. Yürütücü) ,Kaya E. (Yrd. Yürütücü) 2020, “Üretilen Derin Karıştırma Kolonlarının Yükleme Testi ve Arazi Test Sonuçları</a:t>
            </a:r>
          </a:p>
          <a:p>
            <a:pPr marL="0" indent="0">
              <a:buNone/>
            </a:pPr>
            <a:r>
              <a:rPr lang="tr-TR" sz="4400" dirty="0">
                <a:solidFill>
                  <a:srgbClr val="FF0000"/>
                </a:solidFill>
                <a:latin typeface="+mj-lt"/>
              </a:rPr>
              <a:t>Kullanılarak Oluşturulan Üç Boyutlu Litolojik Zemin Modelinde Nümerik Analizi” , HÜBAK Bilimsel Araştırma Projesi, No: 18247</a:t>
            </a:r>
          </a:p>
          <a:p>
            <a:pPr marL="0" indent="0">
              <a:buNone/>
            </a:pPr>
            <a:endParaRPr lang="tr-TR" sz="4400" dirty="0">
              <a:solidFill>
                <a:srgbClr val="FF0000"/>
              </a:solidFill>
              <a:latin typeface="+mj-lt"/>
            </a:endParaRPr>
          </a:p>
          <a:p>
            <a:pPr marL="0" indent="0">
              <a:buNone/>
            </a:pPr>
            <a:r>
              <a:rPr lang="tr-TR" sz="4400" dirty="0">
                <a:solidFill>
                  <a:srgbClr val="FF0000"/>
                </a:solidFill>
                <a:latin typeface="+mj-lt"/>
              </a:rPr>
              <a:t> </a:t>
            </a:r>
          </a:p>
          <a:p>
            <a:pPr marL="0" indent="0">
              <a:buNone/>
            </a:pPr>
            <a:endParaRPr lang="tr-TR" sz="4400" dirty="0">
              <a:solidFill>
                <a:srgbClr val="FF0000"/>
              </a:solidFill>
              <a:latin typeface="+mj-lt"/>
            </a:endParaRPr>
          </a:p>
          <a:p>
            <a:pPr marL="0" indent="0">
              <a:buNone/>
            </a:pPr>
            <a:r>
              <a:rPr lang="tr-TR" sz="4400" dirty="0" err="1">
                <a:solidFill>
                  <a:srgbClr val="FF0000"/>
                </a:solidFill>
                <a:latin typeface="+mj-lt"/>
              </a:rPr>
              <a:t>Algin</a:t>
            </a:r>
            <a:r>
              <a:rPr lang="tr-TR" sz="4400" dirty="0">
                <a:solidFill>
                  <a:srgbClr val="FF0000"/>
                </a:solidFill>
                <a:latin typeface="+mj-lt"/>
              </a:rPr>
              <a:t> H.M. (Yürütücü), Çelik A. (Yrd. Yürütücü), Deniz M.(Yrd. Yürütücü), </a:t>
            </a:r>
            <a:r>
              <a:rPr lang="tr-TR" sz="4400" dirty="0" err="1">
                <a:solidFill>
                  <a:srgbClr val="FF0000"/>
                </a:solidFill>
                <a:latin typeface="+mj-lt"/>
              </a:rPr>
              <a:t>Avcil</a:t>
            </a:r>
            <a:r>
              <a:rPr lang="tr-TR" sz="4400" dirty="0">
                <a:solidFill>
                  <a:srgbClr val="FF0000"/>
                </a:solidFill>
                <a:latin typeface="+mj-lt"/>
              </a:rPr>
              <a:t> F (Yrd. Yürütücü).,Ekmen A.B (Yrd. Yürütücü) , Durgun M.(Yrd. Yürütücü), 2018, “Lisansüstü Öğrenci Otomasyon Sisteminin Geliştirilmesine Yönelik Teknik Altyapı Entegre Projesi” , HÜBAK Bilimsel Araştırma Projesi, No: 18145</a:t>
            </a:r>
          </a:p>
          <a:p>
            <a:pPr marL="0" indent="0">
              <a:buNone/>
            </a:pPr>
            <a:endParaRPr lang="tr-TR" sz="4400" dirty="0">
              <a:solidFill>
                <a:srgbClr val="FF0000"/>
              </a:solidFill>
              <a:latin typeface="+mj-lt"/>
            </a:endParaRPr>
          </a:p>
          <a:p>
            <a:pPr marL="0" indent="0">
              <a:buNone/>
            </a:pPr>
            <a:r>
              <a:rPr lang="tr-TR" sz="4400" dirty="0">
                <a:solidFill>
                  <a:srgbClr val="FF0000"/>
                </a:solidFill>
                <a:latin typeface="+mj-lt"/>
              </a:rPr>
              <a:t> </a:t>
            </a:r>
          </a:p>
          <a:p>
            <a:pPr marL="0" indent="0">
              <a:buNone/>
            </a:pPr>
            <a:endParaRPr lang="tr-TR" sz="4400" dirty="0">
              <a:solidFill>
                <a:srgbClr val="FF0000"/>
              </a:solidFill>
              <a:latin typeface="+mj-lt"/>
            </a:endParaRPr>
          </a:p>
          <a:p>
            <a:pPr marL="0" indent="0">
              <a:buNone/>
            </a:pPr>
            <a:r>
              <a:rPr lang="tr-TR" sz="4400" dirty="0" err="1">
                <a:solidFill>
                  <a:srgbClr val="FF0000"/>
                </a:solidFill>
                <a:latin typeface="+mj-lt"/>
              </a:rPr>
              <a:t>Algin</a:t>
            </a:r>
            <a:r>
              <a:rPr lang="tr-TR" sz="4400" dirty="0">
                <a:solidFill>
                  <a:srgbClr val="FF0000"/>
                </a:solidFill>
                <a:latin typeface="+mj-lt"/>
              </a:rPr>
              <a:t> H.M (Yürütücü), Ekmen A.B (Yrd. Yürütücü) ,Gümüş V. (Yrd. Yürütücü) 2018, “Derin Karıştırma Kolonlarında Su Muhtevası, Çimento ve Uçucu Kül Miktarlarının Optimizasyonu ile Elyafla Güçlendirilmiş Derin Karıştırma Kolonlarının Dayanım Testleri ve Bilgisayar Tomografik Modellemelerle Karşılaştırılması” , HÜBAK Bilimsel Araştırma Projesi, No: 17156</a:t>
            </a:r>
          </a:p>
          <a:p>
            <a:pPr marL="0" indent="0">
              <a:buNone/>
            </a:pPr>
            <a:endParaRPr lang="tr-TR" sz="4400" dirty="0">
              <a:solidFill>
                <a:srgbClr val="FF0000"/>
              </a:solidFill>
              <a:latin typeface="+mj-lt"/>
            </a:endParaRPr>
          </a:p>
          <a:p>
            <a:pPr marL="0" indent="0">
              <a:buNone/>
            </a:pPr>
            <a:r>
              <a:rPr lang="tr-TR" sz="4400" dirty="0">
                <a:solidFill>
                  <a:srgbClr val="FF0000"/>
                </a:solidFill>
                <a:latin typeface="+mj-lt"/>
              </a:rPr>
              <a:t> </a:t>
            </a:r>
          </a:p>
          <a:p>
            <a:pPr marL="0" indent="0">
              <a:buNone/>
            </a:pPr>
            <a:endParaRPr lang="tr-TR" sz="4400" dirty="0">
              <a:solidFill>
                <a:srgbClr val="FF0000"/>
              </a:solidFill>
              <a:latin typeface="+mj-lt"/>
            </a:endParaRPr>
          </a:p>
          <a:p>
            <a:pPr marL="0" indent="0">
              <a:buNone/>
            </a:pPr>
            <a:r>
              <a:rPr lang="tr-TR" sz="4400" dirty="0" err="1">
                <a:solidFill>
                  <a:srgbClr val="FF0000"/>
                </a:solidFill>
                <a:latin typeface="+mj-lt"/>
              </a:rPr>
              <a:t>Algin</a:t>
            </a:r>
            <a:r>
              <a:rPr lang="tr-TR" sz="4400" dirty="0">
                <a:solidFill>
                  <a:srgbClr val="FF0000"/>
                </a:solidFill>
                <a:latin typeface="+mj-lt"/>
              </a:rPr>
              <a:t> H.M (Yürütücü) ve Ekmen A.B (Yrd. Yürütücü) , 2016, “Jet </a:t>
            </a:r>
            <a:r>
              <a:rPr lang="tr-TR" sz="4400" dirty="0" err="1">
                <a:solidFill>
                  <a:srgbClr val="FF0000"/>
                </a:solidFill>
                <a:latin typeface="+mj-lt"/>
              </a:rPr>
              <a:t>Grout</a:t>
            </a:r>
            <a:r>
              <a:rPr lang="tr-TR" sz="4400" dirty="0">
                <a:solidFill>
                  <a:srgbClr val="FF0000"/>
                </a:solidFill>
                <a:latin typeface="+mj-lt"/>
              </a:rPr>
              <a:t> Kolon-Zemin Etkileşiminin Gerçekçi Modellemesi ve </a:t>
            </a:r>
            <a:r>
              <a:rPr lang="tr-TR" sz="4400" dirty="0" err="1">
                <a:solidFill>
                  <a:srgbClr val="FF0000"/>
                </a:solidFill>
                <a:latin typeface="+mj-lt"/>
              </a:rPr>
              <a:t>Arayüz</a:t>
            </a:r>
            <a:r>
              <a:rPr lang="tr-TR" sz="4400" dirty="0">
                <a:solidFill>
                  <a:srgbClr val="FF0000"/>
                </a:solidFill>
                <a:latin typeface="+mj-lt"/>
              </a:rPr>
              <a:t> Geometrisinin </a:t>
            </a:r>
            <a:r>
              <a:rPr lang="tr-TR" sz="4400" dirty="0" err="1">
                <a:solidFill>
                  <a:srgbClr val="FF0000"/>
                </a:solidFill>
                <a:latin typeface="+mj-lt"/>
              </a:rPr>
              <a:t>Geoyapısal</a:t>
            </a:r>
            <a:r>
              <a:rPr lang="tr-TR" sz="4400" dirty="0">
                <a:solidFill>
                  <a:srgbClr val="FF0000"/>
                </a:solidFill>
                <a:latin typeface="+mj-lt"/>
              </a:rPr>
              <a:t> Sistemin Davranışına Etkisi” , HÜBAK Bilimsel Araştırma Projesi, No: 15169</a:t>
            </a:r>
          </a:p>
          <a:p>
            <a:pPr marL="0" indent="0">
              <a:buNone/>
            </a:pPr>
            <a:r>
              <a:rPr lang="tr-TR" sz="5600" b="1" u="sng" dirty="0">
                <a:solidFill>
                  <a:srgbClr val="FF0000"/>
                </a:solidFill>
                <a:latin typeface="Candara"/>
              </a:rPr>
              <a:t>Diğer:</a:t>
            </a:r>
            <a:endParaRPr lang="tr-TR" sz="5600" dirty="0">
              <a:solidFill>
                <a:schemeClr val="tx1"/>
              </a:solidFill>
            </a:endParaRPr>
          </a:p>
          <a:p>
            <a:pPr marL="0" indent="0">
              <a:buNone/>
            </a:pPr>
            <a:r>
              <a:rPr lang="tr-TR" sz="5600" b="1" dirty="0">
                <a:solidFill>
                  <a:srgbClr val="2861AA"/>
                </a:solidFill>
                <a:latin typeface="Candara"/>
                <a:cs typeface="Candara"/>
              </a:rPr>
              <a:t>Alınan Bilimsel Ödül:</a:t>
            </a:r>
          </a:p>
          <a:p>
            <a:pPr marL="0" indent="0">
              <a:buNone/>
            </a:pPr>
            <a:r>
              <a:rPr lang="tr-TR" sz="5600" b="1" dirty="0">
                <a:solidFill>
                  <a:srgbClr val="2861AA"/>
                </a:solidFill>
                <a:latin typeface="Candara"/>
                <a:cs typeface="Candara"/>
              </a:rPr>
              <a:t>Atıf Sayısı </a:t>
            </a:r>
            <a:r>
              <a:rPr lang="tr-TR" sz="5600" b="1" u="sng" dirty="0">
                <a:solidFill>
                  <a:srgbClr val="FF0000"/>
                </a:solidFill>
                <a:latin typeface="Candara"/>
                <a:cs typeface="Candara"/>
              </a:rPr>
              <a:t>(</a:t>
            </a:r>
            <a:r>
              <a:rPr lang="tr-TR" sz="5600" b="1" u="sng" dirty="0">
                <a:solidFill>
                  <a:srgbClr val="FF0000"/>
                </a:solidFill>
                <a:latin typeface="Candara"/>
                <a:cs typeface="Candara"/>
                <a:sym typeface="Wingdings" panose="05000000000000000000" pitchFamily="2" charset="2"/>
              </a:rPr>
              <a:t>Son 5 yıl için</a:t>
            </a:r>
            <a:r>
              <a:rPr lang="tr-TR" sz="5600" b="1" u="sng" dirty="0">
                <a:solidFill>
                  <a:srgbClr val="FF0000"/>
                </a:solidFill>
                <a:latin typeface="Candara"/>
                <a:cs typeface="Candara"/>
              </a:rPr>
              <a:t>)</a:t>
            </a:r>
            <a:r>
              <a:rPr lang="tr-TR" sz="5600" b="1" dirty="0">
                <a:solidFill>
                  <a:srgbClr val="2861AA"/>
                </a:solidFill>
                <a:latin typeface="Candara"/>
                <a:cs typeface="Candara"/>
              </a:rPr>
              <a:t>: 293</a:t>
            </a:r>
            <a:endParaRPr lang="tr-TR" sz="5600" dirty="0">
              <a:latin typeface="Candara"/>
              <a:cs typeface="Candara"/>
            </a:endParaRPr>
          </a:p>
          <a:p>
            <a:endParaRPr lang="en-GB" b="1" dirty="0">
              <a:solidFill>
                <a:srgbClr val="2861AA"/>
              </a:solidFill>
              <a:latin typeface="Candara"/>
            </a:endParaRPr>
          </a:p>
        </p:txBody>
      </p:sp>
    </p:spTree>
    <p:extLst>
      <p:ext uri="{BB962C8B-B14F-4D97-AF65-F5344CB8AC3E}">
        <p14:creationId xmlns:p14="http://schemas.microsoft.com/office/powerpoint/2010/main" val="169963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54686" rIns="0" bIns="0" rtlCol="0">
            <a:spAutoFit/>
          </a:bodyPr>
          <a:lstStyle/>
          <a:p>
            <a:pPr marL="692785" indent="-274320">
              <a:lnSpc>
                <a:spcPct val="100000"/>
              </a:lnSpc>
              <a:buClr>
                <a:srgbClr val="30B6FC"/>
              </a:buClr>
              <a:buFont typeface="Symbol"/>
              <a:buChar char=""/>
              <a:tabLst>
                <a:tab pos="692785" algn="l"/>
              </a:tabLst>
            </a:pPr>
            <a:r>
              <a:rPr sz="2400" b="0" dirty="0">
                <a:solidFill>
                  <a:srgbClr val="073D86"/>
                </a:solidFill>
                <a:latin typeface="Candara"/>
                <a:cs typeface="Candara"/>
              </a:rPr>
              <a:t>Misyon</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spc="-10" dirty="0">
                <a:solidFill>
                  <a:srgbClr val="073D86"/>
                </a:solidFill>
                <a:latin typeface="Candara"/>
                <a:cs typeface="Candara"/>
              </a:rPr>
              <a:t>Yönetim</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Eğitim</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Başlıca Araştırma </a:t>
            </a:r>
            <a:r>
              <a:rPr sz="2400" b="0" spc="-5" dirty="0">
                <a:solidFill>
                  <a:srgbClr val="073D86"/>
                </a:solidFill>
                <a:latin typeface="Candara"/>
                <a:cs typeface="Candara"/>
              </a:rPr>
              <a:t>ve İnceleme</a:t>
            </a:r>
            <a:r>
              <a:rPr sz="2400" b="0" spc="-20" dirty="0">
                <a:solidFill>
                  <a:srgbClr val="073D86"/>
                </a:solidFill>
                <a:latin typeface="Candara"/>
                <a:cs typeface="Candara"/>
              </a:rPr>
              <a:t> </a:t>
            </a:r>
            <a:r>
              <a:rPr sz="2400" b="0" spc="-5" dirty="0">
                <a:solidFill>
                  <a:srgbClr val="073D86"/>
                </a:solidFill>
                <a:latin typeface="Candara"/>
                <a:cs typeface="Candara"/>
              </a:rPr>
              <a:t>Konuları</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Bilimsel</a:t>
            </a:r>
            <a:r>
              <a:rPr sz="2400" b="0" spc="-90" dirty="0">
                <a:solidFill>
                  <a:srgbClr val="073D86"/>
                </a:solidFill>
                <a:latin typeface="Candara"/>
                <a:cs typeface="Candara"/>
              </a:rPr>
              <a:t> </a:t>
            </a:r>
            <a:r>
              <a:rPr sz="2400" b="0" dirty="0">
                <a:solidFill>
                  <a:srgbClr val="073D86"/>
                </a:solidFill>
                <a:latin typeface="Candara"/>
                <a:cs typeface="Candara"/>
              </a:rPr>
              <a:t>Çalışmalar</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Bölüm</a:t>
            </a:r>
            <a:r>
              <a:rPr sz="2400" b="0" spc="-55" dirty="0">
                <a:solidFill>
                  <a:srgbClr val="073D86"/>
                </a:solidFill>
                <a:latin typeface="Candara"/>
                <a:cs typeface="Candara"/>
              </a:rPr>
              <a:t> </a:t>
            </a:r>
            <a:r>
              <a:rPr sz="2400" b="0" spc="-5" dirty="0">
                <a:solidFill>
                  <a:srgbClr val="073D86"/>
                </a:solidFill>
                <a:latin typeface="Candara"/>
                <a:cs typeface="Candara"/>
              </a:rPr>
              <a:t>Faaliyetleri</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8">
            <a:extLst>
              <a:ext uri="{FF2B5EF4-FFF2-40B4-BE49-F238E27FC236}">
                <a16:creationId xmlns:a16="http://schemas.microsoft.com/office/drawing/2014/main" id="{DF22D76D-63BB-48A4-9617-0BEE13183ADE}"/>
              </a:ext>
            </a:extLst>
          </p:cNvPr>
          <p:cNvSpPr txBox="1">
            <a:spLocks noGrp="1"/>
          </p:cNvSpPr>
          <p:nvPr>
            <p:ph type="ftr" sz="quarter" idx="11"/>
          </p:nvPr>
        </p:nvSpPr>
        <p:spPr>
          <a:xfrm>
            <a:off x="609599" y="6248400"/>
            <a:ext cx="4622973" cy="365125"/>
          </a:xfrm>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Tree>
    <p:extLst>
      <p:ext uri="{BB962C8B-B14F-4D97-AF65-F5344CB8AC3E}">
        <p14:creationId xmlns:p14="http://schemas.microsoft.com/office/powerpoint/2010/main" val="309641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33400"/>
            <a:ext cx="6347714" cy="3880773"/>
          </a:xfrm>
        </p:spPr>
        <p:txBody>
          <a:bodyPr>
            <a:normAutofit fontScale="25000" lnSpcReduction="20000"/>
          </a:bodyPr>
          <a:lstStyle/>
          <a:p>
            <a:pPr marL="0" indent="0">
              <a:buNone/>
            </a:pPr>
            <a:endParaRPr lang="tr-TR" sz="4400" dirty="0">
              <a:solidFill>
                <a:srgbClr val="FF0000"/>
              </a:solidFill>
              <a:latin typeface="+mj-lt"/>
            </a:endParaRPr>
          </a:p>
          <a:p>
            <a:pPr marL="0" indent="0">
              <a:buNone/>
            </a:pPr>
            <a:r>
              <a:rPr lang="tr-TR" sz="4400" dirty="0">
                <a:solidFill>
                  <a:srgbClr val="FF0000"/>
                </a:solidFill>
                <a:latin typeface="+mj-lt"/>
              </a:rPr>
              <a:t> </a:t>
            </a:r>
            <a:r>
              <a:rPr lang="tr-TR" sz="4400" dirty="0" err="1">
                <a:solidFill>
                  <a:schemeClr val="tx1"/>
                </a:solidFill>
                <a:latin typeface="+mj-lt"/>
              </a:rPr>
              <a:t>Algin</a:t>
            </a:r>
            <a:r>
              <a:rPr lang="tr-TR" sz="4400" dirty="0">
                <a:solidFill>
                  <a:schemeClr val="tx1"/>
                </a:solidFill>
                <a:latin typeface="+mj-lt"/>
              </a:rPr>
              <a:t>, H.M (Yürütücü), Ekmen A.B (Yrd. Yürütücü) ,Kaya E. (Yrd. Yürütücü) 2020, “Üretilen Derin Karıştırma Kolonlarının Yükleme Testi ve Arazi Test Sonuçları Kullanılarak Oluşturulan Üç Boyutlu Litolojik Zemin Modelinde Nümerik Analizi” , HÜBAK Bilimsel Araştırma Projesi, No: 18247</a:t>
            </a:r>
          </a:p>
          <a:p>
            <a:pPr marL="0" indent="0">
              <a:buNone/>
            </a:pPr>
            <a:endParaRPr lang="tr-TR" sz="4400" dirty="0">
              <a:solidFill>
                <a:schemeClr val="tx1"/>
              </a:solidFill>
              <a:latin typeface="+mj-lt"/>
            </a:endParaRPr>
          </a:p>
          <a:p>
            <a:pPr marL="0" indent="0">
              <a:buNone/>
            </a:pPr>
            <a:r>
              <a:rPr lang="tr-TR" sz="4400" dirty="0" err="1">
                <a:solidFill>
                  <a:schemeClr val="tx1"/>
                </a:solidFill>
                <a:latin typeface="+mj-lt"/>
              </a:rPr>
              <a:t>Algin</a:t>
            </a:r>
            <a:r>
              <a:rPr lang="tr-TR" sz="4400" dirty="0">
                <a:solidFill>
                  <a:schemeClr val="tx1"/>
                </a:solidFill>
                <a:latin typeface="+mj-lt"/>
              </a:rPr>
              <a:t> H.M. (Yürütücü), Çelik A. (Yrd. Yürütücü), Deniz M.(Yrd. Yürütücü), </a:t>
            </a:r>
            <a:r>
              <a:rPr lang="tr-TR" sz="4400" dirty="0" err="1">
                <a:solidFill>
                  <a:schemeClr val="tx1"/>
                </a:solidFill>
                <a:latin typeface="+mj-lt"/>
              </a:rPr>
              <a:t>Avcil</a:t>
            </a:r>
            <a:r>
              <a:rPr lang="tr-TR" sz="4400" dirty="0">
                <a:solidFill>
                  <a:schemeClr val="tx1"/>
                </a:solidFill>
                <a:latin typeface="+mj-lt"/>
              </a:rPr>
              <a:t> F (Yrd. Yürütücü).,Ekmen A.B (Yrd. Yürütücü) , Durgun M.(Yrd. Yürütücü), 2018, “Lisansüstü Öğrenci Otomasyon Sisteminin Geliştirilmesine Yönelik Teknik Altyapı Entegre Projesi” , HÜBAK Bilimsel Araştırma Projesi, No: 18145</a:t>
            </a:r>
          </a:p>
          <a:p>
            <a:pPr marL="0" indent="0">
              <a:buNone/>
            </a:pPr>
            <a:endParaRPr lang="tr-TR" sz="4400" dirty="0">
              <a:solidFill>
                <a:schemeClr val="tx1"/>
              </a:solidFill>
              <a:latin typeface="+mj-lt"/>
            </a:endParaRPr>
          </a:p>
          <a:p>
            <a:pPr marL="0" indent="0">
              <a:buNone/>
            </a:pPr>
            <a:r>
              <a:rPr lang="tr-TR" sz="4400" dirty="0" err="1">
                <a:solidFill>
                  <a:schemeClr val="tx1"/>
                </a:solidFill>
                <a:latin typeface="+mj-lt"/>
              </a:rPr>
              <a:t>Algin</a:t>
            </a:r>
            <a:r>
              <a:rPr lang="tr-TR" sz="4400" dirty="0">
                <a:solidFill>
                  <a:schemeClr val="tx1"/>
                </a:solidFill>
                <a:latin typeface="+mj-lt"/>
              </a:rPr>
              <a:t> H.M (Yürütücü), Ekmen A.B (Yrd. Yürütücü) ,Gümüş V. (Yrd. Yürütücü) 2018, “Derin Karıştırma Kolonlarında Su Muhtevası, Çimento ve Uçucu Kül Miktarlarının Optimizasyonu ile Elyafla Güçlendirilmiş Derin Karıştırma Kolonlarının Dayanım Testleri ve Bilgisayar Tomografik Modellemelerle Karşılaştırılması” , HÜBAK Bilimsel Araştırma Projesi, No: 17156</a:t>
            </a:r>
          </a:p>
          <a:p>
            <a:pPr marL="0" indent="0">
              <a:buNone/>
            </a:pPr>
            <a:endParaRPr lang="tr-TR" sz="4400" dirty="0">
              <a:solidFill>
                <a:schemeClr val="tx1"/>
              </a:solidFill>
              <a:latin typeface="+mj-lt"/>
            </a:endParaRPr>
          </a:p>
          <a:p>
            <a:pPr marL="0" indent="0">
              <a:buNone/>
            </a:pPr>
            <a:r>
              <a:rPr lang="tr-TR" sz="4400" dirty="0" err="1">
                <a:solidFill>
                  <a:schemeClr val="tx1"/>
                </a:solidFill>
                <a:latin typeface="+mj-lt"/>
              </a:rPr>
              <a:t>Algin</a:t>
            </a:r>
            <a:r>
              <a:rPr lang="tr-TR" sz="4400" dirty="0">
                <a:solidFill>
                  <a:schemeClr val="tx1"/>
                </a:solidFill>
                <a:latin typeface="+mj-lt"/>
              </a:rPr>
              <a:t> H.M (Yürütücü) ve Ekmen A.B (Yrd. Yürütücü) , 2016, “Jet </a:t>
            </a:r>
            <a:r>
              <a:rPr lang="tr-TR" sz="4400" dirty="0" err="1">
                <a:solidFill>
                  <a:schemeClr val="tx1"/>
                </a:solidFill>
                <a:latin typeface="+mj-lt"/>
              </a:rPr>
              <a:t>Grout</a:t>
            </a:r>
            <a:r>
              <a:rPr lang="tr-TR" sz="4400" dirty="0">
                <a:solidFill>
                  <a:schemeClr val="tx1"/>
                </a:solidFill>
                <a:latin typeface="+mj-lt"/>
              </a:rPr>
              <a:t> Kolon-Zemin Etkileşiminin Gerçekçi Modellemesi ve </a:t>
            </a:r>
            <a:r>
              <a:rPr lang="tr-TR" sz="4400" dirty="0" err="1">
                <a:solidFill>
                  <a:schemeClr val="tx1"/>
                </a:solidFill>
                <a:latin typeface="+mj-lt"/>
              </a:rPr>
              <a:t>Arayüz</a:t>
            </a:r>
            <a:r>
              <a:rPr lang="tr-TR" sz="4400" dirty="0">
                <a:solidFill>
                  <a:schemeClr val="tx1"/>
                </a:solidFill>
                <a:latin typeface="+mj-lt"/>
              </a:rPr>
              <a:t> Geometrisinin </a:t>
            </a:r>
            <a:r>
              <a:rPr lang="tr-TR" sz="4400" dirty="0" err="1">
                <a:solidFill>
                  <a:schemeClr val="tx1"/>
                </a:solidFill>
                <a:latin typeface="+mj-lt"/>
              </a:rPr>
              <a:t>Geoyapısal</a:t>
            </a:r>
            <a:r>
              <a:rPr lang="tr-TR" sz="4400" dirty="0">
                <a:solidFill>
                  <a:schemeClr val="tx1"/>
                </a:solidFill>
                <a:latin typeface="+mj-lt"/>
              </a:rPr>
              <a:t> Sistemin Davranışına Etkisi” , HÜBAK Bilimsel Araştırma Projesi, No: 15169</a:t>
            </a:r>
          </a:p>
          <a:p>
            <a:pPr marL="0" indent="0">
              <a:buNone/>
            </a:pPr>
            <a:r>
              <a:rPr lang="tr-TR" sz="5600" b="1" u="sng" dirty="0">
                <a:solidFill>
                  <a:srgbClr val="FF0000"/>
                </a:solidFill>
                <a:latin typeface="Candara"/>
              </a:rPr>
              <a:t>Diğer:</a:t>
            </a:r>
            <a:endParaRPr lang="tr-TR" sz="5600" dirty="0">
              <a:solidFill>
                <a:schemeClr val="tx1"/>
              </a:solidFill>
            </a:endParaRPr>
          </a:p>
          <a:p>
            <a:pPr marL="0" indent="0">
              <a:buNone/>
            </a:pPr>
            <a:r>
              <a:rPr lang="tr-TR" sz="5600" b="1" dirty="0">
                <a:solidFill>
                  <a:srgbClr val="2861AA"/>
                </a:solidFill>
                <a:latin typeface="Candara"/>
                <a:cs typeface="Candara"/>
              </a:rPr>
              <a:t>Alınan Bilimsel Ödül:</a:t>
            </a:r>
          </a:p>
          <a:p>
            <a:pPr marL="0" indent="0">
              <a:buNone/>
            </a:pPr>
            <a:r>
              <a:rPr lang="tr-TR" sz="5600" b="1" dirty="0">
                <a:solidFill>
                  <a:srgbClr val="2861AA"/>
                </a:solidFill>
                <a:latin typeface="Candara"/>
                <a:cs typeface="Candara"/>
              </a:rPr>
              <a:t>Atıf Sayısı </a:t>
            </a:r>
            <a:r>
              <a:rPr lang="tr-TR" sz="5600" b="1" u="sng" dirty="0">
                <a:solidFill>
                  <a:srgbClr val="FF0000"/>
                </a:solidFill>
                <a:latin typeface="Candara"/>
                <a:cs typeface="Candara"/>
              </a:rPr>
              <a:t>(</a:t>
            </a:r>
            <a:r>
              <a:rPr lang="tr-TR" sz="5600" b="1" u="sng" dirty="0">
                <a:solidFill>
                  <a:srgbClr val="FF0000"/>
                </a:solidFill>
                <a:latin typeface="Candara"/>
                <a:cs typeface="Candara"/>
                <a:sym typeface="Wingdings" panose="05000000000000000000" pitchFamily="2" charset="2"/>
              </a:rPr>
              <a:t>Son 5 yıl için</a:t>
            </a:r>
            <a:r>
              <a:rPr lang="tr-TR" sz="5600" b="1" u="sng" dirty="0">
                <a:solidFill>
                  <a:srgbClr val="FF0000"/>
                </a:solidFill>
                <a:latin typeface="Candara"/>
                <a:cs typeface="Candara"/>
              </a:rPr>
              <a:t>)</a:t>
            </a:r>
            <a:r>
              <a:rPr lang="tr-TR" sz="5600" b="1" dirty="0">
                <a:solidFill>
                  <a:srgbClr val="2861AA"/>
                </a:solidFill>
                <a:latin typeface="Candara"/>
                <a:cs typeface="Candara"/>
              </a:rPr>
              <a:t>: 293</a:t>
            </a:r>
            <a:endParaRPr lang="tr-TR" sz="5600" dirty="0">
              <a:latin typeface="Candara"/>
              <a:cs typeface="Candara"/>
            </a:endParaRPr>
          </a:p>
          <a:p>
            <a:endParaRPr lang="en-GB" b="1" dirty="0">
              <a:solidFill>
                <a:srgbClr val="2861AA"/>
              </a:solidFill>
              <a:latin typeface="Candara"/>
            </a:endParaRPr>
          </a:p>
        </p:txBody>
      </p:sp>
    </p:spTree>
    <p:extLst>
      <p:ext uri="{BB962C8B-B14F-4D97-AF65-F5344CB8AC3E}">
        <p14:creationId xmlns:p14="http://schemas.microsoft.com/office/powerpoint/2010/main" val="357060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normAutofit fontScale="90000"/>
          </a:bodyPr>
          <a:lstStyle/>
          <a:p>
            <a:r>
              <a:rPr lang="tr-TR" dirty="0"/>
              <a:t>Bölüm Öğretim Elemanları</a:t>
            </a:r>
            <a:br>
              <a:rPr lang="tr-TR" dirty="0"/>
            </a:br>
            <a:r>
              <a:rPr lang="tr-TR" dirty="0"/>
              <a:t>Tanıtımı-</a:t>
            </a:r>
            <a:r>
              <a:rPr lang="tr-TR" dirty="0" err="1"/>
              <a:t>Geoteknik</a:t>
            </a:r>
            <a:r>
              <a:rPr lang="tr-TR" dirty="0"/>
              <a:t>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Doç. Dr. Celal AĞAN</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87878" y="1876743"/>
          <a:ext cx="3604514" cy="1584960"/>
        </p:xfrm>
        <a:graphic>
          <a:graphicData uri="http://schemas.openxmlformats.org/drawingml/2006/table">
            <a:tbl>
              <a:tblPr firstRow="1" bandRow="1">
                <a:tableStyleId>{5C22544A-7EE6-4342-B048-85BDC9FD1C3A}</a:tableStyleId>
              </a:tblPr>
              <a:tblGrid>
                <a:gridCol w="1722122">
                  <a:extLst>
                    <a:ext uri="{9D8B030D-6E8A-4147-A177-3AD203B41FA5}">
                      <a16:colId xmlns:a16="http://schemas.microsoft.com/office/drawing/2014/main" val="3593599969"/>
                    </a:ext>
                  </a:extLst>
                </a:gridCol>
                <a:gridCol w="1882392">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err="1">
                          <a:solidFill>
                            <a:schemeClr val="tx1">
                              <a:lumMod val="65000"/>
                              <a:lumOff val="35000"/>
                            </a:schemeClr>
                          </a:solidFill>
                        </a:rPr>
                        <a:t>Geoteknik</a:t>
                      </a:r>
                      <a:endParaRPr lang="tr-TR" sz="1700" dirty="0">
                        <a:solidFill>
                          <a:schemeClr val="tx1">
                            <a:lumMod val="65000"/>
                            <a:lumOff val="35000"/>
                          </a:schemeClr>
                        </a:solidFill>
                      </a:endParaRP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300" dirty="0">
                          <a:solidFill>
                            <a:schemeClr val="tx1">
                              <a:lumMod val="65000"/>
                              <a:lumOff val="35000"/>
                            </a:schemeClr>
                          </a:solidFill>
                        </a:rPr>
                        <a:t>Hacettepe Üniversitesi</a:t>
                      </a:r>
                      <a:endParaRPr lang="tr-TR" sz="1300"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Yüksek Lisans:</a:t>
                      </a:r>
                    </a:p>
                  </a:txBody>
                  <a:tcPr/>
                </a:tc>
                <a:tc>
                  <a:txBody>
                    <a:bodyPr/>
                    <a:lstStyle/>
                    <a:p>
                      <a:r>
                        <a:rPr lang="tr-TR" sz="1300" dirty="0">
                          <a:solidFill>
                            <a:schemeClr val="tx1">
                              <a:lumMod val="65000"/>
                              <a:lumOff val="35000"/>
                            </a:schemeClr>
                          </a:solidFill>
                        </a:rPr>
                        <a:t>Hacettepe Üniversitesi</a:t>
                      </a:r>
                      <a:endParaRPr lang="tr-TR" sz="1300" dirty="0"/>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r>
                        <a:rPr lang="tr-TR" sz="1300" kern="1200" dirty="0">
                          <a:solidFill>
                            <a:schemeClr val="tx1">
                              <a:lumMod val="65000"/>
                              <a:lumOff val="35000"/>
                            </a:schemeClr>
                          </a:solidFill>
                          <a:latin typeface="+mn-lt"/>
                          <a:ea typeface="+mn-ea"/>
                          <a:cs typeface="+mn-cs"/>
                        </a:rPr>
                        <a:t>Selçuk Üniversitesi</a:t>
                      </a:r>
                    </a:p>
                    <a:p>
                      <a:endParaRPr lang="tr-TR" sz="13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nvGraphicFramePr>
        <p:xfrm>
          <a:off x="5669785" y="1882134"/>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r>
                        <a:rPr lang="tr-TR" sz="1100" baseline="0" dirty="0"/>
                        <a:t>Proje Sayısı:               4</a:t>
                      </a:r>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nvGraphicFramePr>
        <p:xfrm>
          <a:off x="457200" y="3378291"/>
          <a:ext cx="6781800" cy="3507961"/>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3593599969"/>
                    </a:ext>
                  </a:extLst>
                </a:gridCol>
              </a:tblGrid>
              <a:tr h="3424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602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dirty="0"/>
                        <a:t>Türkiye’de ilk, dünyada ikinci olarak yeraltı derin dondurucu gıda deposu tasarımı yapıldı.</a:t>
                      </a:r>
                    </a:p>
                  </a:txBody>
                  <a:tcPr/>
                </a:tc>
                <a:extLst>
                  <a:ext uri="{0D108BD9-81ED-4DB2-BD59-A6C34878D82A}">
                    <a16:rowId xmlns:a16="http://schemas.microsoft.com/office/drawing/2014/main" val="3785232616"/>
                  </a:ext>
                </a:extLst>
              </a:tr>
              <a:tr h="616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baseline="0" dirty="0" err="1">
                          <a:solidFill>
                            <a:schemeClr val="tx1">
                              <a:lumMod val="65000"/>
                              <a:lumOff val="35000"/>
                            </a:schemeClr>
                          </a:solidFill>
                        </a:rPr>
                        <a:t>Ilk</a:t>
                      </a:r>
                      <a:r>
                        <a:rPr lang="tr-TR" sz="1800" baseline="0" dirty="0">
                          <a:solidFill>
                            <a:schemeClr val="tx1">
                              <a:lumMod val="65000"/>
                              <a:lumOff val="35000"/>
                            </a:schemeClr>
                          </a:solidFill>
                        </a:rPr>
                        <a:t> defa Şanlıurfa taşının cila </a:t>
                      </a:r>
                      <a:r>
                        <a:rPr lang="tr-TR" sz="1800" baseline="0" dirty="0" err="1">
                          <a:solidFill>
                            <a:schemeClr val="tx1">
                              <a:lumMod val="65000"/>
                              <a:lumOff val="35000"/>
                            </a:schemeClr>
                          </a:solidFill>
                        </a:rPr>
                        <a:t>tutabilirliği</a:t>
                      </a:r>
                      <a:r>
                        <a:rPr lang="tr-TR" sz="1800" baseline="0" dirty="0">
                          <a:solidFill>
                            <a:schemeClr val="tx1">
                              <a:lumMod val="65000"/>
                              <a:lumOff val="35000"/>
                            </a:schemeClr>
                          </a:solidFill>
                        </a:rPr>
                        <a:t>, mühendislik özellikleri ve ekonomik değeri üzerine çalışmalar yapıldı.</a:t>
                      </a:r>
                    </a:p>
                  </a:txBody>
                  <a:tcPr/>
                </a:tc>
                <a:extLst>
                  <a:ext uri="{0D108BD9-81ED-4DB2-BD59-A6C34878D82A}">
                    <a16:rowId xmlns:a16="http://schemas.microsoft.com/office/drawing/2014/main" val="873695292"/>
                  </a:ext>
                </a:extLst>
              </a:tr>
              <a:tr h="8562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dirty="0"/>
                        <a:t>Dünyada ilk defa </a:t>
                      </a:r>
                      <a:r>
                        <a:rPr lang="tr-TR" sz="1800" dirty="0" err="1"/>
                        <a:t>presiyometre</a:t>
                      </a:r>
                      <a:r>
                        <a:rPr lang="tr-TR" sz="1800" dirty="0"/>
                        <a:t> deneyiyle heyelan analizi ve kayma derinliğinin tespiti yapıldı.</a:t>
                      </a:r>
                    </a:p>
                  </a:txBody>
                  <a:tcPr/>
                </a:tc>
                <a:extLst>
                  <a:ext uri="{0D108BD9-81ED-4DB2-BD59-A6C34878D82A}">
                    <a16:rowId xmlns:a16="http://schemas.microsoft.com/office/drawing/2014/main" val="3733586125"/>
                  </a:ext>
                </a:extLst>
              </a:tr>
              <a:tr h="602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kern="1200" baseline="0" dirty="0">
                          <a:solidFill>
                            <a:schemeClr val="tx1">
                              <a:lumMod val="65000"/>
                              <a:lumOff val="35000"/>
                            </a:schemeClr>
                          </a:solidFill>
                          <a:latin typeface="+mn-lt"/>
                          <a:ea typeface="+mn-ea"/>
                          <a:cs typeface="+mn-cs"/>
                        </a:rPr>
                        <a:t>Dünyada ilk defa </a:t>
                      </a:r>
                      <a:r>
                        <a:rPr lang="tr-TR" sz="1800" kern="1200" baseline="0" dirty="0" err="1">
                          <a:solidFill>
                            <a:schemeClr val="tx1">
                              <a:lumMod val="65000"/>
                              <a:lumOff val="35000"/>
                            </a:schemeClr>
                          </a:solidFill>
                          <a:latin typeface="+mn-lt"/>
                          <a:ea typeface="+mn-ea"/>
                          <a:cs typeface="+mn-cs"/>
                        </a:rPr>
                        <a:t>presiyometre</a:t>
                      </a:r>
                      <a:r>
                        <a:rPr lang="tr-TR" sz="1800" kern="1200" baseline="0" dirty="0">
                          <a:solidFill>
                            <a:schemeClr val="tx1">
                              <a:lumMod val="65000"/>
                              <a:lumOff val="35000"/>
                            </a:schemeClr>
                          </a:solidFill>
                          <a:latin typeface="+mn-lt"/>
                          <a:ea typeface="+mn-ea"/>
                          <a:cs typeface="+mn-cs"/>
                        </a:rPr>
                        <a:t> deneyiyle tünel analizi ve yenilme </a:t>
                      </a:r>
                      <a:r>
                        <a:rPr lang="tr-TR" sz="1800" kern="1200" baseline="0" dirty="0" err="1">
                          <a:solidFill>
                            <a:schemeClr val="tx1">
                              <a:lumMod val="65000"/>
                              <a:lumOff val="35000"/>
                            </a:schemeClr>
                          </a:solidFill>
                          <a:latin typeface="+mn-lt"/>
                          <a:ea typeface="+mn-ea"/>
                          <a:cs typeface="+mn-cs"/>
                        </a:rPr>
                        <a:t>zonunun</a:t>
                      </a:r>
                      <a:r>
                        <a:rPr lang="tr-TR" sz="1800" kern="1200" baseline="0" dirty="0">
                          <a:solidFill>
                            <a:schemeClr val="tx1">
                              <a:lumMod val="65000"/>
                              <a:lumOff val="35000"/>
                            </a:schemeClr>
                          </a:solidFill>
                          <a:latin typeface="+mn-lt"/>
                          <a:ea typeface="+mn-ea"/>
                          <a:cs typeface="+mn-cs"/>
                        </a:rPr>
                        <a:t>  tespiti yapıldı.</a:t>
                      </a:r>
                    </a:p>
                  </a:txBody>
                  <a:tcPr/>
                </a:tc>
                <a:extLst>
                  <a:ext uri="{0D108BD9-81ED-4DB2-BD59-A6C34878D82A}">
                    <a16:rowId xmlns:a16="http://schemas.microsoft.com/office/drawing/2014/main" val="3102203677"/>
                  </a:ext>
                </a:extLst>
              </a:tr>
              <a:tr h="342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sz="1800" dirty="0"/>
                    </a:p>
                  </a:txBody>
                  <a:tcPr/>
                </a:tc>
                <a:extLst>
                  <a:ext uri="{0D108BD9-81ED-4DB2-BD59-A6C34878D82A}">
                    <a16:rowId xmlns:a16="http://schemas.microsoft.com/office/drawing/2014/main" val="3344639496"/>
                  </a:ext>
                </a:extLst>
              </a:tr>
            </a:tbl>
          </a:graphicData>
        </a:graphic>
      </p:graphicFrame>
      <p:pic>
        <p:nvPicPr>
          <p:cNvPr id="2" name="Resim 1"/>
          <p:cNvPicPr>
            <a:picLocks noChangeAspect="1"/>
          </p:cNvPicPr>
          <p:nvPr/>
        </p:nvPicPr>
        <p:blipFill>
          <a:blip r:embed="rId2"/>
          <a:stretch>
            <a:fillRect/>
          </a:stretch>
        </p:blipFill>
        <p:spPr>
          <a:xfrm>
            <a:off x="579119" y="1855442"/>
            <a:ext cx="1352550" cy="1571625"/>
          </a:xfrm>
          <a:prstGeom prst="rect">
            <a:avLst/>
          </a:prstGeom>
        </p:spPr>
      </p:pic>
    </p:spTree>
    <p:extLst>
      <p:ext uri="{BB962C8B-B14F-4D97-AF65-F5344CB8AC3E}">
        <p14:creationId xmlns:p14="http://schemas.microsoft.com/office/powerpoint/2010/main" val="403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040" y="1075197"/>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xfrm>
            <a:off x="609040" y="391736"/>
            <a:ext cx="6347713" cy="1320800"/>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1075197"/>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599103" y="1051113"/>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140487" y="1905000"/>
            <a:ext cx="7924800" cy="3393237"/>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 </a:t>
            </a:r>
          </a:p>
          <a:p>
            <a:pPr marL="12700"/>
            <a:r>
              <a:rPr lang="en-US" sz="1050" dirty="0" err="1"/>
              <a:t>Agan</a:t>
            </a:r>
            <a:r>
              <a:rPr lang="en-US" sz="1050" dirty="0"/>
              <a:t>, C., “A preliminary study on conservation and polishing performance of </a:t>
            </a:r>
            <a:r>
              <a:rPr lang="en-US" sz="1050" dirty="0" err="1"/>
              <a:t>Sanliurfa</a:t>
            </a:r>
            <a:r>
              <a:rPr lang="en-US" sz="1050" dirty="0"/>
              <a:t> </a:t>
            </a:r>
            <a:r>
              <a:rPr lang="en-US" sz="1050" dirty="0" err="1"/>
              <a:t>limestones</a:t>
            </a:r>
            <a:r>
              <a:rPr lang="en-US" sz="1050" dirty="0"/>
              <a:t> as traditional building material”, Bulletin of Engineering Geology and the Environment, “75/1″, 13-25 pp, </a:t>
            </a:r>
            <a:r>
              <a:rPr lang="en-US" sz="1050" dirty="0" err="1"/>
              <a:t>Şubat</a:t>
            </a:r>
            <a:r>
              <a:rPr lang="en-US" sz="1050" dirty="0"/>
              <a:t> 2016, DOI: 10.1007/s10064-015-0729-6, SCI-E.</a:t>
            </a:r>
            <a:endParaRPr lang="tr-TR" sz="1050" dirty="0"/>
          </a:p>
          <a:p>
            <a:pPr marL="12700"/>
            <a:endParaRPr lang="en-GB" sz="1050" dirty="0"/>
          </a:p>
          <a:p>
            <a:pPr marL="12700"/>
            <a:r>
              <a:rPr lang="en-US" sz="1050" dirty="0" err="1"/>
              <a:t>Agan</a:t>
            </a:r>
            <a:r>
              <a:rPr lang="en-US" sz="1050" dirty="0"/>
              <a:t>, C., ” Prediction of squeezing potential of rock masses around </a:t>
            </a:r>
            <a:r>
              <a:rPr lang="en-US" sz="1050" dirty="0" err="1"/>
              <a:t>Suruç</a:t>
            </a:r>
            <a:r>
              <a:rPr lang="en-US" sz="1050" dirty="0"/>
              <a:t> water tunnel “, Bulletin of Engineering Geology and the Environment, “75/2″, 451-468 pp, </a:t>
            </a:r>
            <a:r>
              <a:rPr lang="en-US" sz="1050" dirty="0" err="1"/>
              <a:t>Mayıs</a:t>
            </a:r>
            <a:r>
              <a:rPr lang="en-US" sz="1050" dirty="0"/>
              <a:t> 2016, DOI: 10.1007/s10064-015-0758-1, SCI-E.</a:t>
            </a:r>
            <a:endParaRPr lang="tr-TR" sz="1050" dirty="0"/>
          </a:p>
          <a:p>
            <a:pPr marL="12700"/>
            <a:endParaRPr lang="en-GB" sz="1050" dirty="0"/>
          </a:p>
          <a:p>
            <a:pPr marL="12700"/>
            <a:r>
              <a:rPr lang="en-GB" sz="1050" dirty="0" err="1"/>
              <a:t>Agan</a:t>
            </a:r>
            <a:r>
              <a:rPr lang="en-GB" sz="1050" dirty="0"/>
              <a:t>, C., </a:t>
            </a:r>
            <a:r>
              <a:rPr lang="en-GB" sz="1050" dirty="0" err="1"/>
              <a:t>Ertürk</a:t>
            </a:r>
            <a:r>
              <a:rPr lang="en-GB" sz="1050" dirty="0"/>
              <a:t>, S., “</a:t>
            </a:r>
            <a:r>
              <a:rPr lang="en-GB" sz="1050" dirty="0" err="1"/>
              <a:t>Türkiye’nin</a:t>
            </a:r>
            <a:r>
              <a:rPr lang="en-GB" sz="1050" dirty="0"/>
              <a:t> </a:t>
            </a:r>
            <a:r>
              <a:rPr lang="en-GB" sz="1050" dirty="0" err="1"/>
              <a:t>En</a:t>
            </a:r>
            <a:r>
              <a:rPr lang="en-GB" sz="1050" dirty="0"/>
              <a:t> </a:t>
            </a:r>
            <a:r>
              <a:rPr lang="en-GB" sz="1050" dirty="0" err="1"/>
              <a:t>Uzun</a:t>
            </a:r>
            <a:r>
              <a:rPr lang="en-GB" sz="1050" dirty="0"/>
              <a:t> </a:t>
            </a:r>
            <a:r>
              <a:rPr lang="en-GB" sz="1050" dirty="0" err="1"/>
              <a:t>Sulama</a:t>
            </a:r>
            <a:r>
              <a:rPr lang="en-GB" sz="1050" dirty="0"/>
              <a:t> </a:t>
            </a:r>
            <a:r>
              <a:rPr lang="en-GB" sz="1050" dirty="0" err="1"/>
              <a:t>Tüneli</a:t>
            </a:r>
            <a:r>
              <a:rPr lang="en-GB" sz="1050" dirty="0"/>
              <a:t> </a:t>
            </a:r>
            <a:r>
              <a:rPr lang="en-GB" sz="1050" dirty="0" err="1"/>
              <a:t>Suruç</a:t>
            </a:r>
            <a:r>
              <a:rPr lang="en-GB" sz="1050" dirty="0"/>
              <a:t> </a:t>
            </a:r>
            <a:r>
              <a:rPr lang="en-GB" sz="1050" dirty="0" err="1"/>
              <a:t>Tünelinde</a:t>
            </a:r>
            <a:r>
              <a:rPr lang="en-GB" sz="1050" dirty="0"/>
              <a:t> </a:t>
            </a:r>
            <a:r>
              <a:rPr lang="en-GB" sz="1050" dirty="0" err="1"/>
              <a:t>Geoteknik</a:t>
            </a:r>
            <a:r>
              <a:rPr lang="en-GB" sz="1050" dirty="0"/>
              <a:t> </a:t>
            </a:r>
            <a:r>
              <a:rPr lang="en-GB" sz="1050" dirty="0" err="1"/>
              <a:t>ve</a:t>
            </a:r>
            <a:r>
              <a:rPr lang="en-GB" sz="1050" dirty="0"/>
              <a:t> </a:t>
            </a:r>
            <a:r>
              <a:rPr lang="en-GB" sz="1050" dirty="0" err="1"/>
              <a:t>Tahkimat</a:t>
            </a:r>
            <a:r>
              <a:rPr lang="en-GB" sz="1050" dirty="0"/>
              <a:t> </a:t>
            </a:r>
            <a:r>
              <a:rPr lang="en-GB" sz="1050" dirty="0" err="1"/>
              <a:t>Tasarımları</a:t>
            </a:r>
            <a:r>
              <a:rPr lang="en-GB" sz="1050" dirty="0"/>
              <a:t>”, </a:t>
            </a:r>
            <a:r>
              <a:rPr lang="en-GB" sz="1050" dirty="0" err="1"/>
              <a:t>Teknik</a:t>
            </a:r>
            <a:r>
              <a:rPr lang="en-GB" sz="1050" dirty="0"/>
              <a:t> </a:t>
            </a:r>
            <a:r>
              <a:rPr lang="en-GB" sz="1050" dirty="0" err="1"/>
              <a:t>Dergi</a:t>
            </a:r>
            <a:r>
              <a:rPr lang="en-GB" sz="1050" dirty="0"/>
              <a:t>, </a:t>
            </a:r>
            <a:r>
              <a:rPr lang="en-GB" sz="1050" dirty="0" err="1"/>
              <a:t>Temmuz</a:t>
            </a:r>
            <a:r>
              <a:rPr lang="en-GB" sz="1050" dirty="0"/>
              <a:t> 2017, DOI: 10.18400/tekderg.310455, SCI-E.</a:t>
            </a:r>
            <a:endParaRPr lang="tr-TR" sz="1050" dirty="0"/>
          </a:p>
          <a:p>
            <a:pPr marL="12700"/>
            <a:endParaRPr lang="tr-TR" sz="1050" dirty="0"/>
          </a:p>
          <a:p>
            <a:pPr marL="12700"/>
            <a:endParaRPr lang="en-GB" sz="1050" dirty="0"/>
          </a:p>
          <a:p>
            <a:pPr marL="12700"/>
            <a:r>
              <a:rPr lang="en-US" sz="1050" dirty="0" err="1"/>
              <a:t>Agan</a:t>
            </a:r>
            <a:r>
              <a:rPr lang="en-US" sz="1050" dirty="0"/>
              <a:t>, C., </a:t>
            </a:r>
            <a:r>
              <a:rPr lang="en-US" sz="1050" dirty="0" err="1"/>
              <a:t>Cicek</a:t>
            </a:r>
            <a:r>
              <a:rPr lang="en-US" sz="1050" dirty="0"/>
              <a:t>, </a:t>
            </a:r>
            <a:r>
              <a:rPr lang="en-US" sz="1050" dirty="0" err="1"/>
              <a:t>F.,”Some</a:t>
            </a:r>
            <a:r>
              <a:rPr lang="en-US" sz="1050" dirty="0"/>
              <a:t> rock mass, chemical, physical, thermal, and mechanical properties of </a:t>
            </a:r>
            <a:r>
              <a:rPr lang="en-US" sz="1050" dirty="0" err="1"/>
              <a:t>Mardin</a:t>
            </a:r>
            <a:r>
              <a:rPr lang="en-US" sz="1050" dirty="0"/>
              <a:t> limestone, Turkey”, Arabian Journal of Geosciences, “13/4″, Article no: 188, </a:t>
            </a:r>
            <a:r>
              <a:rPr lang="en-US" sz="1050" dirty="0" err="1"/>
              <a:t>Şubat</a:t>
            </a:r>
            <a:r>
              <a:rPr lang="en-US" sz="1050" dirty="0"/>
              <a:t> 2020, DOI: 10.1007/s12517-020-5146-x, SCI-E. </a:t>
            </a:r>
            <a:endParaRPr lang="tr-TR" sz="1050" dirty="0"/>
          </a:p>
          <a:p>
            <a:pPr marL="12700"/>
            <a:endParaRPr lang="en-GB" sz="1050" dirty="0"/>
          </a:p>
          <a:p>
            <a:pPr marL="12700"/>
            <a:r>
              <a:rPr lang="en-US" sz="1050" dirty="0" err="1"/>
              <a:t>Agan</a:t>
            </a:r>
            <a:r>
              <a:rPr lang="en-US" sz="1050" dirty="0"/>
              <a:t>, C., ”Estimating the yield zone boundaries of weak zone of in underground openings by </a:t>
            </a:r>
            <a:r>
              <a:rPr lang="en-US" sz="1050" dirty="0" err="1"/>
              <a:t>pressuremeter</a:t>
            </a:r>
            <a:r>
              <a:rPr lang="en-US" sz="1050" dirty="0"/>
              <a:t> tests: A case study in </a:t>
            </a:r>
            <a:r>
              <a:rPr lang="en-US" sz="1050" dirty="0" err="1"/>
              <a:t>Canakkale</a:t>
            </a:r>
            <a:r>
              <a:rPr lang="en-US" sz="1050" dirty="0"/>
              <a:t>, Turkey”, Bulletin of Engineering Geology and the Environment, Accepted, “/”, 1-10 pp, </a:t>
            </a:r>
            <a:r>
              <a:rPr lang="en-US" sz="1050" dirty="0" err="1"/>
              <a:t>Mayıs</a:t>
            </a:r>
            <a:r>
              <a:rPr lang="en-US" sz="1050" dirty="0"/>
              <a:t> 2020, DOI: 10.1007/s10064-020-01826-7, SCI-E. </a:t>
            </a:r>
            <a:endParaRPr lang="en-GB" sz="1050" dirty="0"/>
          </a:p>
        </p:txBody>
      </p:sp>
    </p:spTree>
    <p:extLst>
      <p:ext uri="{BB962C8B-B14F-4D97-AF65-F5344CB8AC3E}">
        <p14:creationId xmlns:p14="http://schemas.microsoft.com/office/powerpoint/2010/main" val="60730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228600"/>
            <a:ext cx="6858000" cy="6477000"/>
          </a:xfrm>
        </p:spPr>
        <p:txBody>
          <a:bodyPr>
            <a:normAutofit/>
          </a:bodyPr>
          <a:lstStyle/>
          <a:p>
            <a:pPr marL="12700">
              <a:lnSpc>
                <a:spcPct val="100000"/>
              </a:lnSpc>
            </a:pPr>
            <a:endParaRPr lang="tr-TR" b="1" dirty="0">
              <a:solidFill>
                <a:srgbClr val="2861AA"/>
              </a:solidFill>
              <a:latin typeface="Candara"/>
              <a:cs typeface="Candara"/>
            </a:endParaRPr>
          </a:p>
          <a:p>
            <a:pPr marL="0" indent="0">
              <a:lnSpc>
                <a:spcPct val="100000"/>
              </a:lnSpc>
              <a:buNone/>
            </a:pPr>
            <a:r>
              <a:rPr lang="tr-TR" sz="2100" b="1" dirty="0">
                <a:solidFill>
                  <a:srgbClr val="2861AA"/>
                </a:solidFill>
                <a:cs typeface="Candara"/>
              </a:rPr>
              <a:t>Ulusal Makale: </a:t>
            </a:r>
          </a:p>
          <a:p>
            <a:pPr marL="0" indent="0">
              <a:lnSpc>
                <a:spcPct val="100000"/>
              </a:lnSpc>
              <a:buNone/>
            </a:pPr>
            <a:r>
              <a:rPr lang="tr-TR" sz="1300" dirty="0" err="1">
                <a:solidFill>
                  <a:schemeClr val="tx1"/>
                </a:solidFill>
                <a:cs typeface="Times New Roman" pitchFamily="18" charset="0"/>
              </a:rPr>
              <a:t>Agan</a:t>
            </a:r>
            <a:r>
              <a:rPr lang="tr-TR" sz="1300" dirty="0">
                <a:solidFill>
                  <a:schemeClr val="tx1"/>
                </a:solidFill>
                <a:cs typeface="Times New Roman" pitchFamily="18" charset="0"/>
              </a:rPr>
              <a:t>, C., </a:t>
            </a:r>
            <a:r>
              <a:rPr lang="tr-TR" sz="1300" dirty="0" err="1">
                <a:solidFill>
                  <a:schemeClr val="tx1"/>
                </a:solidFill>
                <a:cs typeface="Times New Roman" pitchFamily="18" charset="0"/>
              </a:rPr>
              <a:t>Şit</a:t>
            </a:r>
            <a:r>
              <a:rPr lang="tr-TR" sz="1300" dirty="0">
                <a:solidFill>
                  <a:schemeClr val="tx1"/>
                </a:solidFill>
                <a:cs typeface="Times New Roman" pitchFamily="18" charset="0"/>
              </a:rPr>
              <a:t>, M., ”Şanlıurfa Taşının Bazı Mühendislik Özellikleri ve İktisadi Yönden İncelenmesi”, </a:t>
            </a:r>
            <a:r>
              <a:rPr lang="tr-TR" sz="1300" dirty="0" err="1">
                <a:solidFill>
                  <a:schemeClr val="tx1"/>
                </a:solidFill>
                <a:cs typeface="Times New Roman" pitchFamily="18" charset="0"/>
              </a:rPr>
              <a:t>Academic</a:t>
            </a:r>
            <a:r>
              <a:rPr lang="tr-TR" sz="1300" dirty="0">
                <a:solidFill>
                  <a:schemeClr val="tx1"/>
                </a:solidFill>
                <a:cs typeface="Times New Roman" pitchFamily="18" charset="0"/>
              </a:rPr>
              <a:t> Platform </a:t>
            </a:r>
            <a:r>
              <a:rPr lang="tr-TR" sz="1300" dirty="0" err="1">
                <a:solidFill>
                  <a:schemeClr val="tx1"/>
                </a:solidFill>
                <a:cs typeface="Times New Roman" pitchFamily="18" charset="0"/>
              </a:rPr>
              <a:t>Journal</a:t>
            </a:r>
            <a:r>
              <a:rPr lang="tr-TR" sz="1300" dirty="0">
                <a:solidFill>
                  <a:schemeClr val="tx1"/>
                </a:solidFill>
                <a:cs typeface="Times New Roman" pitchFamily="18" charset="0"/>
              </a:rPr>
              <a:t> of </a:t>
            </a:r>
            <a:r>
              <a:rPr lang="tr-TR" sz="1300" dirty="0" err="1">
                <a:solidFill>
                  <a:schemeClr val="tx1"/>
                </a:solidFill>
                <a:cs typeface="Times New Roman" pitchFamily="18" charset="0"/>
              </a:rPr>
              <a:t>Engineering</a:t>
            </a:r>
            <a:r>
              <a:rPr lang="tr-TR" sz="1300" dirty="0">
                <a:solidFill>
                  <a:schemeClr val="tx1"/>
                </a:solidFill>
                <a:cs typeface="Times New Roman" pitchFamily="18" charset="0"/>
              </a:rPr>
              <a:t> </a:t>
            </a:r>
            <a:r>
              <a:rPr lang="tr-TR" sz="1300" dirty="0" err="1">
                <a:solidFill>
                  <a:schemeClr val="tx1"/>
                </a:solidFill>
                <a:cs typeface="Times New Roman" pitchFamily="18" charset="0"/>
              </a:rPr>
              <a:t>and</a:t>
            </a:r>
            <a:r>
              <a:rPr lang="tr-TR" sz="1300" dirty="0">
                <a:solidFill>
                  <a:schemeClr val="tx1"/>
                </a:solidFill>
                <a:cs typeface="Times New Roman" pitchFamily="18" charset="0"/>
              </a:rPr>
              <a:t> </a:t>
            </a:r>
            <a:r>
              <a:rPr lang="tr-TR" sz="1300" dirty="0" err="1">
                <a:solidFill>
                  <a:schemeClr val="tx1"/>
                </a:solidFill>
                <a:cs typeface="Times New Roman" pitchFamily="18" charset="0"/>
              </a:rPr>
              <a:t>Science</a:t>
            </a:r>
            <a:r>
              <a:rPr lang="tr-TR" sz="1300" dirty="0">
                <a:solidFill>
                  <a:schemeClr val="tx1"/>
                </a:solidFill>
                <a:cs typeface="Times New Roman" pitchFamily="18" charset="0"/>
              </a:rPr>
              <a:t>, “6/3″, 145-152 </a:t>
            </a:r>
            <a:r>
              <a:rPr lang="tr-TR" sz="1300" dirty="0" err="1">
                <a:solidFill>
                  <a:schemeClr val="tx1"/>
                </a:solidFill>
                <a:cs typeface="Times New Roman" pitchFamily="18" charset="0"/>
              </a:rPr>
              <a:t>pp</a:t>
            </a:r>
            <a:r>
              <a:rPr lang="tr-TR" sz="1300" dirty="0">
                <a:solidFill>
                  <a:schemeClr val="tx1"/>
                </a:solidFill>
                <a:cs typeface="Times New Roman" pitchFamily="18" charset="0"/>
              </a:rPr>
              <a:t>, 2018, Doi:10.21541/apjes.357083, Yayın No: 4728785, TR-Index.</a:t>
            </a:r>
          </a:p>
          <a:p>
            <a:pPr marL="0" indent="0">
              <a:lnSpc>
                <a:spcPct val="100000"/>
              </a:lnSpc>
              <a:buNone/>
            </a:pPr>
            <a:r>
              <a:rPr lang="tr-TR" sz="1400" b="1" dirty="0">
                <a:solidFill>
                  <a:srgbClr val="2861AA"/>
                </a:solidFill>
                <a:cs typeface="Candara"/>
              </a:rPr>
              <a:t>Uluslararası Bildiri:</a:t>
            </a:r>
          </a:p>
          <a:p>
            <a:pPr marL="0" indent="0">
              <a:lnSpc>
                <a:spcPct val="100000"/>
              </a:lnSpc>
              <a:buNone/>
            </a:pPr>
            <a:r>
              <a:rPr lang="tr-TR" sz="1400" b="1" dirty="0">
                <a:solidFill>
                  <a:srgbClr val="2861AA"/>
                </a:solidFill>
                <a:cs typeface="Candara"/>
              </a:rPr>
              <a:t>-</a:t>
            </a:r>
          </a:p>
          <a:p>
            <a:pPr marL="0" indent="0">
              <a:buNone/>
            </a:pPr>
            <a:r>
              <a:rPr lang="tr-TR" sz="1400" b="1" dirty="0">
                <a:solidFill>
                  <a:srgbClr val="2861AA"/>
                </a:solidFill>
                <a:cs typeface="Candara"/>
              </a:rPr>
              <a:t>Ulusal Bildiri:</a:t>
            </a:r>
          </a:p>
          <a:p>
            <a:pPr marL="0" indent="0">
              <a:buNone/>
            </a:pPr>
            <a:r>
              <a:rPr lang="tr-TR" sz="1400" b="1" dirty="0">
                <a:solidFill>
                  <a:srgbClr val="2861AA"/>
                </a:solidFill>
                <a:cs typeface="Candara"/>
              </a:rPr>
              <a:t>-</a:t>
            </a:r>
          </a:p>
          <a:p>
            <a:pPr marL="0" indent="0">
              <a:lnSpc>
                <a:spcPct val="100000"/>
              </a:lnSpc>
              <a:buNone/>
            </a:pPr>
            <a:endParaRPr lang="tr-TR" sz="1400" b="1" dirty="0">
              <a:solidFill>
                <a:srgbClr val="2861AA"/>
              </a:solidFill>
              <a:cs typeface="Candara"/>
            </a:endParaRPr>
          </a:p>
        </p:txBody>
      </p:sp>
    </p:spTree>
    <p:extLst>
      <p:ext uri="{BB962C8B-B14F-4D97-AF65-F5344CB8AC3E}">
        <p14:creationId xmlns:p14="http://schemas.microsoft.com/office/powerpoint/2010/main" val="45030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381000"/>
            <a:ext cx="7391400" cy="6400800"/>
          </a:xfrm>
        </p:spPr>
        <p:txBody>
          <a:bodyPr>
            <a:normAutofit/>
          </a:bodyPr>
          <a:lstStyle/>
          <a:p>
            <a:pPr marL="0" indent="0">
              <a:buNone/>
            </a:pPr>
            <a:endParaRPr lang="tr-TR" b="1" dirty="0">
              <a:solidFill>
                <a:srgbClr val="2861AA"/>
              </a:solidFill>
              <a:latin typeface="Candara"/>
            </a:endParaRPr>
          </a:p>
          <a:p>
            <a:pPr marL="0" indent="0">
              <a:buNone/>
            </a:pPr>
            <a:r>
              <a:rPr lang="tr-TR" b="1" u="sng" dirty="0">
                <a:solidFill>
                  <a:srgbClr val="FF0000"/>
                </a:solidFill>
                <a:cs typeface="Candara"/>
              </a:rPr>
              <a:t>Projeler (</a:t>
            </a:r>
            <a:r>
              <a:rPr lang="tr-TR" b="1" u="sng" dirty="0">
                <a:solidFill>
                  <a:srgbClr val="FF0000"/>
                </a:solidFill>
                <a:cs typeface="Candara"/>
                <a:sym typeface="Wingdings" panose="05000000000000000000" pitchFamily="2" charset="2"/>
              </a:rPr>
              <a:t>Son 5 yıl için</a:t>
            </a:r>
            <a:r>
              <a:rPr lang="tr-TR" b="1" u="sng" dirty="0">
                <a:solidFill>
                  <a:srgbClr val="FF0000"/>
                </a:solidFill>
                <a:cs typeface="Candara"/>
              </a:rPr>
              <a:t>):</a:t>
            </a:r>
          </a:p>
          <a:p>
            <a:pPr marL="0" indent="0">
              <a:buNone/>
            </a:pPr>
            <a:r>
              <a:rPr lang="tr-TR" sz="1400" b="1" dirty="0">
                <a:solidFill>
                  <a:srgbClr val="2861AA"/>
                </a:solidFill>
              </a:rPr>
              <a:t>Bilimsel Araştırma Projeleri:</a:t>
            </a:r>
          </a:p>
          <a:p>
            <a:pPr marL="0" indent="0">
              <a:buNone/>
            </a:pPr>
            <a:r>
              <a:rPr lang="tr-TR" sz="1400" b="1" dirty="0">
                <a:solidFill>
                  <a:srgbClr val="2861AA"/>
                </a:solidFill>
              </a:rPr>
              <a:t>-</a:t>
            </a:r>
          </a:p>
          <a:p>
            <a:pPr marL="0" indent="0">
              <a:buNone/>
            </a:pPr>
            <a:r>
              <a:rPr lang="tr-TR" u="sng" dirty="0">
                <a:solidFill>
                  <a:schemeClr val="tx1"/>
                </a:solidFill>
              </a:rPr>
              <a:t>Diğer:</a:t>
            </a:r>
          </a:p>
          <a:p>
            <a:pPr marL="0" indent="0">
              <a:buNone/>
            </a:pPr>
            <a:r>
              <a:rPr lang="tr-TR" sz="1200" dirty="0" err="1">
                <a:solidFill>
                  <a:schemeClr val="tx1"/>
                </a:solidFill>
              </a:rPr>
              <a:t>Suriye’li</a:t>
            </a:r>
            <a:r>
              <a:rPr lang="tr-TR" sz="1200" dirty="0">
                <a:solidFill>
                  <a:schemeClr val="tx1"/>
                </a:solidFill>
              </a:rPr>
              <a:t> Sığınmacılara Mesleki Eğitim Projesi, Yürütücü, Şanlıurfa Valiliği SODES-Kalkınma Bakanlığı, 2017-2018, 164.288,37 TL, Tamamlandı.</a:t>
            </a:r>
          </a:p>
          <a:p>
            <a:pPr marL="0" indent="0">
              <a:buNone/>
            </a:pPr>
            <a:r>
              <a:rPr lang="tr-TR" sz="1200" dirty="0">
                <a:solidFill>
                  <a:schemeClr val="tx1"/>
                </a:solidFill>
              </a:rPr>
              <a:t>GAP Bölgesinde Sosyal İstikrarın Güçlendirilmesi Projesi, Yürütücü, Birleşmiş Milletler-UNDP, 2017-2018, 2.083.749,39 TL, Tamamlandı.</a:t>
            </a:r>
          </a:p>
          <a:p>
            <a:pPr marL="0" indent="0">
              <a:buNone/>
            </a:pPr>
            <a:r>
              <a:rPr lang="tr-TR" sz="1200" dirty="0">
                <a:solidFill>
                  <a:schemeClr val="tx1"/>
                </a:solidFill>
              </a:rPr>
              <a:t>Harran-GAP </a:t>
            </a:r>
            <a:r>
              <a:rPr lang="tr-TR" sz="1200" dirty="0" err="1">
                <a:solidFill>
                  <a:schemeClr val="tx1"/>
                </a:solidFill>
              </a:rPr>
              <a:t>Stem</a:t>
            </a:r>
            <a:r>
              <a:rPr lang="tr-TR" sz="1200" dirty="0">
                <a:solidFill>
                  <a:schemeClr val="tx1"/>
                </a:solidFill>
              </a:rPr>
              <a:t> Merkezi Projesi, Yürütücü, GAP Kalkınma İdaresi Başkanlığı-Sanayi ve Teknoloji Bakanlığı, 2018-2019, 353.464,90 TL, Tamamlandı.</a:t>
            </a:r>
          </a:p>
          <a:p>
            <a:pPr marL="0" indent="0">
              <a:buNone/>
            </a:pPr>
            <a:r>
              <a:rPr lang="tr-TR" sz="1200" dirty="0">
                <a:solidFill>
                  <a:schemeClr val="tx1"/>
                </a:solidFill>
              </a:rPr>
              <a:t>Kadın ve Kız Çocukları İçin Güvenli Alanlar Projesi, Yürütücü, Birleşmiş Milletler-UNFPA, 2017- ….., 13.120.642,52 TL, Devam ediyor.</a:t>
            </a:r>
          </a:p>
          <a:p>
            <a:pPr marL="0" indent="0">
              <a:buNone/>
            </a:pPr>
            <a:endParaRPr lang="tr-TR" dirty="0">
              <a:solidFill>
                <a:schemeClr val="tx1"/>
              </a:solidFill>
            </a:endParaRPr>
          </a:p>
          <a:p>
            <a:pPr marL="0" indent="0">
              <a:buNone/>
            </a:pPr>
            <a:r>
              <a:rPr lang="tr-TR" b="1" dirty="0">
                <a:solidFill>
                  <a:srgbClr val="2861AA"/>
                </a:solidFill>
                <a:cs typeface="Candara"/>
              </a:rPr>
              <a:t>Atıf Sayısı </a:t>
            </a:r>
            <a:r>
              <a:rPr lang="tr-TR" b="1" u="sng" dirty="0">
                <a:solidFill>
                  <a:srgbClr val="FF0000"/>
                </a:solidFill>
                <a:cs typeface="Candara"/>
              </a:rPr>
              <a:t>(</a:t>
            </a:r>
            <a:r>
              <a:rPr lang="tr-TR" b="1" u="sng" dirty="0">
                <a:solidFill>
                  <a:srgbClr val="FF0000"/>
                </a:solidFill>
                <a:cs typeface="Candara"/>
                <a:sym typeface="Wingdings" panose="05000000000000000000" pitchFamily="2" charset="2"/>
              </a:rPr>
              <a:t>Son 5 yıl için</a:t>
            </a:r>
            <a:r>
              <a:rPr lang="tr-TR" b="1" u="sng" dirty="0">
                <a:solidFill>
                  <a:srgbClr val="FF0000"/>
                </a:solidFill>
                <a:cs typeface="Candara"/>
              </a:rPr>
              <a:t>)</a:t>
            </a:r>
            <a:r>
              <a:rPr lang="tr-TR" b="1" dirty="0">
                <a:solidFill>
                  <a:srgbClr val="2861AA"/>
                </a:solidFill>
                <a:cs typeface="Candara"/>
              </a:rPr>
              <a:t>: 51</a:t>
            </a:r>
            <a:endParaRPr lang="tr-TR" dirty="0">
              <a:cs typeface="Candara"/>
            </a:endParaRPr>
          </a:p>
        </p:txBody>
      </p:sp>
    </p:spTree>
    <p:extLst>
      <p:ext uri="{BB962C8B-B14F-4D97-AF65-F5344CB8AC3E}">
        <p14:creationId xmlns:p14="http://schemas.microsoft.com/office/powerpoint/2010/main" val="96147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lstStyle/>
          <a:p>
            <a:r>
              <a:rPr lang="tr-TR" dirty="0"/>
              <a:t>Bölüm Öğretim Elemanları</a:t>
            </a:r>
            <a:br>
              <a:rPr lang="tr-TR" dirty="0"/>
            </a:br>
            <a:r>
              <a:rPr lang="tr-TR" dirty="0"/>
              <a:t>Tanıtımı-Yapı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err="1">
                <a:solidFill>
                  <a:schemeClr val="accent2">
                    <a:lumMod val="75000"/>
                  </a:schemeClr>
                </a:solidFill>
              </a:rPr>
              <a:t>Prof.Dr</a:t>
            </a:r>
            <a:r>
              <a:rPr lang="tr-TR" sz="2800" dirty="0">
                <a:solidFill>
                  <a:schemeClr val="accent2">
                    <a:lumMod val="75000"/>
                  </a:schemeClr>
                </a:solidFill>
              </a:rPr>
              <a:t>. ALİ SARIIŞIK</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87878" y="1876743"/>
          <a:ext cx="3604514" cy="1584960"/>
        </p:xfrm>
        <a:graphic>
          <a:graphicData uri="http://schemas.openxmlformats.org/drawingml/2006/table">
            <a:tbl>
              <a:tblPr firstRow="1" bandRow="1">
                <a:tableStyleId>{5C22544A-7EE6-4342-B048-85BDC9FD1C3A}</a:tableStyleId>
              </a:tblPr>
              <a:tblGrid>
                <a:gridCol w="1722122">
                  <a:extLst>
                    <a:ext uri="{9D8B030D-6E8A-4147-A177-3AD203B41FA5}">
                      <a16:colId xmlns:a16="http://schemas.microsoft.com/office/drawing/2014/main" val="3593599969"/>
                    </a:ext>
                  </a:extLst>
                </a:gridCol>
                <a:gridCol w="1882392">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YAPI</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300" dirty="0">
                          <a:solidFill>
                            <a:schemeClr val="tx1">
                              <a:lumMod val="65000"/>
                              <a:lumOff val="35000"/>
                            </a:schemeClr>
                          </a:solidFill>
                        </a:rPr>
                        <a:t>Anadolu Üniversitesi</a:t>
                      </a:r>
                      <a:endParaRPr lang="tr-TR" sz="1300"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Yüksek Lisans:</a:t>
                      </a:r>
                    </a:p>
                  </a:txBody>
                  <a:tcPr/>
                </a:tc>
                <a:tc>
                  <a:txBody>
                    <a:bodyPr/>
                    <a:lstStyle/>
                    <a:p>
                      <a:r>
                        <a:rPr lang="tr-TR" sz="1300" kern="1200" dirty="0" err="1">
                          <a:solidFill>
                            <a:schemeClr val="tx1">
                              <a:lumMod val="65000"/>
                              <a:lumOff val="35000"/>
                            </a:schemeClr>
                          </a:solidFill>
                          <a:latin typeface="+mn-lt"/>
                          <a:ea typeface="+mn-ea"/>
                          <a:cs typeface="+mn-cs"/>
                        </a:rPr>
                        <a:t>S.Demirel</a:t>
                      </a:r>
                      <a:r>
                        <a:rPr lang="tr-TR" sz="1300" kern="1200" dirty="0">
                          <a:solidFill>
                            <a:schemeClr val="tx1">
                              <a:lumMod val="65000"/>
                              <a:lumOff val="35000"/>
                            </a:schemeClr>
                          </a:solidFill>
                          <a:latin typeface="+mn-lt"/>
                          <a:ea typeface="+mn-ea"/>
                          <a:cs typeface="+mn-cs"/>
                        </a:rPr>
                        <a:t> Üniversitesi</a:t>
                      </a:r>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Dr./Post</a:t>
                      </a:r>
                      <a:r>
                        <a:rPr lang="tr-TR" baseline="0" dirty="0">
                          <a:solidFill>
                            <a:schemeClr val="accent2">
                              <a:lumMod val="75000"/>
                            </a:schemeClr>
                          </a:solidFill>
                        </a:rPr>
                        <a:t> Dr.</a:t>
                      </a:r>
                      <a:endParaRPr lang="tr-TR" dirty="0">
                        <a:solidFill>
                          <a:schemeClr val="accent2">
                            <a:lumMod val="75000"/>
                          </a:schemeClr>
                        </a:solidFill>
                      </a:endParaRPr>
                    </a:p>
                  </a:txBody>
                  <a:tcPr/>
                </a:tc>
                <a:tc>
                  <a:txBody>
                    <a:bodyPr/>
                    <a:lstStyle/>
                    <a:p>
                      <a:r>
                        <a:rPr lang="tr-TR" sz="1300" kern="1200" dirty="0">
                          <a:solidFill>
                            <a:schemeClr val="tx1">
                              <a:lumMod val="65000"/>
                              <a:lumOff val="35000"/>
                            </a:schemeClr>
                          </a:solidFill>
                          <a:latin typeface="+mn-lt"/>
                          <a:ea typeface="+mn-ea"/>
                          <a:cs typeface="+mn-cs"/>
                        </a:rPr>
                        <a:t>SDÜ/</a:t>
                      </a:r>
                      <a:r>
                        <a:rPr lang="tr-TR" sz="1300" kern="1200" dirty="0" err="1">
                          <a:solidFill>
                            <a:schemeClr val="tx1">
                              <a:lumMod val="65000"/>
                              <a:lumOff val="35000"/>
                            </a:schemeClr>
                          </a:solidFill>
                          <a:latin typeface="+mn-lt"/>
                          <a:ea typeface="+mn-ea"/>
                          <a:cs typeface="+mn-cs"/>
                        </a:rPr>
                        <a:t>Darmstadt</a:t>
                      </a:r>
                      <a:r>
                        <a:rPr lang="tr-TR" sz="1300" kern="1200" dirty="0">
                          <a:solidFill>
                            <a:schemeClr val="tx1">
                              <a:lumMod val="65000"/>
                              <a:lumOff val="35000"/>
                            </a:schemeClr>
                          </a:solidFill>
                          <a:latin typeface="+mn-lt"/>
                          <a:ea typeface="+mn-ea"/>
                          <a:cs typeface="+mn-cs"/>
                        </a:rPr>
                        <a:t>-TUD</a:t>
                      </a:r>
                    </a:p>
                    <a:p>
                      <a:endParaRPr lang="tr-TR" sz="13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nvGraphicFramePr>
        <p:xfrm>
          <a:off x="5669785" y="1882134"/>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endParaRPr lang="tr-TR" sz="800" dirty="0"/>
                    </a:p>
                    <a:p>
                      <a:r>
                        <a:rPr lang="tr-TR" sz="800" dirty="0"/>
                        <a:t>TUBİTAK</a:t>
                      </a:r>
                      <a:r>
                        <a:rPr lang="tr-TR" sz="800" baseline="0" dirty="0"/>
                        <a:t> proje sayısı: 9</a:t>
                      </a:r>
                    </a:p>
                    <a:p>
                      <a:r>
                        <a:rPr lang="tr-TR" sz="800" baseline="0" dirty="0"/>
                        <a:t>BAP projesi:               30</a:t>
                      </a:r>
                    </a:p>
                    <a:p>
                      <a:r>
                        <a:rPr lang="tr-TR" sz="800" baseline="0" dirty="0"/>
                        <a:t>Diğer Projeler:            21</a:t>
                      </a:r>
                      <a:endParaRPr lang="tr-TR" dirty="0"/>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nvGraphicFramePr>
        <p:xfrm>
          <a:off x="457200" y="3378291"/>
          <a:ext cx="6781800" cy="356616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3593599969"/>
                    </a:ext>
                  </a:extLst>
                </a:gridCol>
              </a:tblGrid>
              <a:tr h="3424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602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baseline="0" dirty="0" err="1">
                          <a:solidFill>
                            <a:schemeClr val="tx1">
                              <a:lumMod val="65000"/>
                              <a:lumOff val="35000"/>
                            </a:schemeClr>
                          </a:solidFill>
                        </a:rPr>
                        <a:t>Pomzadan</a:t>
                      </a:r>
                      <a:r>
                        <a:rPr lang="tr-TR" sz="1800" baseline="0" dirty="0">
                          <a:solidFill>
                            <a:schemeClr val="tx1">
                              <a:lumMod val="65000"/>
                              <a:lumOff val="35000"/>
                            </a:schemeClr>
                          </a:solidFill>
                        </a:rPr>
                        <a:t> </a:t>
                      </a:r>
                      <a:r>
                        <a:rPr lang="tr-TR" sz="1800" baseline="0" dirty="0" err="1">
                          <a:solidFill>
                            <a:schemeClr val="tx1">
                              <a:lumMod val="65000"/>
                              <a:lumOff val="35000"/>
                            </a:schemeClr>
                          </a:solidFill>
                        </a:rPr>
                        <a:t>Yapılmıs</a:t>
                      </a:r>
                      <a:r>
                        <a:rPr lang="tr-TR" sz="1800" baseline="0" dirty="0">
                          <a:solidFill>
                            <a:schemeClr val="tx1">
                              <a:lumMod val="65000"/>
                              <a:lumOff val="35000"/>
                            </a:schemeClr>
                          </a:solidFill>
                        </a:rPr>
                        <a:t> Hafif ve </a:t>
                      </a:r>
                      <a:r>
                        <a:rPr lang="tr-TR" sz="1800" baseline="0" dirty="0" err="1">
                          <a:solidFill>
                            <a:schemeClr val="tx1">
                              <a:lumMod val="65000"/>
                              <a:lumOff val="35000"/>
                            </a:schemeClr>
                          </a:solidFill>
                        </a:rPr>
                        <a:t>Izalosyonlu</a:t>
                      </a:r>
                      <a:r>
                        <a:rPr lang="tr-TR" sz="1800" baseline="0" dirty="0">
                          <a:solidFill>
                            <a:schemeClr val="tx1">
                              <a:lumMod val="65000"/>
                              <a:lumOff val="35000"/>
                            </a:schemeClr>
                          </a:solidFill>
                        </a:rPr>
                        <a:t> Yapı Elemanı Teknik Özelliklerinin </a:t>
                      </a:r>
                      <a:r>
                        <a:rPr lang="tr-TR" sz="1800" baseline="0" dirty="0" err="1">
                          <a:solidFill>
                            <a:schemeClr val="tx1">
                              <a:lumMod val="65000"/>
                              <a:lumOff val="35000"/>
                            </a:schemeClr>
                          </a:solidFill>
                        </a:rPr>
                        <a:t>Iyilestirilmesi</a:t>
                      </a:r>
                      <a:r>
                        <a:rPr lang="tr-TR" sz="1800" baseline="0" dirty="0">
                          <a:solidFill>
                            <a:schemeClr val="tx1">
                              <a:lumMod val="65000"/>
                              <a:lumOff val="35000"/>
                            </a:schemeClr>
                          </a:solidFill>
                        </a:rPr>
                        <a:t> ve </a:t>
                      </a:r>
                      <a:r>
                        <a:rPr lang="tr-TR" sz="1800" baseline="0" dirty="0" err="1">
                          <a:solidFill>
                            <a:schemeClr val="tx1">
                              <a:lumMod val="65000"/>
                              <a:lumOff val="35000"/>
                            </a:schemeClr>
                          </a:solidFill>
                        </a:rPr>
                        <a:t>Gelistirilmesi</a:t>
                      </a:r>
                      <a:r>
                        <a:rPr lang="tr-TR" sz="1800" baseline="0" dirty="0">
                          <a:solidFill>
                            <a:schemeClr val="tx1">
                              <a:lumMod val="65000"/>
                              <a:lumOff val="35000"/>
                            </a:schemeClr>
                          </a:solidFill>
                        </a:rPr>
                        <a:t> </a:t>
                      </a:r>
                      <a:endParaRPr lang="tr-TR" sz="1800" dirty="0"/>
                    </a:p>
                  </a:txBody>
                  <a:tcPr/>
                </a:tc>
                <a:extLst>
                  <a:ext uri="{0D108BD9-81ED-4DB2-BD59-A6C34878D82A}">
                    <a16:rowId xmlns:a16="http://schemas.microsoft.com/office/drawing/2014/main" val="3785232616"/>
                  </a:ext>
                </a:extLst>
              </a:tr>
              <a:tr h="616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baseline="0" dirty="0">
                          <a:solidFill>
                            <a:schemeClr val="tx1">
                              <a:lumMod val="65000"/>
                              <a:lumOff val="35000"/>
                            </a:schemeClr>
                          </a:solidFill>
                        </a:rPr>
                        <a:t>Islak ve Kuru Zemin Kaplamalarında Kullanılan Doğal taşların Pandülüm Test Yöntemiyle Kayma Emniyetinin Analizi</a:t>
                      </a:r>
                    </a:p>
                  </a:txBody>
                  <a:tcPr/>
                </a:tc>
                <a:extLst>
                  <a:ext uri="{0D108BD9-81ED-4DB2-BD59-A6C34878D82A}">
                    <a16:rowId xmlns:a16="http://schemas.microsoft.com/office/drawing/2014/main" val="873695292"/>
                  </a:ext>
                </a:extLst>
              </a:tr>
              <a:tr h="8562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dirty="0"/>
                        <a:t>Volkanik </a:t>
                      </a:r>
                      <a:r>
                        <a:rPr lang="tr-TR" sz="1800" dirty="0" err="1"/>
                        <a:t>Dogal</a:t>
                      </a:r>
                      <a:r>
                        <a:rPr lang="tr-TR" sz="1800" dirty="0"/>
                        <a:t> taşlarda Seramik Sır Teknikleri Uygulanarak İç ve Dış Mekânlarda Kullanılmasının Araştırılması ve Yeni Ürün Olarak Uluslararası Standartlara Göre Değerlendirilmesi</a:t>
                      </a:r>
                    </a:p>
                  </a:txBody>
                  <a:tcPr/>
                </a:tc>
                <a:extLst>
                  <a:ext uri="{0D108BD9-81ED-4DB2-BD59-A6C34878D82A}">
                    <a16:rowId xmlns:a16="http://schemas.microsoft.com/office/drawing/2014/main" val="3733586125"/>
                  </a:ext>
                </a:extLst>
              </a:tr>
              <a:tr h="602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kern="1200" baseline="0" dirty="0">
                          <a:solidFill>
                            <a:schemeClr val="tx1">
                              <a:lumMod val="65000"/>
                              <a:lumOff val="35000"/>
                            </a:schemeClr>
                          </a:solidFill>
                          <a:latin typeface="+mn-lt"/>
                          <a:ea typeface="+mn-ea"/>
                          <a:cs typeface="+mn-cs"/>
                        </a:rPr>
                        <a:t>Yapı Malzemelerine ait EN Standartları ve CE Sertifikasyonu </a:t>
                      </a:r>
                      <a:r>
                        <a:rPr lang="tr-TR" sz="1800" kern="1200" baseline="0" dirty="0" err="1">
                          <a:solidFill>
                            <a:schemeClr val="tx1">
                              <a:lumMod val="65000"/>
                              <a:lumOff val="35000"/>
                            </a:schemeClr>
                          </a:solidFill>
                          <a:latin typeface="+mn-lt"/>
                          <a:ea typeface="+mn-ea"/>
                          <a:cs typeface="+mn-cs"/>
                        </a:rPr>
                        <a:t>Egitim</a:t>
                      </a:r>
                      <a:r>
                        <a:rPr lang="tr-TR" sz="1800" kern="1200" baseline="0" dirty="0">
                          <a:solidFill>
                            <a:schemeClr val="tx1">
                              <a:lumMod val="65000"/>
                              <a:lumOff val="35000"/>
                            </a:schemeClr>
                          </a:solidFill>
                          <a:latin typeface="+mn-lt"/>
                          <a:ea typeface="+mn-ea"/>
                          <a:cs typeface="+mn-cs"/>
                        </a:rPr>
                        <a:t> Programı</a:t>
                      </a:r>
                    </a:p>
                  </a:txBody>
                  <a:tcPr/>
                </a:tc>
                <a:extLst>
                  <a:ext uri="{0D108BD9-81ED-4DB2-BD59-A6C34878D82A}">
                    <a16:rowId xmlns:a16="http://schemas.microsoft.com/office/drawing/2014/main" val="3102203677"/>
                  </a:ext>
                </a:extLst>
              </a:tr>
              <a:tr h="342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sz="1800" dirty="0"/>
                    </a:p>
                  </a:txBody>
                  <a:tcPr/>
                </a:tc>
                <a:extLst>
                  <a:ext uri="{0D108BD9-81ED-4DB2-BD59-A6C34878D82A}">
                    <a16:rowId xmlns:a16="http://schemas.microsoft.com/office/drawing/2014/main" val="3344639496"/>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905000"/>
            <a:ext cx="167640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19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040" y="1075197"/>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xfrm>
            <a:off x="609040" y="391736"/>
            <a:ext cx="6347713" cy="1320800"/>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1075197"/>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599103" y="1051113"/>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228600" y="1617187"/>
            <a:ext cx="7924800" cy="3716402"/>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 </a:t>
            </a:r>
          </a:p>
          <a:p>
            <a:pPr marL="12700"/>
            <a:r>
              <a:rPr lang="tr-TR" sz="1050" dirty="0"/>
              <a:t>1-</a:t>
            </a:r>
            <a:r>
              <a:rPr lang="en-GB" sz="1050" dirty="0"/>
              <a:t>ÇOSKUN GÜLTEKIN,SARIISIK GENCAY,SARIISIK ALI (2017). Slip safety risk analysis of surface</a:t>
            </a:r>
          </a:p>
          <a:p>
            <a:pPr marL="12700"/>
            <a:r>
              <a:rPr lang="en-GB" sz="1050" dirty="0"/>
              <a:t>properties using the coefficients of friction of rocks. International Journal of Occupational Safety</a:t>
            </a:r>
          </a:p>
          <a:p>
            <a:pPr marL="12700"/>
            <a:r>
              <a:rPr lang="en-GB" sz="1050" dirty="0"/>
              <a:t>and Ergonomics, 1-15., </a:t>
            </a:r>
            <a:r>
              <a:rPr lang="en-GB" sz="1050" dirty="0" err="1"/>
              <a:t>Doi</a:t>
            </a:r>
            <a:r>
              <a:rPr lang="en-GB" sz="1050" dirty="0"/>
              <a:t>: 10.1080/10803548.2017.1395594 (</a:t>
            </a:r>
            <a:r>
              <a:rPr lang="en-GB" sz="1050" dirty="0" err="1"/>
              <a:t>Yayın</a:t>
            </a:r>
            <a:r>
              <a:rPr lang="en-GB" sz="1050" dirty="0"/>
              <a:t> No: 3872247)</a:t>
            </a:r>
            <a:endParaRPr lang="tr-TR" sz="1050" dirty="0"/>
          </a:p>
          <a:p>
            <a:pPr marL="12700"/>
            <a:endParaRPr lang="en-GB" sz="1050" dirty="0"/>
          </a:p>
          <a:p>
            <a:pPr marL="12700"/>
            <a:r>
              <a:rPr lang="en-GB" sz="1050" dirty="0"/>
              <a:t>2. ÇOSKUN GÜLTEKIN,SARIISIK GENCAY,SARIISIK ALI (2016). Classification of parameters affecting</a:t>
            </a:r>
          </a:p>
          <a:p>
            <a:pPr marL="12700"/>
            <a:r>
              <a:rPr lang="en-GB" sz="1050" dirty="0"/>
              <a:t>slip safety of </a:t>
            </a:r>
            <a:r>
              <a:rPr lang="en-GB" sz="1050" dirty="0" err="1"/>
              <a:t>limestones</a:t>
            </a:r>
            <a:r>
              <a:rPr lang="en-GB" sz="1050" dirty="0"/>
              <a:t>. Cogent Engineering, 3(1), </a:t>
            </a:r>
            <a:r>
              <a:rPr lang="en-GB" sz="1050" dirty="0" err="1"/>
              <a:t>Doi</a:t>
            </a:r>
            <a:r>
              <a:rPr lang="en-GB" sz="1050" dirty="0"/>
              <a:t>: 10.1080/23311916.2016.1217821</a:t>
            </a:r>
          </a:p>
          <a:p>
            <a:pPr marL="12700"/>
            <a:r>
              <a:rPr lang="en-GB" sz="1050" dirty="0"/>
              <a:t>(</a:t>
            </a:r>
            <a:r>
              <a:rPr lang="en-GB" sz="1050" dirty="0" err="1"/>
              <a:t>Yayın</a:t>
            </a:r>
            <a:r>
              <a:rPr lang="en-GB" sz="1050" dirty="0"/>
              <a:t> No: 3101520)</a:t>
            </a:r>
            <a:endParaRPr lang="tr-TR" sz="1050" dirty="0"/>
          </a:p>
          <a:p>
            <a:pPr marL="12700"/>
            <a:endParaRPr lang="en-GB" sz="1050" dirty="0"/>
          </a:p>
          <a:p>
            <a:pPr marL="12700"/>
            <a:r>
              <a:rPr lang="en-GB" sz="1050" dirty="0"/>
              <a:t>3. SARIISIK ALI,SARIISIK GENCAY (2016). Investigation of engineering characteristics of </a:t>
            </a:r>
            <a:r>
              <a:rPr lang="en-GB" sz="1050" dirty="0" err="1"/>
              <a:t>mardin</a:t>
            </a:r>
            <a:endParaRPr lang="en-GB" sz="1050" dirty="0"/>
          </a:p>
          <a:p>
            <a:pPr marL="12700"/>
            <a:r>
              <a:rPr lang="en-GB" sz="1050" dirty="0"/>
              <a:t>stone used in eco building. Cogent Engineering, 3(1), </a:t>
            </a:r>
            <a:r>
              <a:rPr lang="en-GB" sz="1050" dirty="0" err="1"/>
              <a:t>Doi</a:t>
            </a:r>
            <a:r>
              <a:rPr lang="en-GB" sz="1050" dirty="0"/>
              <a:t>: 10.1080/23311916.2016.1275412</a:t>
            </a:r>
          </a:p>
          <a:p>
            <a:pPr marL="12700"/>
            <a:r>
              <a:rPr lang="en-GB" sz="1050" dirty="0"/>
              <a:t>(</a:t>
            </a:r>
            <a:r>
              <a:rPr lang="en-GB" sz="1050" dirty="0" err="1"/>
              <a:t>Yayın</a:t>
            </a:r>
            <a:r>
              <a:rPr lang="en-GB" sz="1050" dirty="0"/>
              <a:t> No: 3101478)</a:t>
            </a:r>
            <a:endParaRPr lang="tr-TR" sz="1050" dirty="0"/>
          </a:p>
          <a:p>
            <a:pPr marL="12700"/>
            <a:endParaRPr lang="en-GB" sz="1050" dirty="0"/>
          </a:p>
          <a:p>
            <a:pPr marL="12700"/>
            <a:r>
              <a:rPr lang="en-GB" sz="1050" dirty="0"/>
              <a:t>4. SARIISIK ALI,SARIISIK GENCAY (2016). Analysis Cutting Performance of Insulation Blocks by</a:t>
            </a:r>
          </a:p>
          <a:p>
            <a:pPr marL="12700"/>
            <a:r>
              <a:rPr lang="en-GB" sz="1050" dirty="0"/>
              <a:t>Diamond Disc Block Cutter Machines. Harran </a:t>
            </a:r>
            <a:r>
              <a:rPr lang="en-GB" sz="1050" dirty="0" err="1"/>
              <a:t>Üniversitesi</a:t>
            </a:r>
            <a:r>
              <a:rPr lang="en-GB" sz="1050" dirty="0"/>
              <a:t> </a:t>
            </a:r>
            <a:r>
              <a:rPr lang="en-GB" sz="1050" dirty="0" err="1"/>
              <a:t>Mühendislik</a:t>
            </a:r>
            <a:r>
              <a:rPr lang="en-GB" sz="1050" dirty="0"/>
              <a:t> </a:t>
            </a:r>
            <a:r>
              <a:rPr lang="en-GB" sz="1050" dirty="0" err="1"/>
              <a:t>Dergisi</a:t>
            </a:r>
            <a:r>
              <a:rPr lang="en-GB" sz="1050" dirty="0"/>
              <a:t>, 1(1) (</a:t>
            </a:r>
            <a:r>
              <a:rPr lang="en-GB" sz="1050" dirty="0" err="1"/>
              <a:t>Yayın</a:t>
            </a:r>
            <a:r>
              <a:rPr lang="en-GB" sz="1050" dirty="0"/>
              <a:t> No:</a:t>
            </a:r>
          </a:p>
          <a:p>
            <a:pPr marL="12700"/>
            <a:r>
              <a:rPr lang="en-GB" sz="1050" dirty="0"/>
              <a:t>3101625)</a:t>
            </a:r>
            <a:endParaRPr lang="tr-TR" sz="1050" dirty="0"/>
          </a:p>
          <a:p>
            <a:pPr marL="12700"/>
            <a:endParaRPr lang="en-GB" sz="1050" dirty="0"/>
          </a:p>
          <a:p>
            <a:pPr marL="12700"/>
            <a:r>
              <a:rPr lang="en-GB" sz="1050" dirty="0"/>
              <a:t>5. ÇOSKUN GÜLTEKIN,SARIISIK ALI (2016). Slip Safety Analysis of Local </a:t>
            </a:r>
            <a:r>
              <a:rPr lang="en-GB" sz="1050" dirty="0" err="1"/>
              <a:t>Afyon</a:t>
            </a:r>
            <a:r>
              <a:rPr lang="en-GB" sz="1050" dirty="0"/>
              <a:t> Marble. </a:t>
            </a:r>
            <a:r>
              <a:rPr lang="en-GB" sz="1050" dirty="0" err="1"/>
              <a:t>Afyon</a:t>
            </a:r>
            <a:endParaRPr lang="en-GB" sz="1050" dirty="0"/>
          </a:p>
          <a:p>
            <a:pPr marL="12700"/>
            <a:r>
              <a:rPr lang="en-GB" sz="1050" dirty="0" err="1"/>
              <a:t>Kocatepe</a:t>
            </a:r>
            <a:r>
              <a:rPr lang="en-GB" sz="1050" dirty="0"/>
              <a:t> University Journal of Sciences and Engineering, 16(1), 155-166., </a:t>
            </a:r>
            <a:r>
              <a:rPr lang="en-GB" sz="1050" dirty="0" err="1"/>
              <a:t>Doi</a:t>
            </a:r>
            <a:r>
              <a:rPr lang="en-GB" sz="1050" dirty="0"/>
              <a:t>:</a:t>
            </a:r>
          </a:p>
          <a:p>
            <a:pPr marL="12700"/>
            <a:r>
              <a:rPr lang="en-GB" sz="1050" dirty="0"/>
              <a:t>10.5578/fmbd.10242 (</a:t>
            </a:r>
            <a:r>
              <a:rPr lang="en-GB" sz="1050" dirty="0" err="1"/>
              <a:t>Yayın</a:t>
            </a:r>
            <a:r>
              <a:rPr lang="en-GB" sz="1050" dirty="0"/>
              <a:t> No: 3101703)</a:t>
            </a:r>
          </a:p>
        </p:txBody>
      </p:sp>
    </p:spTree>
    <p:extLst>
      <p:ext uri="{BB962C8B-B14F-4D97-AF65-F5344CB8AC3E}">
        <p14:creationId xmlns:p14="http://schemas.microsoft.com/office/powerpoint/2010/main" val="2651415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228600"/>
            <a:ext cx="6858000" cy="6477000"/>
          </a:xfrm>
        </p:spPr>
        <p:txBody>
          <a:bodyPr>
            <a:normAutofit fontScale="32500" lnSpcReduction="20000"/>
          </a:bodyPr>
          <a:lstStyle/>
          <a:p>
            <a:pPr marL="12700">
              <a:lnSpc>
                <a:spcPct val="100000"/>
              </a:lnSpc>
            </a:pPr>
            <a:endParaRPr lang="tr-TR" b="1" dirty="0">
              <a:solidFill>
                <a:srgbClr val="2861AA"/>
              </a:solidFill>
              <a:latin typeface="Candara"/>
              <a:cs typeface="Candara"/>
            </a:endParaRPr>
          </a:p>
          <a:p>
            <a:pPr marL="0" indent="0">
              <a:lnSpc>
                <a:spcPct val="100000"/>
              </a:lnSpc>
              <a:buNone/>
            </a:pPr>
            <a:r>
              <a:rPr lang="tr-TR" sz="3700" b="1" dirty="0">
                <a:solidFill>
                  <a:srgbClr val="2861AA"/>
                </a:solidFill>
                <a:cs typeface="Candara"/>
              </a:rPr>
              <a:t>Ulusal Makale: </a:t>
            </a:r>
          </a:p>
          <a:p>
            <a:pPr marL="0" indent="0">
              <a:lnSpc>
                <a:spcPct val="100000"/>
              </a:lnSpc>
              <a:buNone/>
            </a:pPr>
            <a:r>
              <a:rPr lang="tr-TR" sz="3200" dirty="0">
                <a:solidFill>
                  <a:schemeClr val="tx1"/>
                </a:solidFill>
                <a:cs typeface="Times New Roman" pitchFamily="18" charset="0"/>
              </a:rPr>
              <a:t>1-</a:t>
            </a:r>
            <a:r>
              <a:rPr lang="en-US" sz="3200" dirty="0">
                <a:solidFill>
                  <a:schemeClr val="tx1"/>
                </a:solidFill>
                <a:cs typeface="Times New Roman" pitchFamily="18" charset="0"/>
              </a:rPr>
              <a:t>ÇOSKUN GÜLTEKIN,SARIISIK ALI (2015). </a:t>
            </a:r>
            <a:r>
              <a:rPr lang="en-US" sz="3200" dirty="0" err="1">
                <a:solidFill>
                  <a:schemeClr val="tx1"/>
                </a:solidFill>
                <a:cs typeface="Times New Roman" pitchFamily="18" charset="0"/>
              </a:rPr>
              <a:t>Traverten</a:t>
            </a:r>
            <a:r>
              <a:rPr lang="en-US" sz="3200" dirty="0">
                <a:solidFill>
                  <a:schemeClr val="tx1"/>
                </a:solidFill>
                <a:cs typeface="Times New Roman" pitchFamily="18" charset="0"/>
              </a:rPr>
              <a:t> </a:t>
            </a:r>
            <a:r>
              <a:rPr lang="en-US" sz="3200" dirty="0" err="1">
                <a:solidFill>
                  <a:schemeClr val="tx1"/>
                </a:solidFill>
                <a:cs typeface="Times New Roman" pitchFamily="18" charset="0"/>
              </a:rPr>
              <a:t>Plakaların</a:t>
            </a:r>
            <a:r>
              <a:rPr lang="en-US" sz="3200" dirty="0">
                <a:solidFill>
                  <a:schemeClr val="tx1"/>
                </a:solidFill>
                <a:cs typeface="Times New Roman" pitchFamily="18" charset="0"/>
              </a:rPr>
              <a:t> </a:t>
            </a:r>
            <a:r>
              <a:rPr lang="en-US" sz="3200" dirty="0" err="1">
                <a:solidFill>
                  <a:schemeClr val="tx1"/>
                </a:solidFill>
                <a:cs typeface="Times New Roman" pitchFamily="18" charset="0"/>
              </a:rPr>
              <a:t>Pandül</a:t>
            </a:r>
            <a:r>
              <a:rPr lang="en-US" sz="3200" dirty="0">
                <a:solidFill>
                  <a:schemeClr val="tx1"/>
                </a:solidFill>
                <a:cs typeface="Times New Roman" pitchFamily="18" charset="0"/>
              </a:rPr>
              <a:t> </a:t>
            </a:r>
            <a:r>
              <a:rPr lang="en-US" sz="3200" dirty="0" err="1">
                <a:solidFill>
                  <a:schemeClr val="tx1"/>
                </a:solidFill>
                <a:cs typeface="Times New Roman" pitchFamily="18" charset="0"/>
              </a:rPr>
              <a:t>Yöntemi</a:t>
            </a:r>
            <a:r>
              <a:rPr lang="en-US" sz="3200" dirty="0">
                <a:solidFill>
                  <a:schemeClr val="tx1"/>
                </a:solidFill>
                <a:cs typeface="Times New Roman" pitchFamily="18" charset="0"/>
              </a:rPr>
              <a:t> </a:t>
            </a:r>
            <a:r>
              <a:rPr lang="en-US" sz="3200" dirty="0" err="1">
                <a:solidFill>
                  <a:schemeClr val="tx1"/>
                </a:solidFill>
                <a:cs typeface="Times New Roman" pitchFamily="18" charset="0"/>
              </a:rPr>
              <a:t>ile</a:t>
            </a:r>
            <a:r>
              <a:rPr lang="en-US" sz="3200" dirty="0">
                <a:solidFill>
                  <a:schemeClr val="tx1"/>
                </a:solidFill>
                <a:cs typeface="Times New Roman" pitchFamily="18" charset="0"/>
              </a:rPr>
              <a:t> </a:t>
            </a:r>
            <a:r>
              <a:rPr lang="en-US" sz="3200" dirty="0" err="1">
                <a:solidFill>
                  <a:schemeClr val="tx1"/>
                </a:solidFill>
                <a:cs typeface="Times New Roman" pitchFamily="18" charset="0"/>
              </a:rPr>
              <a:t>Kayma</a:t>
            </a:r>
            <a:endParaRPr lang="en-US" sz="3200" dirty="0">
              <a:solidFill>
                <a:schemeClr val="tx1"/>
              </a:solidFill>
              <a:cs typeface="Times New Roman" pitchFamily="18" charset="0"/>
            </a:endParaRPr>
          </a:p>
          <a:p>
            <a:pPr marL="0" indent="0">
              <a:lnSpc>
                <a:spcPct val="100000"/>
              </a:lnSpc>
              <a:buNone/>
            </a:pPr>
            <a:r>
              <a:rPr lang="en-US" sz="3200" dirty="0" err="1">
                <a:solidFill>
                  <a:schemeClr val="tx1"/>
                </a:solidFill>
                <a:cs typeface="Times New Roman" pitchFamily="18" charset="0"/>
              </a:rPr>
              <a:t>Potansiyellerinin</a:t>
            </a:r>
            <a:r>
              <a:rPr lang="en-US" sz="3200" dirty="0">
                <a:solidFill>
                  <a:schemeClr val="tx1"/>
                </a:solidFill>
                <a:cs typeface="Times New Roman" pitchFamily="18" charset="0"/>
              </a:rPr>
              <a:t> </a:t>
            </a:r>
            <a:r>
              <a:rPr lang="en-US" sz="3200" dirty="0" err="1">
                <a:solidFill>
                  <a:schemeClr val="tx1"/>
                </a:solidFill>
                <a:cs typeface="Times New Roman" pitchFamily="18" charset="0"/>
              </a:rPr>
              <a:t>Degerlendirilmesi</a:t>
            </a:r>
            <a:r>
              <a:rPr lang="en-US" sz="3200" dirty="0">
                <a:solidFill>
                  <a:schemeClr val="tx1"/>
                </a:solidFill>
                <a:cs typeface="Times New Roman" pitchFamily="18" charset="0"/>
              </a:rPr>
              <a:t>. </a:t>
            </a:r>
            <a:r>
              <a:rPr lang="en-US" sz="3200" dirty="0" err="1">
                <a:solidFill>
                  <a:schemeClr val="tx1"/>
                </a:solidFill>
                <a:cs typeface="Times New Roman" pitchFamily="18" charset="0"/>
              </a:rPr>
              <a:t>Cumhuriyet</a:t>
            </a:r>
            <a:r>
              <a:rPr lang="en-US" sz="3200" dirty="0">
                <a:solidFill>
                  <a:schemeClr val="tx1"/>
                </a:solidFill>
                <a:cs typeface="Times New Roman" pitchFamily="18" charset="0"/>
              </a:rPr>
              <a:t> </a:t>
            </a:r>
            <a:r>
              <a:rPr lang="en-US" sz="3200" dirty="0" err="1">
                <a:solidFill>
                  <a:schemeClr val="tx1"/>
                </a:solidFill>
                <a:cs typeface="Times New Roman" pitchFamily="18" charset="0"/>
              </a:rPr>
              <a:t>Üniversitesi</a:t>
            </a:r>
            <a:r>
              <a:rPr lang="en-US" sz="3200" dirty="0">
                <a:solidFill>
                  <a:schemeClr val="tx1"/>
                </a:solidFill>
                <a:cs typeface="Times New Roman" pitchFamily="18" charset="0"/>
              </a:rPr>
              <a:t> Fen </a:t>
            </a:r>
            <a:r>
              <a:rPr lang="en-US" sz="3200" dirty="0" err="1">
                <a:solidFill>
                  <a:schemeClr val="tx1"/>
                </a:solidFill>
                <a:cs typeface="Times New Roman" pitchFamily="18" charset="0"/>
              </a:rPr>
              <a:t>Fakültesi</a:t>
            </a:r>
            <a:r>
              <a:rPr lang="tr-TR" sz="3200" dirty="0">
                <a:solidFill>
                  <a:schemeClr val="tx1"/>
                </a:solidFill>
                <a:cs typeface="Times New Roman" pitchFamily="18" charset="0"/>
              </a:rPr>
              <a:t> </a:t>
            </a:r>
            <a:r>
              <a:rPr lang="en-US" sz="3200" dirty="0">
                <a:solidFill>
                  <a:schemeClr val="tx1"/>
                </a:solidFill>
                <a:cs typeface="Times New Roman" pitchFamily="18" charset="0"/>
              </a:rPr>
              <a:t>Fen </a:t>
            </a:r>
            <a:r>
              <a:rPr lang="en-US" sz="3200" dirty="0" err="1">
                <a:solidFill>
                  <a:schemeClr val="tx1"/>
                </a:solidFill>
                <a:cs typeface="Times New Roman" pitchFamily="18" charset="0"/>
              </a:rPr>
              <a:t>Bilimleri</a:t>
            </a:r>
            <a:r>
              <a:rPr lang="en-US" sz="3200" dirty="0">
                <a:solidFill>
                  <a:schemeClr val="tx1"/>
                </a:solidFill>
                <a:cs typeface="Times New Roman" pitchFamily="18" charset="0"/>
              </a:rPr>
              <a:t> </a:t>
            </a:r>
            <a:r>
              <a:rPr lang="en-US" sz="3200" dirty="0" err="1">
                <a:solidFill>
                  <a:schemeClr val="tx1"/>
                </a:solidFill>
                <a:cs typeface="Times New Roman" pitchFamily="18" charset="0"/>
              </a:rPr>
              <a:t>Dergisi</a:t>
            </a:r>
            <a:endParaRPr lang="en-US" sz="3200" dirty="0">
              <a:solidFill>
                <a:schemeClr val="tx1"/>
              </a:solidFill>
              <a:cs typeface="Times New Roman" pitchFamily="18" charset="0"/>
            </a:endParaRPr>
          </a:p>
          <a:p>
            <a:pPr marL="0" indent="0">
              <a:lnSpc>
                <a:spcPct val="100000"/>
              </a:lnSpc>
              <a:buNone/>
            </a:pPr>
            <a:r>
              <a:rPr lang="en-US" sz="3200" dirty="0">
                <a:solidFill>
                  <a:schemeClr val="tx1"/>
                </a:solidFill>
                <a:cs typeface="Times New Roman" pitchFamily="18" charset="0"/>
              </a:rPr>
              <a:t>(CFD), 36(2), 74-84. (</a:t>
            </a:r>
            <a:r>
              <a:rPr lang="en-US" sz="3200" dirty="0" err="1">
                <a:solidFill>
                  <a:schemeClr val="tx1"/>
                </a:solidFill>
                <a:cs typeface="Times New Roman" pitchFamily="18" charset="0"/>
              </a:rPr>
              <a:t>Kontrol</a:t>
            </a:r>
            <a:r>
              <a:rPr lang="en-US" sz="3200" dirty="0">
                <a:solidFill>
                  <a:schemeClr val="tx1"/>
                </a:solidFill>
                <a:cs typeface="Times New Roman" pitchFamily="18" charset="0"/>
              </a:rPr>
              <a:t> No: 2244024)</a:t>
            </a:r>
          </a:p>
          <a:p>
            <a:pPr marL="0" indent="0">
              <a:lnSpc>
                <a:spcPct val="100000"/>
              </a:lnSpc>
              <a:buNone/>
            </a:pPr>
            <a:r>
              <a:rPr lang="en-US" sz="3200" dirty="0">
                <a:solidFill>
                  <a:schemeClr val="tx1"/>
                </a:solidFill>
                <a:cs typeface="Times New Roman" pitchFamily="18" charset="0"/>
              </a:rPr>
              <a:t>2. SARIISIK ALI,ONUR KARPAT (2015). </a:t>
            </a:r>
            <a:r>
              <a:rPr lang="en-US" sz="3200" dirty="0" err="1">
                <a:solidFill>
                  <a:schemeClr val="tx1"/>
                </a:solidFill>
                <a:cs typeface="Times New Roman" pitchFamily="18" charset="0"/>
              </a:rPr>
              <a:t>Elmas</a:t>
            </a:r>
            <a:r>
              <a:rPr lang="en-US" sz="3200" dirty="0">
                <a:solidFill>
                  <a:schemeClr val="tx1"/>
                </a:solidFill>
                <a:cs typeface="Times New Roman" pitchFamily="18" charset="0"/>
              </a:rPr>
              <a:t> </a:t>
            </a:r>
            <a:r>
              <a:rPr lang="en-US" sz="3200" dirty="0" err="1">
                <a:solidFill>
                  <a:schemeClr val="tx1"/>
                </a:solidFill>
                <a:cs typeface="Times New Roman" pitchFamily="18" charset="0"/>
              </a:rPr>
              <a:t>Soketli</a:t>
            </a:r>
            <a:r>
              <a:rPr lang="en-US" sz="3200" dirty="0">
                <a:solidFill>
                  <a:schemeClr val="tx1"/>
                </a:solidFill>
                <a:cs typeface="Times New Roman" pitchFamily="18" charset="0"/>
              </a:rPr>
              <a:t> </a:t>
            </a:r>
            <a:r>
              <a:rPr lang="en-US" sz="3200" dirty="0" err="1">
                <a:solidFill>
                  <a:schemeClr val="tx1"/>
                </a:solidFill>
                <a:cs typeface="Times New Roman" pitchFamily="18" charset="0"/>
              </a:rPr>
              <a:t>Dairesel</a:t>
            </a:r>
            <a:r>
              <a:rPr lang="en-US" sz="3200" dirty="0">
                <a:solidFill>
                  <a:schemeClr val="tx1"/>
                </a:solidFill>
                <a:cs typeface="Times New Roman" pitchFamily="18" charset="0"/>
              </a:rPr>
              <a:t> </a:t>
            </a:r>
            <a:r>
              <a:rPr lang="en-US" sz="3200" dirty="0" err="1">
                <a:solidFill>
                  <a:schemeClr val="tx1"/>
                </a:solidFill>
                <a:cs typeface="Times New Roman" pitchFamily="18" charset="0"/>
              </a:rPr>
              <a:t>Testerenin</a:t>
            </a:r>
            <a:r>
              <a:rPr lang="en-US" sz="3200" dirty="0">
                <a:solidFill>
                  <a:schemeClr val="tx1"/>
                </a:solidFill>
                <a:cs typeface="Times New Roman" pitchFamily="18" charset="0"/>
              </a:rPr>
              <a:t> </a:t>
            </a:r>
            <a:r>
              <a:rPr lang="en-US" sz="3200" dirty="0" err="1">
                <a:solidFill>
                  <a:schemeClr val="tx1"/>
                </a:solidFill>
                <a:cs typeface="Times New Roman" pitchFamily="18" charset="0"/>
              </a:rPr>
              <a:t>Pomza</a:t>
            </a:r>
            <a:r>
              <a:rPr lang="en-US" sz="3200" dirty="0">
                <a:solidFill>
                  <a:schemeClr val="tx1"/>
                </a:solidFill>
                <a:cs typeface="Times New Roman" pitchFamily="18" charset="0"/>
              </a:rPr>
              <a:t> </a:t>
            </a:r>
            <a:r>
              <a:rPr lang="en-US" sz="3200" dirty="0" err="1">
                <a:solidFill>
                  <a:schemeClr val="tx1"/>
                </a:solidFill>
                <a:cs typeface="Times New Roman" pitchFamily="18" charset="0"/>
              </a:rPr>
              <a:t>Karısımlı</a:t>
            </a:r>
            <a:r>
              <a:rPr lang="en-US" sz="3200" dirty="0">
                <a:solidFill>
                  <a:schemeClr val="tx1"/>
                </a:solidFill>
                <a:cs typeface="Times New Roman" pitchFamily="18" charset="0"/>
              </a:rPr>
              <a:t> </a:t>
            </a:r>
            <a:r>
              <a:rPr lang="en-US" sz="3200" dirty="0" err="1">
                <a:solidFill>
                  <a:schemeClr val="tx1"/>
                </a:solidFill>
                <a:cs typeface="Times New Roman" pitchFamily="18" charset="0"/>
              </a:rPr>
              <a:t>Beton</a:t>
            </a:r>
            <a:endParaRPr lang="en-US" sz="3200" dirty="0">
              <a:solidFill>
                <a:schemeClr val="tx1"/>
              </a:solidFill>
              <a:cs typeface="Times New Roman" pitchFamily="18" charset="0"/>
            </a:endParaRPr>
          </a:p>
          <a:p>
            <a:pPr marL="0" indent="0">
              <a:lnSpc>
                <a:spcPct val="100000"/>
              </a:lnSpc>
              <a:buNone/>
            </a:pPr>
            <a:r>
              <a:rPr lang="en-US" sz="3200" dirty="0" err="1">
                <a:solidFill>
                  <a:schemeClr val="tx1"/>
                </a:solidFill>
                <a:cs typeface="Times New Roman" pitchFamily="18" charset="0"/>
              </a:rPr>
              <a:t>Ürünlerindeki</a:t>
            </a:r>
            <a:r>
              <a:rPr lang="en-US" sz="3200" dirty="0">
                <a:solidFill>
                  <a:schemeClr val="tx1"/>
                </a:solidFill>
                <a:cs typeface="Times New Roman" pitchFamily="18" charset="0"/>
              </a:rPr>
              <a:t> </a:t>
            </a:r>
            <a:r>
              <a:rPr lang="en-US" sz="3200" dirty="0" err="1">
                <a:solidFill>
                  <a:schemeClr val="tx1"/>
                </a:solidFill>
                <a:cs typeface="Times New Roman" pitchFamily="18" charset="0"/>
              </a:rPr>
              <a:t>Kesim</a:t>
            </a:r>
            <a:r>
              <a:rPr lang="en-US" sz="3200" dirty="0">
                <a:solidFill>
                  <a:schemeClr val="tx1"/>
                </a:solidFill>
                <a:cs typeface="Times New Roman" pitchFamily="18" charset="0"/>
              </a:rPr>
              <a:t> </a:t>
            </a:r>
            <a:r>
              <a:rPr lang="en-US" sz="3200" dirty="0" err="1">
                <a:solidFill>
                  <a:schemeClr val="tx1"/>
                </a:solidFill>
                <a:cs typeface="Times New Roman" pitchFamily="18" charset="0"/>
              </a:rPr>
              <a:t>Performansının</a:t>
            </a:r>
            <a:r>
              <a:rPr lang="en-US" sz="3200" dirty="0">
                <a:solidFill>
                  <a:schemeClr val="tx1"/>
                </a:solidFill>
                <a:cs typeface="Times New Roman" pitchFamily="18" charset="0"/>
              </a:rPr>
              <a:t> </a:t>
            </a:r>
            <a:r>
              <a:rPr lang="en-US" sz="3200" dirty="0" err="1">
                <a:solidFill>
                  <a:schemeClr val="tx1"/>
                </a:solidFill>
                <a:cs typeface="Times New Roman" pitchFamily="18" charset="0"/>
              </a:rPr>
              <a:t>Arastırılması</a:t>
            </a:r>
            <a:r>
              <a:rPr lang="en-US" sz="3200" dirty="0">
                <a:solidFill>
                  <a:schemeClr val="tx1"/>
                </a:solidFill>
                <a:cs typeface="Times New Roman" pitchFamily="18" charset="0"/>
              </a:rPr>
              <a:t>. </a:t>
            </a:r>
            <a:r>
              <a:rPr lang="en-US" sz="3200" dirty="0" err="1">
                <a:solidFill>
                  <a:schemeClr val="tx1"/>
                </a:solidFill>
                <a:cs typeface="Times New Roman" pitchFamily="18" charset="0"/>
              </a:rPr>
              <a:t>Afyon</a:t>
            </a:r>
            <a:r>
              <a:rPr lang="en-US" sz="3200" dirty="0">
                <a:solidFill>
                  <a:schemeClr val="tx1"/>
                </a:solidFill>
                <a:cs typeface="Times New Roman" pitchFamily="18" charset="0"/>
              </a:rPr>
              <a:t> </a:t>
            </a:r>
            <a:r>
              <a:rPr lang="en-US" sz="3200" dirty="0" err="1">
                <a:solidFill>
                  <a:schemeClr val="tx1"/>
                </a:solidFill>
                <a:cs typeface="Times New Roman" pitchFamily="18" charset="0"/>
              </a:rPr>
              <a:t>Kocatepe</a:t>
            </a:r>
            <a:r>
              <a:rPr lang="en-US" sz="3200" dirty="0">
                <a:solidFill>
                  <a:schemeClr val="tx1"/>
                </a:solidFill>
                <a:cs typeface="Times New Roman" pitchFamily="18" charset="0"/>
              </a:rPr>
              <a:t> </a:t>
            </a:r>
            <a:r>
              <a:rPr lang="en-US" sz="3200" dirty="0" err="1">
                <a:solidFill>
                  <a:schemeClr val="tx1"/>
                </a:solidFill>
                <a:cs typeface="Times New Roman" pitchFamily="18" charset="0"/>
              </a:rPr>
              <a:t>Üniversitesi</a:t>
            </a:r>
            <a:r>
              <a:rPr lang="en-US" sz="3200" dirty="0">
                <a:solidFill>
                  <a:schemeClr val="tx1"/>
                </a:solidFill>
                <a:cs typeface="Times New Roman" pitchFamily="18" charset="0"/>
              </a:rPr>
              <a:t> Fen </a:t>
            </a:r>
            <a:r>
              <a:rPr lang="en-US" sz="3200" dirty="0" err="1">
                <a:solidFill>
                  <a:schemeClr val="tx1"/>
                </a:solidFill>
                <a:cs typeface="Times New Roman" pitchFamily="18" charset="0"/>
              </a:rPr>
              <a:t>ve</a:t>
            </a:r>
            <a:r>
              <a:rPr lang="en-US" sz="3200" dirty="0">
                <a:solidFill>
                  <a:schemeClr val="tx1"/>
                </a:solidFill>
                <a:cs typeface="Times New Roman" pitchFamily="18" charset="0"/>
              </a:rPr>
              <a:t> </a:t>
            </a:r>
            <a:r>
              <a:rPr lang="en-US" sz="3200" dirty="0" err="1">
                <a:solidFill>
                  <a:schemeClr val="tx1"/>
                </a:solidFill>
                <a:cs typeface="Times New Roman" pitchFamily="18" charset="0"/>
              </a:rPr>
              <a:t>Mühendislik</a:t>
            </a:r>
            <a:endParaRPr lang="en-US" sz="3200" dirty="0">
              <a:solidFill>
                <a:schemeClr val="tx1"/>
              </a:solidFill>
              <a:cs typeface="Times New Roman" pitchFamily="18" charset="0"/>
            </a:endParaRPr>
          </a:p>
          <a:p>
            <a:pPr marL="0" indent="0">
              <a:lnSpc>
                <a:spcPct val="100000"/>
              </a:lnSpc>
              <a:buNone/>
            </a:pPr>
            <a:r>
              <a:rPr lang="en-US" sz="3200" dirty="0" err="1">
                <a:solidFill>
                  <a:schemeClr val="tx1"/>
                </a:solidFill>
                <a:cs typeface="Times New Roman" pitchFamily="18" charset="0"/>
              </a:rPr>
              <a:t>Bilimleri</a:t>
            </a:r>
            <a:r>
              <a:rPr lang="en-US" sz="3200" dirty="0">
                <a:solidFill>
                  <a:schemeClr val="tx1"/>
                </a:solidFill>
                <a:cs typeface="Times New Roman" pitchFamily="18" charset="0"/>
              </a:rPr>
              <a:t> </a:t>
            </a:r>
            <a:r>
              <a:rPr lang="en-US" sz="3200" dirty="0" err="1">
                <a:solidFill>
                  <a:schemeClr val="tx1"/>
                </a:solidFill>
                <a:cs typeface="Times New Roman" pitchFamily="18" charset="0"/>
              </a:rPr>
              <a:t>Dergisi</a:t>
            </a:r>
            <a:r>
              <a:rPr lang="en-US" sz="3200" dirty="0">
                <a:solidFill>
                  <a:schemeClr val="tx1"/>
                </a:solidFill>
                <a:cs typeface="Times New Roman" pitchFamily="18" charset="0"/>
              </a:rPr>
              <a:t>, 15, 11-23., </a:t>
            </a:r>
            <a:r>
              <a:rPr lang="en-US" sz="3200" dirty="0" err="1">
                <a:solidFill>
                  <a:schemeClr val="tx1"/>
                </a:solidFill>
                <a:cs typeface="Times New Roman" pitchFamily="18" charset="0"/>
              </a:rPr>
              <a:t>Doi</a:t>
            </a:r>
            <a:r>
              <a:rPr lang="en-US" sz="3200" dirty="0">
                <a:solidFill>
                  <a:schemeClr val="tx1"/>
                </a:solidFill>
                <a:cs typeface="Times New Roman" pitchFamily="18" charset="0"/>
              </a:rPr>
              <a:t>: DOI: 10.5578/fmbd.8959 (</a:t>
            </a:r>
            <a:r>
              <a:rPr lang="en-US" sz="3200" dirty="0" err="1">
                <a:solidFill>
                  <a:schemeClr val="tx1"/>
                </a:solidFill>
                <a:cs typeface="Times New Roman" pitchFamily="18" charset="0"/>
              </a:rPr>
              <a:t>Kontrol</a:t>
            </a:r>
            <a:r>
              <a:rPr lang="en-US" sz="3200" dirty="0">
                <a:solidFill>
                  <a:schemeClr val="tx1"/>
                </a:solidFill>
                <a:cs typeface="Times New Roman" pitchFamily="18" charset="0"/>
              </a:rPr>
              <a:t> No: 2243757)</a:t>
            </a:r>
            <a:endParaRPr lang="tr-TR" sz="3200" dirty="0">
              <a:solidFill>
                <a:schemeClr val="tx1"/>
              </a:solidFill>
              <a:cs typeface="Times New Roman" pitchFamily="18" charset="0"/>
            </a:endParaRPr>
          </a:p>
          <a:p>
            <a:pPr marL="0" indent="0">
              <a:lnSpc>
                <a:spcPct val="100000"/>
              </a:lnSpc>
              <a:buNone/>
            </a:pPr>
            <a:r>
              <a:rPr lang="tr-TR" sz="3200" b="1" dirty="0">
                <a:solidFill>
                  <a:srgbClr val="2861AA"/>
                </a:solidFill>
                <a:cs typeface="Candara"/>
              </a:rPr>
              <a:t>Uluslararası Bildiri:</a:t>
            </a:r>
          </a:p>
          <a:p>
            <a:pPr marL="0" indent="0">
              <a:lnSpc>
                <a:spcPct val="100000"/>
              </a:lnSpc>
              <a:buNone/>
            </a:pPr>
            <a:r>
              <a:rPr lang="tr-TR" sz="3200" dirty="0">
                <a:solidFill>
                  <a:schemeClr val="tx1"/>
                </a:solidFill>
                <a:cs typeface="Times New Roman" pitchFamily="18" charset="0"/>
              </a:rPr>
              <a:t>1. ÇOSKUN GÜLTEKIN,SARIISIK GENCAY,SARIISIK ALI,ÖGÜTLÜ AHMET SABRI (2017). </a:t>
            </a:r>
            <a:r>
              <a:rPr lang="tr-TR" sz="3200" dirty="0" err="1">
                <a:solidFill>
                  <a:schemeClr val="tx1"/>
                </a:solidFill>
                <a:cs typeface="Times New Roman" pitchFamily="18" charset="0"/>
              </a:rPr>
              <a:t>DogalTasların</a:t>
            </a:r>
            <a:r>
              <a:rPr lang="tr-TR" sz="3200" dirty="0">
                <a:solidFill>
                  <a:schemeClr val="tx1"/>
                </a:solidFill>
                <a:cs typeface="Times New Roman" pitchFamily="18" charset="0"/>
              </a:rPr>
              <a:t> Sürtünme Katsayıları (COF) ile Yeni Kayma Güvenlik Risk Sınıflamasının </a:t>
            </a:r>
            <a:r>
              <a:rPr lang="tr-TR" sz="3200" dirty="0" err="1">
                <a:solidFill>
                  <a:schemeClr val="tx1"/>
                </a:solidFill>
                <a:cs typeface="Times New Roman" pitchFamily="18" charset="0"/>
              </a:rPr>
              <a:t>Belirlenmesi.Uluslararası</a:t>
            </a:r>
            <a:r>
              <a:rPr lang="tr-TR" sz="3200" dirty="0">
                <a:solidFill>
                  <a:schemeClr val="tx1"/>
                </a:solidFill>
                <a:cs typeface="Times New Roman" pitchFamily="18" charset="0"/>
              </a:rPr>
              <a:t> Maden </a:t>
            </a:r>
            <a:r>
              <a:rPr lang="tr-TR" sz="3200" dirty="0" err="1">
                <a:solidFill>
                  <a:schemeClr val="tx1"/>
                </a:solidFill>
                <a:cs typeface="Times New Roman" pitchFamily="18" charset="0"/>
              </a:rPr>
              <a:t>Isletmelerinde</a:t>
            </a:r>
            <a:r>
              <a:rPr lang="tr-TR" sz="3200" dirty="0">
                <a:solidFill>
                  <a:schemeClr val="tx1"/>
                </a:solidFill>
                <a:cs typeface="Times New Roman" pitchFamily="18" charset="0"/>
              </a:rPr>
              <a:t> </a:t>
            </a:r>
            <a:r>
              <a:rPr lang="tr-TR" sz="3200" dirty="0" err="1">
                <a:solidFill>
                  <a:schemeClr val="tx1"/>
                </a:solidFill>
                <a:cs typeface="Times New Roman" pitchFamily="18" charset="0"/>
              </a:rPr>
              <a:t>IsçiSaglıgı</a:t>
            </a:r>
            <a:r>
              <a:rPr lang="tr-TR" sz="3200" dirty="0">
                <a:solidFill>
                  <a:schemeClr val="tx1"/>
                </a:solidFill>
                <a:cs typeface="Times New Roman" pitchFamily="18" charset="0"/>
              </a:rPr>
              <a:t> ve Is </a:t>
            </a:r>
            <a:r>
              <a:rPr lang="tr-TR" sz="3200" dirty="0" err="1">
                <a:solidFill>
                  <a:schemeClr val="tx1"/>
                </a:solidFill>
                <a:cs typeface="Times New Roman" pitchFamily="18" charset="0"/>
              </a:rPr>
              <a:t>Güvenligi</a:t>
            </a:r>
            <a:r>
              <a:rPr lang="tr-TR" sz="3200" dirty="0">
                <a:solidFill>
                  <a:schemeClr val="tx1"/>
                </a:solidFill>
                <a:cs typeface="Times New Roman" pitchFamily="18" charset="0"/>
              </a:rPr>
              <a:t> Sempozyumu (Tam Metin Bildiri/Sözlü Sunum)(Yayın No:3860275)</a:t>
            </a:r>
          </a:p>
          <a:p>
            <a:pPr marL="0" indent="0">
              <a:lnSpc>
                <a:spcPct val="100000"/>
              </a:lnSpc>
              <a:buNone/>
            </a:pPr>
            <a:r>
              <a:rPr lang="tr-TR" sz="3200" dirty="0">
                <a:solidFill>
                  <a:schemeClr val="tx1"/>
                </a:solidFill>
                <a:cs typeface="Times New Roman" pitchFamily="18" charset="0"/>
              </a:rPr>
              <a:t>2.SARIISIK GENCAY,ÖZKAN ERKAN,SARIISIK ALI (2016). Analysis of </a:t>
            </a:r>
            <a:r>
              <a:rPr lang="tr-TR" sz="3200" dirty="0" err="1">
                <a:solidFill>
                  <a:schemeClr val="tx1"/>
                </a:solidFill>
                <a:cs typeface="Times New Roman" pitchFamily="18" charset="0"/>
              </a:rPr>
              <a:t>the</a:t>
            </a:r>
            <a:r>
              <a:rPr lang="tr-TR" sz="3200" dirty="0">
                <a:solidFill>
                  <a:schemeClr val="tx1"/>
                </a:solidFill>
                <a:cs typeface="Times New Roman" pitchFamily="18" charset="0"/>
              </a:rPr>
              <a:t> Force </a:t>
            </a:r>
            <a:r>
              <a:rPr lang="tr-TR" sz="3200" dirty="0" err="1">
                <a:solidFill>
                  <a:schemeClr val="tx1"/>
                </a:solidFill>
                <a:cs typeface="Times New Roman" pitchFamily="18" charset="0"/>
              </a:rPr>
              <a:t>and</a:t>
            </a:r>
            <a:r>
              <a:rPr lang="tr-TR" sz="3200" dirty="0">
                <a:solidFill>
                  <a:schemeClr val="tx1"/>
                </a:solidFill>
                <a:cs typeface="Times New Roman" pitchFamily="18" charset="0"/>
              </a:rPr>
              <a:t> </a:t>
            </a:r>
            <a:r>
              <a:rPr lang="tr-TR" sz="3200" dirty="0" err="1">
                <a:solidFill>
                  <a:schemeClr val="tx1"/>
                </a:solidFill>
                <a:cs typeface="Times New Roman" pitchFamily="18" charset="0"/>
              </a:rPr>
              <a:t>Specific</a:t>
            </a:r>
            <a:r>
              <a:rPr lang="tr-TR" sz="3200" dirty="0">
                <a:solidFill>
                  <a:schemeClr val="tx1"/>
                </a:solidFill>
                <a:cs typeface="Times New Roman" pitchFamily="18" charset="0"/>
              </a:rPr>
              <a:t> </a:t>
            </a:r>
            <a:r>
              <a:rPr lang="tr-TR" sz="3200" dirty="0" err="1">
                <a:solidFill>
                  <a:schemeClr val="tx1"/>
                </a:solidFill>
                <a:cs typeface="Times New Roman" pitchFamily="18" charset="0"/>
              </a:rPr>
              <a:t>Cutting</a:t>
            </a:r>
            <a:r>
              <a:rPr lang="tr-TR" sz="3200" dirty="0">
                <a:solidFill>
                  <a:schemeClr val="tx1"/>
                </a:solidFill>
                <a:cs typeface="Times New Roman" pitchFamily="18" charset="0"/>
              </a:rPr>
              <a:t> </a:t>
            </a:r>
            <a:r>
              <a:rPr lang="tr-TR" sz="3200" dirty="0" err="1">
                <a:solidFill>
                  <a:schemeClr val="tx1"/>
                </a:solidFill>
                <a:cs typeface="Times New Roman" pitchFamily="18" charset="0"/>
              </a:rPr>
              <a:t>Energy</a:t>
            </a:r>
            <a:r>
              <a:rPr lang="tr-TR" sz="3200" dirty="0">
                <a:solidFill>
                  <a:schemeClr val="tx1"/>
                </a:solidFill>
                <a:cs typeface="Times New Roman" pitchFamily="18" charset="0"/>
              </a:rPr>
              <a:t> </a:t>
            </a:r>
            <a:r>
              <a:rPr lang="tr-TR" sz="3200" dirty="0" err="1">
                <a:solidFill>
                  <a:schemeClr val="tx1"/>
                </a:solidFill>
                <a:cs typeface="Times New Roman" pitchFamily="18" charset="0"/>
              </a:rPr>
              <a:t>with</a:t>
            </a:r>
            <a:r>
              <a:rPr lang="tr-TR" sz="3200" dirty="0">
                <a:solidFill>
                  <a:schemeClr val="tx1"/>
                </a:solidFill>
                <a:cs typeface="Times New Roman" pitchFamily="18" charset="0"/>
              </a:rPr>
              <a:t> </a:t>
            </a:r>
            <a:r>
              <a:rPr lang="tr-TR" sz="3200" dirty="0" err="1">
                <a:solidFill>
                  <a:schemeClr val="tx1"/>
                </a:solidFill>
                <a:cs typeface="Times New Roman" pitchFamily="18" charset="0"/>
              </a:rPr>
              <a:t>the</a:t>
            </a:r>
            <a:r>
              <a:rPr lang="tr-TR" sz="3200" dirty="0">
                <a:solidFill>
                  <a:schemeClr val="tx1"/>
                </a:solidFill>
                <a:cs typeface="Times New Roman" pitchFamily="18" charset="0"/>
              </a:rPr>
              <a:t> </a:t>
            </a:r>
            <a:r>
              <a:rPr lang="tr-TR" sz="3200" dirty="0" err="1">
                <a:solidFill>
                  <a:schemeClr val="tx1"/>
                </a:solidFill>
                <a:cs typeface="Times New Roman" pitchFamily="18" charset="0"/>
              </a:rPr>
              <a:t>Processing</a:t>
            </a:r>
            <a:r>
              <a:rPr lang="tr-TR" sz="3200" dirty="0">
                <a:solidFill>
                  <a:schemeClr val="tx1"/>
                </a:solidFill>
                <a:cs typeface="Times New Roman" pitchFamily="18" charset="0"/>
              </a:rPr>
              <a:t> of </a:t>
            </a:r>
            <a:r>
              <a:rPr lang="tr-TR" sz="3200" dirty="0" err="1">
                <a:solidFill>
                  <a:schemeClr val="tx1"/>
                </a:solidFill>
                <a:cs typeface="Times New Roman" pitchFamily="18" charset="0"/>
              </a:rPr>
              <a:t>Rocks</a:t>
            </a:r>
            <a:r>
              <a:rPr lang="tr-TR" sz="3200" dirty="0">
                <a:solidFill>
                  <a:schemeClr val="tx1"/>
                </a:solidFill>
                <a:cs typeface="Times New Roman" pitchFamily="18" charset="0"/>
              </a:rPr>
              <a:t> </a:t>
            </a:r>
            <a:r>
              <a:rPr lang="tr-TR" sz="3200" dirty="0" err="1">
                <a:solidFill>
                  <a:schemeClr val="tx1"/>
                </a:solidFill>
                <a:cs typeface="Times New Roman" pitchFamily="18" charset="0"/>
              </a:rPr>
              <a:t>by</a:t>
            </a:r>
            <a:r>
              <a:rPr lang="tr-TR" sz="3200" dirty="0">
                <a:solidFill>
                  <a:schemeClr val="tx1"/>
                </a:solidFill>
                <a:cs typeface="Times New Roman" pitchFamily="18" charset="0"/>
              </a:rPr>
              <a:t> CNC </a:t>
            </a:r>
            <a:r>
              <a:rPr lang="tr-TR" sz="3200" dirty="0" err="1">
                <a:solidFill>
                  <a:schemeClr val="tx1"/>
                </a:solidFill>
                <a:cs typeface="Times New Roman" pitchFamily="18" charset="0"/>
              </a:rPr>
              <a:t>Machines</a:t>
            </a:r>
            <a:r>
              <a:rPr lang="tr-TR" sz="3200" dirty="0">
                <a:solidFill>
                  <a:schemeClr val="tx1"/>
                </a:solidFill>
                <a:cs typeface="Times New Roman" pitchFamily="18" charset="0"/>
              </a:rPr>
              <a:t>. PROCEEDING OF 6th INTERNATIONAL CONFERENCE ON COMPUTER APPLICATIONS IN THE MINERALS INDUSTRIES (Tam Metin Bildiri/Sözlü Sunum)(Yayın No:3102389)</a:t>
            </a:r>
          </a:p>
          <a:p>
            <a:pPr marL="0" indent="0">
              <a:lnSpc>
                <a:spcPct val="100000"/>
              </a:lnSpc>
              <a:buNone/>
            </a:pPr>
            <a:r>
              <a:rPr lang="tr-TR" sz="3200" dirty="0">
                <a:solidFill>
                  <a:schemeClr val="tx1"/>
                </a:solidFill>
                <a:cs typeface="Times New Roman" pitchFamily="18" charset="0"/>
              </a:rPr>
              <a:t>3 ..SARIISIK ALI,SARIISIK GENCAY </a:t>
            </a:r>
            <a:r>
              <a:rPr lang="tr-TR" sz="3200" dirty="0">
                <a:solidFill>
                  <a:schemeClr val="tx1"/>
                </a:solidFill>
                <a:cs typeface="Candara"/>
              </a:rPr>
              <a:t>(2016). Application of Natural Stone </a:t>
            </a:r>
            <a:r>
              <a:rPr lang="tr-TR" sz="3200" dirty="0" err="1">
                <a:solidFill>
                  <a:schemeClr val="tx1"/>
                </a:solidFill>
                <a:cs typeface="Candara"/>
              </a:rPr>
              <a:t>Ceramic</a:t>
            </a:r>
            <a:r>
              <a:rPr lang="tr-TR" sz="3200" dirty="0">
                <a:solidFill>
                  <a:schemeClr val="tx1"/>
                </a:solidFill>
                <a:cs typeface="Candara"/>
              </a:rPr>
              <a:t> </a:t>
            </a:r>
            <a:r>
              <a:rPr lang="tr-TR" sz="3200" dirty="0" err="1">
                <a:solidFill>
                  <a:schemeClr val="tx1"/>
                </a:solidFill>
                <a:cs typeface="Candara"/>
              </a:rPr>
              <a:t>Decorated</a:t>
            </a:r>
            <a:r>
              <a:rPr lang="tr-TR" sz="3200" dirty="0">
                <a:solidFill>
                  <a:schemeClr val="tx1"/>
                </a:solidFill>
                <a:cs typeface="Candara"/>
              </a:rPr>
              <a:t> </a:t>
            </a:r>
            <a:r>
              <a:rPr lang="tr-TR" sz="3200" dirty="0" err="1">
                <a:solidFill>
                  <a:schemeClr val="tx1"/>
                </a:solidFill>
                <a:cs typeface="Candara"/>
              </a:rPr>
              <a:t>with</a:t>
            </a:r>
            <a:r>
              <a:rPr lang="tr-TR" sz="3200" dirty="0">
                <a:solidFill>
                  <a:schemeClr val="tx1"/>
                </a:solidFill>
                <a:cs typeface="Candara"/>
              </a:rPr>
              <a:t> </a:t>
            </a:r>
            <a:r>
              <a:rPr lang="tr-TR" sz="3200" dirty="0" err="1">
                <a:solidFill>
                  <a:schemeClr val="tx1"/>
                </a:solidFill>
                <a:cs typeface="Candara"/>
              </a:rPr>
              <a:t>Unleaded</a:t>
            </a:r>
            <a:r>
              <a:rPr lang="tr-TR" sz="3200" dirty="0">
                <a:solidFill>
                  <a:schemeClr val="tx1"/>
                </a:solidFill>
                <a:cs typeface="Candara"/>
              </a:rPr>
              <a:t> </a:t>
            </a:r>
            <a:r>
              <a:rPr lang="tr-TR" sz="3200" dirty="0" err="1">
                <a:solidFill>
                  <a:schemeClr val="tx1"/>
                </a:solidFill>
                <a:cs typeface="Candara"/>
              </a:rPr>
              <a:t>Glaze</a:t>
            </a:r>
            <a:r>
              <a:rPr lang="tr-TR" sz="3200" dirty="0">
                <a:solidFill>
                  <a:schemeClr val="tx1"/>
                </a:solidFill>
                <a:cs typeface="Candara"/>
              </a:rPr>
              <a:t>. PROCEEDING OF 16th INTERNATIONAL SYMPOSIUM ON ENVIRONMENTALISSUES AND WASTE MANAGEMENT IN ENERGY AND MINERAL PRODUCTION (Tam </a:t>
            </a:r>
            <a:r>
              <a:rPr lang="tr-TR" sz="3200" dirty="0" err="1">
                <a:solidFill>
                  <a:schemeClr val="tx1"/>
                </a:solidFill>
                <a:cs typeface="Candara"/>
              </a:rPr>
              <a:t>MetinBildiri</a:t>
            </a:r>
            <a:r>
              <a:rPr lang="tr-TR" sz="3200" dirty="0">
                <a:solidFill>
                  <a:schemeClr val="tx1"/>
                </a:solidFill>
                <a:cs typeface="Candara"/>
              </a:rPr>
              <a:t>/Sözlü Sunum)(Yayın No:3102548)</a:t>
            </a:r>
          </a:p>
          <a:p>
            <a:pPr marL="0" indent="0">
              <a:lnSpc>
                <a:spcPct val="100000"/>
              </a:lnSpc>
              <a:buNone/>
            </a:pPr>
            <a:r>
              <a:rPr lang="tr-TR" sz="3200" dirty="0">
                <a:solidFill>
                  <a:schemeClr val="tx1"/>
                </a:solidFill>
                <a:cs typeface="Candara"/>
              </a:rPr>
              <a:t>3.SARIISIK ALI,SARIISIK GENCAY (2016). </a:t>
            </a:r>
            <a:r>
              <a:rPr lang="tr-TR" sz="3200" dirty="0" err="1">
                <a:solidFill>
                  <a:schemeClr val="tx1"/>
                </a:solidFill>
                <a:cs typeface="Candara"/>
              </a:rPr>
              <a:t>Investigation</a:t>
            </a:r>
            <a:r>
              <a:rPr lang="tr-TR" sz="3200" dirty="0">
                <a:solidFill>
                  <a:schemeClr val="tx1"/>
                </a:solidFill>
                <a:cs typeface="Candara"/>
              </a:rPr>
              <a:t> of </a:t>
            </a:r>
            <a:r>
              <a:rPr lang="tr-TR" sz="3200" dirty="0" err="1">
                <a:solidFill>
                  <a:schemeClr val="tx1"/>
                </a:solidFill>
                <a:cs typeface="Candara"/>
              </a:rPr>
              <a:t>Engineering</a:t>
            </a:r>
            <a:r>
              <a:rPr lang="tr-TR" sz="3200" dirty="0">
                <a:solidFill>
                  <a:schemeClr val="tx1"/>
                </a:solidFill>
                <a:cs typeface="Candara"/>
              </a:rPr>
              <a:t> </a:t>
            </a:r>
            <a:r>
              <a:rPr lang="tr-TR" sz="3200" dirty="0" err="1">
                <a:solidFill>
                  <a:schemeClr val="tx1"/>
                </a:solidFill>
                <a:cs typeface="Candara"/>
              </a:rPr>
              <a:t>Characteristics</a:t>
            </a:r>
            <a:r>
              <a:rPr lang="tr-TR" sz="3200" dirty="0">
                <a:solidFill>
                  <a:schemeClr val="tx1"/>
                </a:solidFill>
                <a:cs typeface="Candara"/>
              </a:rPr>
              <a:t> of Urfa Stone </a:t>
            </a:r>
            <a:r>
              <a:rPr lang="tr-TR" sz="3200" dirty="0" err="1">
                <a:solidFill>
                  <a:schemeClr val="tx1"/>
                </a:solidFill>
                <a:cs typeface="Candara"/>
              </a:rPr>
              <a:t>Used</a:t>
            </a:r>
            <a:r>
              <a:rPr lang="tr-TR" sz="3200" dirty="0">
                <a:solidFill>
                  <a:schemeClr val="tx1"/>
                </a:solidFill>
                <a:cs typeface="Candara"/>
              </a:rPr>
              <a:t> in </a:t>
            </a:r>
            <a:r>
              <a:rPr lang="tr-TR" sz="3200" dirty="0" err="1">
                <a:solidFill>
                  <a:schemeClr val="tx1"/>
                </a:solidFill>
                <a:cs typeface="Candara"/>
              </a:rPr>
              <a:t>Restoration</a:t>
            </a:r>
            <a:r>
              <a:rPr lang="tr-TR" sz="3200" dirty="0">
                <a:solidFill>
                  <a:schemeClr val="tx1"/>
                </a:solidFill>
                <a:cs typeface="Candara"/>
              </a:rPr>
              <a:t>. PROCEEDING OF 16th INTERNATIONAL SYMPOSIUM ON ENVIRONMENTAL ISSUES AND WASTE MANAGEMENT IN ENERGY AND MINERAL PRODUCTION(Tam Metin Bildiri/Sözlü Sunum)(Yayın No:3102497)</a:t>
            </a:r>
          </a:p>
          <a:p>
            <a:pPr marL="0" indent="0">
              <a:lnSpc>
                <a:spcPct val="100000"/>
              </a:lnSpc>
              <a:buNone/>
            </a:pPr>
            <a:r>
              <a:rPr lang="tr-TR" sz="3200" dirty="0">
                <a:solidFill>
                  <a:schemeClr val="tx1"/>
                </a:solidFill>
                <a:cs typeface="Candara"/>
              </a:rPr>
              <a:t>4.SARIISIK ALI,ONUR KARPAT (2015). </a:t>
            </a:r>
            <a:r>
              <a:rPr lang="tr-TR" sz="3200" dirty="0" err="1">
                <a:solidFill>
                  <a:schemeClr val="tx1"/>
                </a:solidFill>
                <a:cs typeface="Candara"/>
              </a:rPr>
              <a:t>Searching</a:t>
            </a:r>
            <a:r>
              <a:rPr lang="tr-TR" sz="3200" dirty="0">
                <a:solidFill>
                  <a:schemeClr val="tx1"/>
                </a:solidFill>
                <a:cs typeface="Candara"/>
              </a:rPr>
              <a:t> </a:t>
            </a:r>
            <a:r>
              <a:rPr lang="tr-TR" sz="3200" dirty="0" err="1">
                <a:solidFill>
                  <a:schemeClr val="tx1"/>
                </a:solidFill>
                <a:cs typeface="Candara"/>
              </a:rPr>
              <a:t>Cutting</a:t>
            </a:r>
            <a:r>
              <a:rPr lang="tr-TR" sz="3200" dirty="0">
                <a:solidFill>
                  <a:schemeClr val="tx1"/>
                </a:solidFill>
                <a:cs typeface="Candara"/>
              </a:rPr>
              <a:t> </a:t>
            </a:r>
            <a:r>
              <a:rPr lang="tr-TR" sz="3200" dirty="0" err="1">
                <a:solidFill>
                  <a:schemeClr val="tx1"/>
                </a:solidFill>
                <a:cs typeface="Candara"/>
              </a:rPr>
              <a:t>Performance</a:t>
            </a:r>
            <a:r>
              <a:rPr lang="tr-TR" sz="3200" dirty="0">
                <a:solidFill>
                  <a:schemeClr val="tx1"/>
                </a:solidFill>
                <a:cs typeface="Candara"/>
              </a:rPr>
              <a:t> in </a:t>
            </a:r>
            <a:r>
              <a:rPr lang="tr-TR" sz="3200" dirty="0" err="1">
                <a:solidFill>
                  <a:schemeClr val="tx1"/>
                </a:solidFill>
                <a:cs typeface="Candara"/>
              </a:rPr>
              <a:t>Pumice</a:t>
            </a:r>
            <a:r>
              <a:rPr lang="tr-TR" sz="3200" dirty="0">
                <a:solidFill>
                  <a:schemeClr val="tx1"/>
                </a:solidFill>
                <a:cs typeface="Candara"/>
              </a:rPr>
              <a:t> Mixed </a:t>
            </a:r>
            <a:r>
              <a:rPr lang="tr-TR" sz="3200" dirty="0" err="1">
                <a:solidFill>
                  <a:schemeClr val="tx1"/>
                </a:solidFill>
                <a:cs typeface="Candara"/>
              </a:rPr>
              <a:t>ConcreteProducts</a:t>
            </a:r>
            <a:r>
              <a:rPr lang="tr-TR" sz="3200" dirty="0">
                <a:solidFill>
                  <a:schemeClr val="tx1"/>
                </a:solidFill>
                <a:cs typeface="Candara"/>
              </a:rPr>
              <a:t> of </a:t>
            </a:r>
            <a:r>
              <a:rPr lang="tr-TR" sz="3200" dirty="0" err="1">
                <a:solidFill>
                  <a:schemeClr val="tx1"/>
                </a:solidFill>
                <a:cs typeface="Candara"/>
              </a:rPr>
              <a:t>Diamond</a:t>
            </a:r>
            <a:r>
              <a:rPr lang="tr-TR" sz="3200" dirty="0">
                <a:solidFill>
                  <a:schemeClr val="tx1"/>
                </a:solidFill>
                <a:cs typeface="Candara"/>
              </a:rPr>
              <a:t> </a:t>
            </a:r>
            <a:r>
              <a:rPr lang="tr-TR" sz="3200" dirty="0" err="1">
                <a:solidFill>
                  <a:schemeClr val="tx1"/>
                </a:solidFill>
                <a:cs typeface="Candara"/>
              </a:rPr>
              <a:t>Socket</a:t>
            </a:r>
            <a:r>
              <a:rPr lang="tr-TR" sz="3200" dirty="0">
                <a:solidFill>
                  <a:schemeClr val="tx1"/>
                </a:solidFill>
                <a:cs typeface="Candara"/>
              </a:rPr>
              <a:t> </a:t>
            </a:r>
            <a:r>
              <a:rPr lang="tr-TR" sz="3200" dirty="0" err="1">
                <a:solidFill>
                  <a:schemeClr val="tx1"/>
                </a:solidFill>
                <a:cs typeface="Candara"/>
              </a:rPr>
              <a:t>Circular</a:t>
            </a:r>
            <a:r>
              <a:rPr lang="tr-TR" sz="3200" dirty="0">
                <a:solidFill>
                  <a:schemeClr val="tx1"/>
                </a:solidFill>
                <a:cs typeface="Candara"/>
              </a:rPr>
              <a:t> </a:t>
            </a:r>
            <a:r>
              <a:rPr lang="tr-TR" sz="3200" dirty="0" err="1">
                <a:solidFill>
                  <a:schemeClr val="tx1"/>
                </a:solidFill>
                <a:cs typeface="Candara"/>
              </a:rPr>
              <a:t>Saw</a:t>
            </a:r>
            <a:r>
              <a:rPr lang="tr-TR" sz="3200" dirty="0">
                <a:solidFill>
                  <a:schemeClr val="tx1"/>
                </a:solidFill>
                <a:cs typeface="Candara"/>
              </a:rPr>
              <a:t>. 5. Uluslararası Maden Makinaları Sempozyumu (</a:t>
            </a:r>
            <a:r>
              <a:rPr lang="tr-TR" sz="3200" dirty="0" err="1">
                <a:solidFill>
                  <a:schemeClr val="tx1"/>
                </a:solidFill>
                <a:cs typeface="Candara"/>
              </a:rPr>
              <a:t>TamMetin</a:t>
            </a:r>
            <a:r>
              <a:rPr lang="tr-TR" sz="3200" dirty="0">
                <a:solidFill>
                  <a:schemeClr val="tx1"/>
                </a:solidFill>
                <a:cs typeface="Candara"/>
              </a:rPr>
              <a:t> Bildiri/)(Yayın No:2245160)</a:t>
            </a:r>
          </a:p>
          <a:p>
            <a:pPr marL="0" indent="0">
              <a:lnSpc>
                <a:spcPct val="100000"/>
              </a:lnSpc>
              <a:buNone/>
            </a:pPr>
            <a:r>
              <a:rPr lang="tr-TR" sz="3200" dirty="0">
                <a:solidFill>
                  <a:schemeClr val="tx1"/>
                </a:solidFill>
                <a:cs typeface="Candara"/>
              </a:rPr>
              <a:t>5.SARIISIK ALI,DINÇ DUYGU,VEDAT GÖK (2015). </a:t>
            </a:r>
            <a:r>
              <a:rPr lang="tr-TR" sz="3200" dirty="0" err="1">
                <a:solidFill>
                  <a:schemeClr val="tx1"/>
                </a:solidFill>
                <a:cs typeface="Candara"/>
              </a:rPr>
              <a:t>Koyunagılı</a:t>
            </a:r>
            <a:r>
              <a:rPr lang="tr-TR" sz="3200" dirty="0">
                <a:solidFill>
                  <a:schemeClr val="tx1"/>
                </a:solidFill>
                <a:cs typeface="Candara"/>
              </a:rPr>
              <a:t> </a:t>
            </a:r>
            <a:r>
              <a:rPr lang="tr-TR" sz="3200" dirty="0" err="1">
                <a:solidFill>
                  <a:schemeClr val="tx1"/>
                </a:solidFill>
                <a:cs typeface="Candara"/>
              </a:rPr>
              <a:t>Adularia</a:t>
            </a:r>
            <a:r>
              <a:rPr lang="tr-TR" sz="3200" dirty="0">
                <a:solidFill>
                  <a:schemeClr val="tx1"/>
                </a:solidFill>
                <a:cs typeface="Candara"/>
              </a:rPr>
              <a:t> Underground </a:t>
            </a:r>
            <a:r>
              <a:rPr lang="tr-TR" sz="3200" dirty="0" err="1">
                <a:solidFill>
                  <a:schemeClr val="tx1"/>
                </a:solidFill>
                <a:cs typeface="Candara"/>
              </a:rPr>
              <a:t>Coal</a:t>
            </a:r>
            <a:r>
              <a:rPr lang="tr-TR" sz="3200" dirty="0">
                <a:solidFill>
                  <a:schemeClr val="tx1"/>
                </a:solidFill>
                <a:cs typeface="Candara"/>
              </a:rPr>
              <a:t> Mine Gallery Base </a:t>
            </a:r>
            <a:r>
              <a:rPr lang="tr-TR" sz="3200" dirty="0" err="1">
                <a:solidFill>
                  <a:schemeClr val="tx1"/>
                </a:solidFill>
                <a:cs typeface="Candara"/>
              </a:rPr>
              <a:t>Path</a:t>
            </a:r>
            <a:r>
              <a:rPr lang="tr-TR" sz="3200" dirty="0">
                <a:solidFill>
                  <a:schemeClr val="tx1"/>
                </a:solidFill>
                <a:cs typeface="Candara"/>
              </a:rPr>
              <a:t> Analysis of </a:t>
            </a:r>
            <a:r>
              <a:rPr lang="tr-TR" sz="3200" dirty="0" err="1">
                <a:solidFill>
                  <a:schemeClr val="tx1"/>
                </a:solidFill>
                <a:cs typeface="Candara"/>
              </a:rPr>
              <a:t>Support</a:t>
            </a:r>
            <a:r>
              <a:rPr lang="tr-TR" sz="3200" dirty="0">
                <a:solidFill>
                  <a:schemeClr val="tx1"/>
                </a:solidFill>
                <a:cs typeface="Candara"/>
              </a:rPr>
              <a:t> Design </a:t>
            </a:r>
            <a:r>
              <a:rPr lang="tr-TR" sz="3200" dirty="0" err="1">
                <a:solidFill>
                  <a:schemeClr val="tx1"/>
                </a:solidFill>
                <a:cs typeface="Candara"/>
              </a:rPr>
              <a:t>Philosophy</a:t>
            </a:r>
            <a:r>
              <a:rPr lang="tr-TR" sz="3200" dirty="0">
                <a:solidFill>
                  <a:schemeClr val="tx1"/>
                </a:solidFill>
                <a:cs typeface="Candara"/>
              </a:rPr>
              <a:t>. 5. Uluslararası Maden Makinaları Sempozyumu (Tam Metin Bildiri/)(Yayın No:2246977)</a:t>
            </a:r>
          </a:p>
          <a:p>
            <a:pPr marL="0" indent="0">
              <a:lnSpc>
                <a:spcPct val="100000"/>
              </a:lnSpc>
              <a:buNone/>
            </a:pPr>
            <a:r>
              <a:rPr lang="tr-TR" sz="3200" dirty="0">
                <a:solidFill>
                  <a:schemeClr val="tx1"/>
                </a:solidFill>
                <a:cs typeface="Candara"/>
              </a:rPr>
              <a:t>6.SARIISIK ALI,ERDAL TUSUN,ÇAKI MÜNEVVER (2015). </a:t>
            </a:r>
            <a:r>
              <a:rPr lang="tr-TR" sz="3200" dirty="0" err="1">
                <a:solidFill>
                  <a:schemeClr val="tx1"/>
                </a:solidFill>
                <a:cs typeface="Candara"/>
              </a:rPr>
              <a:t>Pomzanın</a:t>
            </a:r>
            <a:r>
              <a:rPr lang="tr-TR" sz="3200" dirty="0">
                <a:solidFill>
                  <a:schemeClr val="tx1"/>
                </a:solidFill>
                <a:cs typeface="Candara"/>
              </a:rPr>
              <a:t> Alternatif Sır Hammaddesi Olarak Seramik ve </a:t>
            </a:r>
            <a:r>
              <a:rPr lang="tr-TR" sz="3200" dirty="0" err="1">
                <a:solidFill>
                  <a:schemeClr val="tx1"/>
                </a:solidFill>
                <a:cs typeface="Candara"/>
              </a:rPr>
              <a:t>Dogaltas</a:t>
            </a:r>
            <a:r>
              <a:rPr lang="tr-TR" sz="3200" dirty="0">
                <a:solidFill>
                  <a:schemeClr val="tx1"/>
                </a:solidFill>
                <a:cs typeface="Candara"/>
              </a:rPr>
              <a:t> Yüzeylerine Uygulanmasına Yönelik </a:t>
            </a:r>
            <a:r>
              <a:rPr lang="tr-TR" sz="3200" dirty="0" err="1">
                <a:solidFill>
                  <a:schemeClr val="tx1"/>
                </a:solidFill>
                <a:cs typeface="Candara"/>
              </a:rPr>
              <a:t>Çalısmalar</a:t>
            </a:r>
            <a:r>
              <a:rPr lang="tr-TR" sz="3200" dirty="0">
                <a:solidFill>
                  <a:schemeClr val="tx1"/>
                </a:solidFill>
                <a:cs typeface="Candara"/>
              </a:rPr>
              <a:t>. 9. Uluslararası Endüstriyel Hammaddeler (Tam Metin Bildiri/)(Yayın No:2247168)</a:t>
            </a:r>
          </a:p>
          <a:p>
            <a:pPr marL="0" indent="0">
              <a:lnSpc>
                <a:spcPct val="100000"/>
              </a:lnSpc>
              <a:buNone/>
            </a:pPr>
            <a:r>
              <a:rPr lang="tr-TR" sz="3200" dirty="0">
                <a:solidFill>
                  <a:schemeClr val="tx1"/>
                </a:solidFill>
                <a:cs typeface="Candara"/>
              </a:rPr>
              <a:t>7.ÇOSKUN GÜLTEKIN,SARIISIK GENCAY,SARIISIK ALI,AKDAS HÜRRIYET (2015). </a:t>
            </a:r>
            <a:r>
              <a:rPr lang="tr-TR" sz="3200" dirty="0" err="1">
                <a:solidFill>
                  <a:schemeClr val="tx1"/>
                </a:solidFill>
                <a:cs typeface="Candara"/>
              </a:rPr>
              <a:t>Kireçtaslarında</a:t>
            </a:r>
            <a:r>
              <a:rPr lang="tr-TR" sz="3200" dirty="0">
                <a:solidFill>
                  <a:schemeClr val="tx1"/>
                </a:solidFill>
                <a:cs typeface="Candara"/>
              </a:rPr>
              <a:t> Kayma Direnci ve Yüzey </a:t>
            </a:r>
            <a:r>
              <a:rPr lang="tr-TR" sz="3200" dirty="0" err="1">
                <a:solidFill>
                  <a:schemeClr val="tx1"/>
                </a:solidFill>
                <a:cs typeface="Candara"/>
              </a:rPr>
              <a:t>Pürüzlülügünün</a:t>
            </a:r>
            <a:r>
              <a:rPr lang="tr-TR" sz="3200" dirty="0">
                <a:solidFill>
                  <a:schemeClr val="tx1"/>
                </a:solidFill>
                <a:cs typeface="Candara"/>
              </a:rPr>
              <a:t> Kayma Potansiyeline Olan Etkisinin </a:t>
            </a:r>
            <a:r>
              <a:rPr lang="tr-TR" sz="3200" dirty="0" err="1">
                <a:solidFill>
                  <a:schemeClr val="tx1"/>
                </a:solidFill>
                <a:cs typeface="Candara"/>
              </a:rPr>
              <a:t>Incelenmesi</a:t>
            </a:r>
            <a:r>
              <a:rPr lang="tr-TR" sz="3200" dirty="0">
                <a:solidFill>
                  <a:schemeClr val="tx1"/>
                </a:solidFill>
                <a:cs typeface="Candara"/>
              </a:rPr>
              <a:t>. Türkiye 24. Uluslararası Madencilik Kongresi ve Sergisi, (Tam Metin Bildiri/)(Yayın No:2247351)</a:t>
            </a:r>
          </a:p>
        </p:txBody>
      </p:sp>
    </p:spTree>
    <p:extLst>
      <p:ext uri="{BB962C8B-B14F-4D97-AF65-F5344CB8AC3E}">
        <p14:creationId xmlns:p14="http://schemas.microsoft.com/office/powerpoint/2010/main" val="70617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381000"/>
            <a:ext cx="7391400" cy="6400800"/>
          </a:xfrm>
        </p:spPr>
        <p:txBody>
          <a:bodyPr>
            <a:normAutofit fontScale="25000" lnSpcReduction="20000"/>
          </a:bodyPr>
          <a:lstStyle/>
          <a:p>
            <a:pPr marL="0" indent="0">
              <a:buNone/>
            </a:pPr>
            <a:endParaRPr lang="tr-TR" b="1" dirty="0">
              <a:solidFill>
                <a:srgbClr val="2861AA"/>
              </a:solidFill>
              <a:latin typeface="Candara"/>
            </a:endParaRPr>
          </a:p>
          <a:p>
            <a:pPr marL="0" indent="0">
              <a:buNone/>
            </a:pPr>
            <a:r>
              <a:rPr lang="tr-TR" sz="3600" b="1" u="sng" dirty="0">
                <a:solidFill>
                  <a:srgbClr val="FF0000"/>
                </a:solidFill>
                <a:cs typeface="Candara"/>
              </a:rPr>
              <a:t>Projeler (</a:t>
            </a:r>
            <a:r>
              <a:rPr lang="tr-TR" sz="3600" b="1" u="sng" dirty="0">
                <a:solidFill>
                  <a:srgbClr val="FF0000"/>
                </a:solidFill>
                <a:cs typeface="Candara"/>
                <a:sym typeface="Wingdings" panose="05000000000000000000" pitchFamily="2" charset="2"/>
              </a:rPr>
              <a:t>Son 5 yıl için</a:t>
            </a:r>
            <a:r>
              <a:rPr lang="tr-TR" sz="3600" b="1" u="sng" dirty="0">
                <a:solidFill>
                  <a:srgbClr val="FF0000"/>
                </a:solidFill>
                <a:cs typeface="Candara"/>
              </a:rPr>
              <a:t>):</a:t>
            </a:r>
          </a:p>
          <a:p>
            <a:pPr marL="0" indent="0">
              <a:buNone/>
            </a:pPr>
            <a:r>
              <a:rPr lang="tr-TR" sz="3600" b="1" dirty="0">
                <a:solidFill>
                  <a:srgbClr val="2861AA"/>
                </a:solidFill>
              </a:rPr>
              <a:t>Bilimsel Araştırma Projeleri:</a:t>
            </a:r>
          </a:p>
          <a:p>
            <a:pPr marL="0" indent="0">
              <a:buNone/>
            </a:pPr>
            <a:r>
              <a:rPr lang="tr-TR" sz="3600" dirty="0">
                <a:solidFill>
                  <a:schemeClr val="tx1"/>
                </a:solidFill>
              </a:rPr>
              <a:t>1-Bilgisayar Kontrollü </a:t>
            </a:r>
            <a:r>
              <a:rPr lang="tr-TR" sz="3600" dirty="0" err="1">
                <a:solidFill>
                  <a:schemeClr val="tx1"/>
                </a:solidFill>
              </a:rPr>
              <a:t>Dogal</a:t>
            </a:r>
            <a:r>
              <a:rPr lang="tr-TR" sz="3600" dirty="0">
                <a:solidFill>
                  <a:schemeClr val="tx1"/>
                </a:solidFill>
              </a:rPr>
              <a:t> Tas </a:t>
            </a:r>
            <a:r>
              <a:rPr lang="tr-TR" sz="3600" dirty="0" err="1">
                <a:solidFill>
                  <a:schemeClr val="tx1"/>
                </a:solidFill>
              </a:rPr>
              <a:t>Isleme</a:t>
            </a:r>
            <a:r>
              <a:rPr lang="tr-TR" sz="3600" dirty="0">
                <a:solidFill>
                  <a:schemeClr val="tx1"/>
                </a:solidFill>
              </a:rPr>
              <a:t> Makineleri Kullanımı </a:t>
            </a:r>
            <a:r>
              <a:rPr lang="tr-TR" sz="3600" dirty="0" err="1">
                <a:solidFill>
                  <a:schemeClr val="tx1"/>
                </a:solidFill>
              </a:rPr>
              <a:t>Ile</a:t>
            </a:r>
            <a:r>
              <a:rPr lang="tr-TR" sz="3600" dirty="0">
                <a:solidFill>
                  <a:schemeClr val="tx1"/>
                </a:solidFill>
              </a:rPr>
              <a:t> Yeni Ürün </a:t>
            </a:r>
            <a:r>
              <a:rPr lang="tr-TR" sz="3600" dirty="0" err="1">
                <a:solidFill>
                  <a:schemeClr val="tx1"/>
                </a:solidFill>
              </a:rPr>
              <a:t>Gelistirme</a:t>
            </a:r>
            <a:r>
              <a:rPr lang="tr-TR" sz="3600" dirty="0">
                <a:solidFill>
                  <a:schemeClr val="tx1"/>
                </a:solidFill>
              </a:rPr>
              <a:t> ve Tasarımı,</a:t>
            </a:r>
          </a:p>
          <a:p>
            <a:pPr marL="0" indent="0">
              <a:buNone/>
            </a:pPr>
            <a:r>
              <a:rPr lang="tr-TR" sz="3600" dirty="0" err="1">
                <a:solidFill>
                  <a:schemeClr val="tx1"/>
                </a:solidFill>
              </a:rPr>
              <a:t>Yüksekögretim</a:t>
            </a:r>
            <a:r>
              <a:rPr lang="tr-TR" sz="3600" dirty="0">
                <a:solidFill>
                  <a:schemeClr val="tx1"/>
                </a:solidFill>
              </a:rPr>
              <a:t> Kurumları tarafından destekli bilimsel </a:t>
            </a:r>
            <a:r>
              <a:rPr lang="tr-TR" sz="3600" dirty="0" err="1">
                <a:solidFill>
                  <a:schemeClr val="tx1"/>
                </a:solidFill>
              </a:rPr>
              <a:t>arastırma</a:t>
            </a:r>
            <a:r>
              <a:rPr lang="tr-TR" sz="3600" dirty="0">
                <a:solidFill>
                  <a:schemeClr val="tx1"/>
                </a:solidFill>
              </a:rPr>
              <a:t> projesi, </a:t>
            </a:r>
            <a:r>
              <a:rPr lang="tr-TR" sz="3600" dirty="0" err="1">
                <a:solidFill>
                  <a:schemeClr val="tx1"/>
                </a:solidFill>
              </a:rPr>
              <a:t>Arastırmacı</a:t>
            </a:r>
            <a:r>
              <a:rPr lang="tr-TR" sz="3600" dirty="0">
                <a:solidFill>
                  <a:schemeClr val="tx1"/>
                </a:solidFill>
              </a:rPr>
              <a:t>, , 10/07/2013 -</a:t>
            </a:r>
          </a:p>
          <a:p>
            <a:pPr marL="0" indent="0">
              <a:buNone/>
            </a:pPr>
            <a:r>
              <a:rPr lang="tr-TR" sz="3600" dirty="0">
                <a:solidFill>
                  <a:schemeClr val="tx1"/>
                </a:solidFill>
              </a:rPr>
              <a:t>11/05/2016 (ULUSAL)</a:t>
            </a:r>
          </a:p>
          <a:p>
            <a:pPr marL="0" indent="0">
              <a:buNone/>
            </a:pPr>
            <a:r>
              <a:rPr lang="tr-TR" sz="3600" dirty="0">
                <a:solidFill>
                  <a:schemeClr val="tx1"/>
                </a:solidFill>
              </a:rPr>
              <a:t>2.Mardin Tasının Farklı Ortam </a:t>
            </a:r>
            <a:r>
              <a:rPr lang="tr-TR" sz="3600" dirty="0" err="1">
                <a:solidFill>
                  <a:schemeClr val="tx1"/>
                </a:solidFill>
              </a:rPr>
              <a:t>Kosullarında</a:t>
            </a:r>
            <a:r>
              <a:rPr lang="tr-TR" sz="3600" dirty="0">
                <a:solidFill>
                  <a:schemeClr val="tx1"/>
                </a:solidFill>
              </a:rPr>
              <a:t> Isı </a:t>
            </a:r>
            <a:r>
              <a:rPr lang="tr-TR" sz="3600" dirty="0" err="1">
                <a:solidFill>
                  <a:schemeClr val="tx1"/>
                </a:solidFill>
              </a:rPr>
              <a:t>Iletkenlik</a:t>
            </a:r>
            <a:r>
              <a:rPr lang="tr-TR" sz="3600" dirty="0">
                <a:solidFill>
                  <a:schemeClr val="tx1"/>
                </a:solidFill>
              </a:rPr>
              <a:t> Özelliklerinin Belirlenmesi ve </a:t>
            </a:r>
            <a:r>
              <a:rPr lang="tr-TR" sz="3600" dirty="0" err="1">
                <a:solidFill>
                  <a:schemeClr val="tx1"/>
                </a:solidFill>
              </a:rPr>
              <a:t>Diger</a:t>
            </a:r>
            <a:r>
              <a:rPr lang="tr-TR" sz="3600" dirty="0">
                <a:solidFill>
                  <a:schemeClr val="tx1"/>
                </a:solidFill>
              </a:rPr>
              <a:t> </a:t>
            </a:r>
            <a:r>
              <a:rPr lang="tr-TR" sz="3600" dirty="0" err="1">
                <a:solidFill>
                  <a:schemeClr val="tx1"/>
                </a:solidFill>
              </a:rPr>
              <a:t>Dogal</a:t>
            </a:r>
            <a:endParaRPr lang="tr-TR" sz="3600" dirty="0">
              <a:solidFill>
                <a:schemeClr val="tx1"/>
              </a:solidFill>
            </a:endParaRPr>
          </a:p>
          <a:p>
            <a:pPr marL="0" indent="0">
              <a:buNone/>
            </a:pPr>
            <a:r>
              <a:rPr lang="tr-TR" sz="3600" dirty="0">
                <a:solidFill>
                  <a:schemeClr val="tx1"/>
                </a:solidFill>
              </a:rPr>
              <a:t>Taslarla </a:t>
            </a:r>
            <a:r>
              <a:rPr lang="tr-TR" sz="3600" dirty="0" err="1">
                <a:solidFill>
                  <a:schemeClr val="tx1"/>
                </a:solidFill>
              </a:rPr>
              <a:t>Karsılastırılması</a:t>
            </a:r>
            <a:r>
              <a:rPr lang="tr-TR" sz="3600" dirty="0">
                <a:solidFill>
                  <a:schemeClr val="tx1"/>
                </a:solidFill>
              </a:rPr>
              <a:t>, </a:t>
            </a:r>
            <a:r>
              <a:rPr lang="tr-TR" sz="3600" dirty="0" err="1">
                <a:solidFill>
                  <a:schemeClr val="tx1"/>
                </a:solidFill>
              </a:rPr>
              <a:t>Yüksekögretim</a:t>
            </a:r>
            <a:r>
              <a:rPr lang="tr-TR" sz="3600" dirty="0">
                <a:solidFill>
                  <a:schemeClr val="tx1"/>
                </a:solidFill>
              </a:rPr>
              <a:t> Kurumları tarafından destekli bilimsel </a:t>
            </a:r>
            <a:r>
              <a:rPr lang="tr-TR" sz="3600" dirty="0" err="1">
                <a:solidFill>
                  <a:schemeClr val="tx1"/>
                </a:solidFill>
              </a:rPr>
              <a:t>arastırma</a:t>
            </a:r>
            <a:r>
              <a:rPr lang="tr-TR" sz="3600" dirty="0">
                <a:solidFill>
                  <a:schemeClr val="tx1"/>
                </a:solidFill>
              </a:rPr>
              <a:t> projesi,</a:t>
            </a:r>
          </a:p>
          <a:p>
            <a:pPr marL="0" indent="0">
              <a:buNone/>
            </a:pPr>
            <a:r>
              <a:rPr lang="tr-TR" sz="3600" dirty="0">
                <a:solidFill>
                  <a:schemeClr val="tx1"/>
                </a:solidFill>
              </a:rPr>
              <a:t>Yürütücü, , 09/07/2014 - 15/10/2015 (ULUSAL)</a:t>
            </a:r>
          </a:p>
          <a:p>
            <a:pPr marL="0" indent="0">
              <a:buNone/>
            </a:pPr>
            <a:r>
              <a:rPr lang="tr-TR" sz="3600" dirty="0">
                <a:solidFill>
                  <a:schemeClr val="tx1"/>
                </a:solidFill>
              </a:rPr>
              <a:t>3.Eskisehir </a:t>
            </a:r>
            <a:r>
              <a:rPr lang="tr-TR" sz="3600" dirty="0" err="1">
                <a:solidFill>
                  <a:schemeClr val="tx1"/>
                </a:solidFill>
              </a:rPr>
              <a:t>Mihalıçık</a:t>
            </a:r>
            <a:r>
              <a:rPr lang="tr-TR" sz="3600" dirty="0">
                <a:solidFill>
                  <a:schemeClr val="tx1"/>
                </a:solidFill>
              </a:rPr>
              <a:t> </a:t>
            </a:r>
            <a:r>
              <a:rPr lang="tr-TR" sz="3600" dirty="0" err="1">
                <a:solidFill>
                  <a:schemeClr val="tx1"/>
                </a:solidFill>
              </a:rPr>
              <a:t>Koyunagılı</a:t>
            </a:r>
            <a:r>
              <a:rPr lang="tr-TR" sz="3600" dirty="0">
                <a:solidFill>
                  <a:schemeClr val="tx1"/>
                </a:solidFill>
              </a:rPr>
              <a:t> bölgesi Linyit Ocaklarında Taban ve Tavan </a:t>
            </a:r>
            <a:r>
              <a:rPr lang="tr-TR" sz="3600" dirty="0" err="1">
                <a:solidFill>
                  <a:schemeClr val="tx1"/>
                </a:solidFill>
              </a:rPr>
              <a:t>Yollarındeki</a:t>
            </a:r>
            <a:r>
              <a:rPr lang="tr-TR" sz="3600" dirty="0">
                <a:solidFill>
                  <a:schemeClr val="tx1"/>
                </a:solidFill>
              </a:rPr>
              <a:t> Kayaçların</a:t>
            </a:r>
          </a:p>
          <a:p>
            <a:pPr marL="0" indent="0">
              <a:buNone/>
            </a:pPr>
            <a:r>
              <a:rPr lang="tr-TR" sz="3600" dirty="0" err="1">
                <a:solidFill>
                  <a:schemeClr val="tx1"/>
                </a:solidFill>
              </a:rPr>
              <a:t>MühendislikÖzelliklerinin</a:t>
            </a:r>
            <a:r>
              <a:rPr lang="tr-TR" sz="3600" dirty="0">
                <a:solidFill>
                  <a:schemeClr val="tx1"/>
                </a:solidFill>
              </a:rPr>
              <a:t> </a:t>
            </a:r>
            <a:r>
              <a:rPr lang="tr-TR" sz="3600" dirty="0" err="1">
                <a:solidFill>
                  <a:schemeClr val="tx1"/>
                </a:solidFill>
              </a:rPr>
              <a:t>Arastırılması</a:t>
            </a:r>
            <a:r>
              <a:rPr lang="tr-TR" sz="3600" dirty="0">
                <a:solidFill>
                  <a:schemeClr val="tx1"/>
                </a:solidFill>
              </a:rPr>
              <a:t>, </a:t>
            </a:r>
            <a:r>
              <a:rPr lang="tr-TR" sz="3600" dirty="0" err="1">
                <a:solidFill>
                  <a:schemeClr val="tx1"/>
                </a:solidFill>
              </a:rPr>
              <a:t>Yüksekögretim</a:t>
            </a:r>
            <a:r>
              <a:rPr lang="tr-TR" sz="3600" dirty="0">
                <a:solidFill>
                  <a:schemeClr val="tx1"/>
                </a:solidFill>
              </a:rPr>
              <a:t> Kurumları tarafından destekli bilimsel</a:t>
            </a:r>
          </a:p>
          <a:p>
            <a:pPr marL="0" indent="0">
              <a:buNone/>
            </a:pPr>
            <a:r>
              <a:rPr lang="tr-TR" sz="3600" dirty="0" err="1">
                <a:solidFill>
                  <a:schemeClr val="tx1"/>
                </a:solidFill>
              </a:rPr>
              <a:t>arastırma</a:t>
            </a:r>
            <a:r>
              <a:rPr lang="tr-TR" sz="3600" dirty="0">
                <a:solidFill>
                  <a:schemeClr val="tx1"/>
                </a:solidFill>
              </a:rPr>
              <a:t> projesi, Yürütücü, , 23/06/2014 - 23/01/2016 (ULUSAL)</a:t>
            </a:r>
          </a:p>
          <a:p>
            <a:pPr marL="0" indent="0">
              <a:buNone/>
            </a:pPr>
            <a:r>
              <a:rPr lang="tr-TR" sz="3600" dirty="0">
                <a:solidFill>
                  <a:schemeClr val="tx1"/>
                </a:solidFill>
              </a:rPr>
              <a:t>4- Araştırma Projeleri Yönetim Birimince (17095) desteklenmesi istemiyle Mühendislik Fakültesi </a:t>
            </a:r>
            <a:r>
              <a:rPr lang="tr-TR" sz="3600" dirty="0" err="1">
                <a:solidFill>
                  <a:schemeClr val="tx1"/>
                </a:solidFill>
              </a:rPr>
              <a:t>Dekanlığı'nın</a:t>
            </a:r>
            <a:r>
              <a:rPr lang="tr-TR" sz="3600" dirty="0">
                <a:solidFill>
                  <a:schemeClr val="tx1"/>
                </a:solidFill>
              </a:rPr>
              <a:t> (İnşaat Mühendisliği Bölümü) ilgili yazıları ekinde gönderilen </a:t>
            </a:r>
            <a:r>
              <a:rPr lang="tr-TR" sz="3600" dirty="0" err="1">
                <a:solidFill>
                  <a:schemeClr val="tx1"/>
                </a:solidFill>
              </a:rPr>
              <a:t>Prof.Dr</a:t>
            </a:r>
            <a:r>
              <a:rPr lang="tr-TR" sz="3600" dirty="0">
                <a:solidFill>
                  <a:schemeClr val="tx1"/>
                </a:solidFill>
              </a:rPr>
              <a:t>. Ali SARIIŞIK' </a:t>
            </a:r>
            <a:r>
              <a:rPr lang="tr-TR" sz="3600" dirty="0" err="1">
                <a:solidFill>
                  <a:schemeClr val="tx1"/>
                </a:solidFill>
              </a:rPr>
              <a:t>ın</a:t>
            </a:r>
            <a:r>
              <a:rPr lang="tr-TR" sz="3600" dirty="0">
                <a:solidFill>
                  <a:schemeClr val="tx1"/>
                </a:solidFill>
              </a:rPr>
              <a:t> tez öğrencisi Öğrenci Havva DEMİR' in Yüksek Lisans Tez Projesi türündeki "POMZA AGREGASININ SU TUTMA ÖZELLİĞİNİN BETONA ETKİLERİ" konulu proje </a:t>
            </a:r>
          </a:p>
          <a:p>
            <a:pPr marL="0" indent="0">
              <a:buNone/>
            </a:pPr>
            <a:r>
              <a:rPr lang="tr-TR" sz="3600" dirty="0">
                <a:solidFill>
                  <a:schemeClr val="tx1"/>
                </a:solidFill>
              </a:rPr>
              <a:t>5- Araştırma Projeleri Yönetim Birimince(17178) desteklenmesi istemiyle Mühendislik Fakültesi </a:t>
            </a:r>
            <a:r>
              <a:rPr lang="tr-TR" sz="3600" dirty="0" err="1">
                <a:solidFill>
                  <a:schemeClr val="tx1"/>
                </a:solidFill>
              </a:rPr>
              <a:t>Dekanlığı'nın</a:t>
            </a:r>
            <a:r>
              <a:rPr lang="tr-TR" sz="3600" dirty="0">
                <a:solidFill>
                  <a:schemeClr val="tx1"/>
                </a:solidFill>
              </a:rPr>
              <a:t> (İnşaat Mühendisliği Bölümü) ilgili yazıları ekinde gönderilen </a:t>
            </a:r>
            <a:r>
              <a:rPr lang="tr-TR" sz="3600" dirty="0" err="1">
                <a:solidFill>
                  <a:schemeClr val="tx1"/>
                </a:solidFill>
              </a:rPr>
              <a:t>Prof.Dr</a:t>
            </a:r>
            <a:r>
              <a:rPr lang="tr-TR" sz="3600" dirty="0">
                <a:solidFill>
                  <a:schemeClr val="tx1"/>
                </a:solidFill>
              </a:rPr>
              <a:t>. Ali SARIIŞIK' </a:t>
            </a:r>
            <a:r>
              <a:rPr lang="tr-TR" sz="3600" dirty="0" err="1">
                <a:solidFill>
                  <a:schemeClr val="tx1"/>
                </a:solidFill>
              </a:rPr>
              <a:t>ın</a:t>
            </a:r>
            <a:r>
              <a:rPr lang="tr-TR" sz="3600" dirty="0">
                <a:solidFill>
                  <a:schemeClr val="tx1"/>
                </a:solidFill>
              </a:rPr>
              <a:t> tez öğrencisi Öğrenci </a:t>
            </a:r>
            <a:r>
              <a:rPr lang="tr-TR" sz="3600" dirty="0" err="1">
                <a:solidFill>
                  <a:schemeClr val="tx1"/>
                </a:solidFill>
              </a:rPr>
              <a:t>Ümmü</a:t>
            </a:r>
            <a:r>
              <a:rPr lang="tr-TR" sz="3600" dirty="0">
                <a:solidFill>
                  <a:schemeClr val="tx1"/>
                </a:solidFill>
              </a:rPr>
              <a:t> Gülsüm ADIYAMAN' </a:t>
            </a:r>
            <a:r>
              <a:rPr lang="tr-TR" sz="3600" dirty="0" err="1">
                <a:solidFill>
                  <a:schemeClr val="tx1"/>
                </a:solidFill>
              </a:rPr>
              <a:t>ın</a:t>
            </a:r>
            <a:r>
              <a:rPr lang="tr-TR" sz="3600" dirty="0">
                <a:solidFill>
                  <a:schemeClr val="tx1"/>
                </a:solidFill>
              </a:rPr>
              <a:t> Yüksek Lisans Tez Projesi türündeki "Binalarda Kullanılan Zemin Kaplamalarının Çarpma Dayanımın Belirlenmesi ve Sınıflandırması" konulu proje</a:t>
            </a:r>
          </a:p>
          <a:p>
            <a:pPr marL="0" indent="0">
              <a:buNone/>
            </a:pPr>
            <a:r>
              <a:rPr lang="tr-TR" sz="3600" dirty="0">
                <a:solidFill>
                  <a:schemeClr val="tx1"/>
                </a:solidFill>
              </a:rPr>
              <a:t>6- Araştırma Projeleri Yönetim Birimince (18128) desteklenmesi istemiyle Mühendislik Fakültesi </a:t>
            </a:r>
            <a:r>
              <a:rPr lang="tr-TR" sz="3600" dirty="0" err="1">
                <a:solidFill>
                  <a:schemeClr val="tx1"/>
                </a:solidFill>
              </a:rPr>
              <a:t>Dekanlığı'nın</a:t>
            </a:r>
            <a:r>
              <a:rPr lang="tr-TR" sz="3600" dirty="0">
                <a:solidFill>
                  <a:schemeClr val="tx1"/>
                </a:solidFill>
              </a:rPr>
              <a:t> (İnşaat Mühendisliği Bölümü) ilgili yazıları ekinde gönderilen </a:t>
            </a:r>
            <a:r>
              <a:rPr lang="tr-TR" sz="3600" dirty="0" err="1">
                <a:solidFill>
                  <a:schemeClr val="tx1"/>
                </a:solidFill>
              </a:rPr>
              <a:t>Dr.Öğr.Üy</a:t>
            </a:r>
            <a:r>
              <a:rPr lang="tr-TR" sz="3600" dirty="0">
                <a:solidFill>
                  <a:schemeClr val="tx1"/>
                </a:solidFill>
              </a:rPr>
              <a:t>. Veysel GÜMÜŞ' in Münferit türündeki "Açık Kanal içerisinde Farklı Tipteki Köprü Ayaklarının Sayısal Modellemesi" konulu projesinin hakem görüşleri doğrultusunda 40,000.00-TL ile 18 ay süre ile desteklenmiştir. Araştırmacı; Prof. </a:t>
            </a:r>
            <a:r>
              <a:rPr lang="tr-TR" sz="3600" dirty="0" err="1">
                <a:solidFill>
                  <a:schemeClr val="tx1"/>
                </a:solidFill>
              </a:rPr>
              <a:t>Dr.Ali</a:t>
            </a:r>
            <a:r>
              <a:rPr lang="tr-TR" sz="3600" dirty="0">
                <a:solidFill>
                  <a:schemeClr val="tx1"/>
                </a:solidFill>
              </a:rPr>
              <a:t> SARIIŞIK, Prof. </a:t>
            </a:r>
            <a:r>
              <a:rPr lang="tr-TR" sz="3600" dirty="0" err="1">
                <a:solidFill>
                  <a:schemeClr val="tx1"/>
                </a:solidFill>
              </a:rPr>
              <a:t>Dr.Murat</a:t>
            </a:r>
            <a:r>
              <a:rPr lang="tr-TR" sz="3600" dirty="0">
                <a:solidFill>
                  <a:schemeClr val="tx1"/>
                </a:solidFill>
              </a:rPr>
              <a:t> ALGIN,</a:t>
            </a:r>
          </a:p>
          <a:p>
            <a:pPr marL="0" indent="0">
              <a:buNone/>
            </a:pPr>
            <a:r>
              <a:rPr lang="tr-TR" sz="3600" dirty="0">
                <a:solidFill>
                  <a:schemeClr val="tx1"/>
                </a:solidFill>
              </a:rPr>
              <a:t>7- Araştırma Projeleri Yönetim Birimince (19013) desteklenmesi istemiyle Mühendislik Fakültesi </a:t>
            </a:r>
            <a:r>
              <a:rPr lang="tr-TR" sz="3600" dirty="0" err="1">
                <a:solidFill>
                  <a:schemeClr val="tx1"/>
                </a:solidFill>
              </a:rPr>
              <a:t>Dekanlığı'nın</a:t>
            </a:r>
            <a:r>
              <a:rPr lang="tr-TR" sz="3600" dirty="0">
                <a:solidFill>
                  <a:schemeClr val="tx1"/>
                </a:solidFill>
              </a:rPr>
              <a:t> (İnşaat Mühendisliği Bölümü) ilgili yazıları ekinde gönderilen </a:t>
            </a:r>
            <a:r>
              <a:rPr lang="tr-TR" sz="3600" dirty="0" err="1">
                <a:solidFill>
                  <a:schemeClr val="tx1"/>
                </a:solidFill>
              </a:rPr>
              <a:t>Prof.Dr</a:t>
            </a:r>
            <a:r>
              <a:rPr lang="tr-TR" sz="3600" dirty="0">
                <a:solidFill>
                  <a:schemeClr val="tx1"/>
                </a:solidFill>
              </a:rPr>
              <a:t>. Ali SARIIŞIK' in Münferit türündeki "Zemin kaplaması olarak kullanılan </a:t>
            </a:r>
            <a:r>
              <a:rPr lang="tr-TR" sz="3600" dirty="0" err="1">
                <a:solidFill>
                  <a:schemeClr val="tx1"/>
                </a:solidFill>
              </a:rPr>
              <a:t>doğaltaş</a:t>
            </a:r>
            <a:r>
              <a:rPr lang="tr-TR" sz="3600" dirty="0">
                <a:solidFill>
                  <a:schemeClr val="tx1"/>
                </a:solidFill>
              </a:rPr>
              <a:t>, </a:t>
            </a:r>
            <a:r>
              <a:rPr lang="tr-TR" sz="3600" dirty="0" err="1">
                <a:solidFill>
                  <a:schemeClr val="tx1"/>
                </a:solidFill>
              </a:rPr>
              <a:t>urfa</a:t>
            </a:r>
            <a:r>
              <a:rPr lang="tr-TR" sz="3600" dirty="0">
                <a:solidFill>
                  <a:schemeClr val="tx1"/>
                </a:solidFill>
              </a:rPr>
              <a:t> taşı ve </a:t>
            </a:r>
            <a:r>
              <a:rPr lang="tr-TR" sz="3600" dirty="0" err="1">
                <a:solidFill>
                  <a:schemeClr val="tx1"/>
                </a:solidFill>
              </a:rPr>
              <a:t>mardin</a:t>
            </a:r>
            <a:r>
              <a:rPr lang="tr-TR" sz="3600" dirty="0">
                <a:solidFill>
                  <a:schemeClr val="tx1"/>
                </a:solidFill>
              </a:rPr>
              <a:t> taşının kayma potansiyellerinin belirlenmesi, güvenlik sınıflamasının yapılması ve test ölçüm sonuçlarının karşılaştırılması" konulu proje</a:t>
            </a:r>
          </a:p>
          <a:p>
            <a:pPr marL="0" indent="0">
              <a:buNone/>
            </a:pPr>
            <a:r>
              <a:rPr lang="tr-TR" sz="3600" dirty="0">
                <a:solidFill>
                  <a:schemeClr val="tx1"/>
                </a:solidFill>
              </a:rPr>
              <a:t>8- Araştırma Projeleri Yönetim Birimince(Teklif edilmiş) desteklenmesi istemiyle Mühendislik Fakültesi </a:t>
            </a:r>
            <a:r>
              <a:rPr lang="tr-TR" sz="3600" dirty="0" err="1">
                <a:solidFill>
                  <a:schemeClr val="tx1"/>
                </a:solidFill>
              </a:rPr>
              <a:t>Dekanlığı'nın</a:t>
            </a:r>
            <a:r>
              <a:rPr lang="tr-TR" sz="3600" dirty="0">
                <a:solidFill>
                  <a:schemeClr val="tx1"/>
                </a:solidFill>
              </a:rPr>
              <a:t> (İnşaat Mühendisliği Bölümü) ilgili yazıları ekinde gönderilen </a:t>
            </a:r>
            <a:r>
              <a:rPr lang="tr-TR" sz="3600" dirty="0" err="1">
                <a:solidFill>
                  <a:schemeClr val="tx1"/>
                </a:solidFill>
              </a:rPr>
              <a:t>Prof.Dr</a:t>
            </a:r>
            <a:r>
              <a:rPr lang="tr-TR" sz="3600" dirty="0">
                <a:solidFill>
                  <a:schemeClr val="tx1"/>
                </a:solidFill>
              </a:rPr>
              <a:t>. Ali SARIIŞIK' </a:t>
            </a:r>
            <a:r>
              <a:rPr lang="tr-TR" sz="3600" dirty="0" err="1">
                <a:solidFill>
                  <a:schemeClr val="tx1"/>
                </a:solidFill>
              </a:rPr>
              <a:t>ın</a:t>
            </a:r>
            <a:r>
              <a:rPr lang="tr-TR" sz="3600" dirty="0">
                <a:solidFill>
                  <a:schemeClr val="tx1"/>
                </a:solidFill>
              </a:rPr>
              <a:t> tez öğrencisi Öğrenci Nur Erdem AKGÜL’ </a:t>
            </a:r>
            <a:r>
              <a:rPr lang="tr-TR" sz="3600" dirty="0" err="1">
                <a:solidFill>
                  <a:schemeClr val="tx1"/>
                </a:solidFill>
              </a:rPr>
              <a:t>ın</a:t>
            </a:r>
            <a:r>
              <a:rPr lang="tr-TR" sz="3600" dirty="0">
                <a:solidFill>
                  <a:schemeClr val="tx1"/>
                </a:solidFill>
              </a:rPr>
              <a:t> Yüksek Lisans Tez Projesi türündeki “Bitümlü sıcak karışımların iklim şartlarında bozulmasına filler etkisinin </a:t>
            </a:r>
            <a:r>
              <a:rPr lang="tr-TR" sz="3600" dirty="0" err="1">
                <a:solidFill>
                  <a:schemeClr val="tx1"/>
                </a:solidFill>
              </a:rPr>
              <a:t>değerlendirilmesi”konulu</a:t>
            </a:r>
            <a:r>
              <a:rPr lang="tr-TR" sz="3600" dirty="0">
                <a:solidFill>
                  <a:schemeClr val="tx1"/>
                </a:solidFill>
              </a:rPr>
              <a:t> proje</a:t>
            </a:r>
          </a:p>
          <a:p>
            <a:pPr marL="0" indent="0">
              <a:buNone/>
            </a:pPr>
            <a:r>
              <a:rPr lang="tr-TR" sz="3600" dirty="0">
                <a:solidFill>
                  <a:schemeClr val="tx1"/>
                </a:solidFill>
              </a:rPr>
              <a:t>9- Araştırma Projeleri Yönetim Birimince(Teklif edilmiş) desteklenmesi istemiyle Mühendislik Fakültesi </a:t>
            </a:r>
            <a:r>
              <a:rPr lang="tr-TR" sz="3600" dirty="0" err="1">
                <a:solidFill>
                  <a:schemeClr val="tx1"/>
                </a:solidFill>
              </a:rPr>
              <a:t>Dekanlığı'nın</a:t>
            </a:r>
            <a:r>
              <a:rPr lang="tr-TR" sz="3600" dirty="0">
                <a:solidFill>
                  <a:schemeClr val="tx1"/>
                </a:solidFill>
              </a:rPr>
              <a:t> (İnşaat Mühendisliği Bölümü) ilgili yazıları ekinde gönderilen </a:t>
            </a:r>
            <a:r>
              <a:rPr lang="tr-TR" sz="3600" dirty="0" err="1">
                <a:solidFill>
                  <a:schemeClr val="tx1"/>
                </a:solidFill>
              </a:rPr>
              <a:t>Prof.Dr</a:t>
            </a:r>
            <a:r>
              <a:rPr lang="tr-TR" sz="3600" dirty="0">
                <a:solidFill>
                  <a:schemeClr val="tx1"/>
                </a:solidFill>
              </a:rPr>
              <a:t>. Ali SARIIŞIK' </a:t>
            </a:r>
            <a:r>
              <a:rPr lang="tr-TR" sz="3600" dirty="0" err="1">
                <a:solidFill>
                  <a:schemeClr val="tx1"/>
                </a:solidFill>
              </a:rPr>
              <a:t>ın</a:t>
            </a:r>
            <a:r>
              <a:rPr lang="tr-TR" sz="3600" dirty="0">
                <a:solidFill>
                  <a:schemeClr val="tx1"/>
                </a:solidFill>
              </a:rPr>
              <a:t> tez öğrencisi Öğrenci Adile MANCI’ </a:t>
            </a:r>
            <a:r>
              <a:rPr lang="tr-TR" sz="3600" dirty="0" err="1">
                <a:solidFill>
                  <a:schemeClr val="tx1"/>
                </a:solidFill>
              </a:rPr>
              <a:t>ın</a:t>
            </a:r>
            <a:r>
              <a:rPr lang="tr-TR" sz="3600" dirty="0">
                <a:solidFill>
                  <a:schemeClr val="tx1"/>
                </a:solidFill>
              </a:rPr>
              <a:t> Yüksek Lisans Tez Projesi türündeki “Ponza agregası ile yeni ürün olarak geliştirilen yalıtım plakasında bor atığı kullanılarak teknik özelliklerinin iyileştirilmesi” konulu proje</a:t>
            </a:r>
          </a:p>
          <a:p>
            <a:pPr marL="0" indent="0">
              <a:buNone/>
            </a:pPr>
            <a:r>
              <a:rPr lang="tr-TR" sz="3600" u="sng" dirty="0">
                <a:solidFill>
                  <a:schemeClr val="tx1"/>
                </a:solidFill>
              </a:rPr>
              <a:t>Diğer:</a:t>
            </a:r>
            <a:endParaRPr lang="tr-TR" sz="3600" dirty="0">
              <a:solidFill>
                <a:schemeClr val="tx1"/>
              </a:solidFill>
            </a:endParaRPr>
          </a:p>
          <a:p>
            <a:pPr marL="0" indent="0">
              <a:buNone/>
            </a:pPr>
            <a:r>
              <a:rPr lang="tr-TR" sz="3600" b="1" dirty="0">
                <a:solidFill>
                  <a:srgbClr val="2861AA"/>
                </a:solidFill>
                <a:cs typeface="Candara"/>
              </a:rPr>
              <a:t>Atıf Sayısı </a:t>
            </a:r>
            <a:r>
              <a:rPr lang="tr-TR" sz="3600" b="1" u="sng" dirty="0">
                <a:solidFill>
                  <a:srgbClr val="FF0000"/>
                </a:solidFill>
                <a:cs typeface="Candara"/>
              </a:rPr>
              <a:t>(</a:t>
            </a:r>
            <a:r>
              <a:rPr lang="tr-TR" sz="3600" b="1" u="sng" dirty="0">
                <a:solidFill>
                  <a:srgbClr val="FF0000"/>
                </a:solidFill>
                <a:cs typeface="Candara"/>
                <a:sym typeface="Wingdings" panose="05000000000000000000" pitchFamily="2" charset="2"/>
              </a:rPr>
              <a:t>Son 5 yıl için</a:t>
            </a:r>
            <a:r>
              <a:rPr lang="tr-TR" sz="3600" b="1" u="sng" dirty="0">
                <a:solidFill>
                  <a:srgbClr val="FF0000"/>
                </a:solidFill>
                <a:cs typeface="Candara"/>
              </a:rPr>
              <a:t>)</a:t>
            </a:r>
            <a:r>
              <a:rPr lang="tr-TR" sz="3600" b="1" dirty="0">
                <a:solidFill>
                  <a:srgbClr val="2861AA"/>
                </a:solidFill>
                <a:cs typeface="Candara"/>
              </a:rPr>
              <a:t>: 480</a:t>
            </a:r>
            <a:endParaRPr lang="tr-TR" sz="3600" dirty="0">
              <a:cs typeface="Candara"/>
            </a:endParaRPr>
          </a:p>
          <a:p>
            <a:endParaRPr lang="en-GB" b="1" dirty="0">
              <a:solidFill>
                <a:srgbClr val="2861AA"/>
              </a:solidFill>
              <a:latin typeface="Candara"/>
            </a:endParaRPr>
          </a:p>
        </p:txBody>
      </p:sp>
    </p:spTree>
    <p:extLst>
      <p:ext uri="{BB962C8B-B14F-4D97-AF65-F5344CB8AC3E}">
        <p14:creationId xmlns:p14="http://schemas.microsoft.com/office/powerpoint/2010/main" val="2979101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461B7E-8E66-450E-B241-F871E0A54E41}"/>
              </a:ext>
            </a:extLst>
          </p:cNvPr>
          <p:cNvSpPr>
            <a:spLocks noGrp="1"/>
          </p:cNvSpPr>
          <p:nvPr>
            <p:ph type="title"/>
          </p:nvPr>
        </p:nvSpPr>
        <p:spPr>
          <a:xfrm>
            <a:off x="464820" y="80830"/>
            <a:ext cx="6347713" cy="1320800"/>
          </a:xfrm>
        </p:spPr>
        <p:txBody>
          <a:bodyPr/>
          <a:lstStyle/>
          <a:p>
            <a:r>
              <a:rPr lang="tr-TR" dirty="0"/>
              <a:t>Bölüm Öğretim Elemanları</a:t>
            </a:r>
            <a:br>
              <a:rPr lang="tr-TR" dirty="0"/>
            </a:br>
            <a:r>
              <a:rPr lang="tr-TR" dirty="0"/>
              <a:t>Tanıtımı-Yapı Anabilim Dalı</a:t>
            </a:r>
          </a:p>
        </p:txBody>
      </p:sp>
      <p:sp>
        <p:nvSpPr>
          <p:cNvPr id="3" name="İçerik Yer Tutucusu 2">
            <a:extLst>
              <a:ext uri="{FF2B5EF4-FFF2-40B4-BE49-F238E27FC236}">
                <a16:creationId xmlns:a16="http://schemas.microsoft.com/office/drawing/2014/main" id="{7FB50E1D-FC9C-4C2D-B74F-A2310C459C2F}"/>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Doç. Dr. Kasım  MERMERDAŞ</a:t>
            </a:r>
          </a:p>
          <a:p>
            <a:pPr marL="0" indent="0">
              <a:buNone/>
            </a:pPr>
            <a:endParaRPr lang="tr-TR" dirty="0"/>
          </a:p>
        </p:txBody>
      </p:sp>
      <p:graphicFrame>
        <p:nvGraphicFramePr>
          <p:cNvPr id="4" name="Tablo 3">
            <a:extLst>
              <a:ext uri="{FF2B5EF4-FFF2-40B4-BE49-F238E27FC236}">
                <a16:creationId xmlns:a16="http://schemas.microsoft.com/office/drawing/2014/main" id="{6816E279-49D7-473D-A726-111145AEB868}"/>
              </a:ext>
            </a:extLst>
          </p:cNvPr>
          <p:cNvGraphicFramePr>
            <a:graphicFrameLocks noGrp="1"/>
          </p:cNvGraphicFramePr>
          <p:nvPr/>
        </p:nvGraphicFramePr>
        <p:xfrm>
          <a:off x="1905000" y="1876743"/>
          <a:ext cx="4026170" cy="1859280"/>
        </p:xfrm>
        <a:graphic>
          <a:graphicData uri="http://schemas.openxmlformats.org/drawingml/2006/table">
            <a:tbl>
              <a:tblPr firstRow="1" bandRow="1">
                <a:tableStyleId>{5C22544A-7EE6-4342-B048-85BDC9FD1C3A}</a:tableStyleId>
              </a:tblPr>
              <a:tblGrid>
                <a:gridCol w="2013085">
                  <a:extLst>
                    <a:ext uri="{9D8B030D-6E8A-4147-A177-3AD203B41FA5}">
                      <a16:colId xmlns:a16="http://schemas.microsoft.com/office/drawing/2014/main" val="3593599969"/>
                    </a:ext>
                  </a:extLst>
                </a:gridCol>
                <a:gridCol w="2013085">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Yapı</a:t>
                      </a:r>
                    </a:p>
                  </a:txBody>
                  <a:tcPr/>
                </a:tc>
                <a:extLst>
                  <a:ext uri="{0D108BD9-81ED-4DB2-BD59-A6C34878D82A}">
                    <a16:rowId xmlns:a16="http://schemas.microsoft.com/office/drawing/2014/main" val="1543678882"/>
                  </a:ext>
                </a:extLst>
              </a:tr>
              <a:tr h="312420">
                <a:tc>
                  <a:txBody>
                    <a:bodyPr/>
                    <a:lstStyle/>
                    <a:p>
                      <a:r>
                        <a:rPr lang="tr-TR" sz="1000" dirty="0">
                          <a:solidFill>
                            <a:schemeClr val="accent2">
                              <a:lumMod val="75000"/>
                            </a:schemeClr>
                          </a:solidFill>
                        </a:rPr>
                        <a:t>Lisans:</a:t>
                      </a:r>
                    </a:p>
                  </a:txBody>
                  <a:tcPr/>
                </a:tc>
                <a:tc>
                  <a:txBody>
                    <a:bodyPr/>
                    <a:lstStyle/>
                    <a:p>
                      <a:r>
                        <a:rPr lang="tr-TR" sz="1000" b="1" dirty="0">
                          <a:solidFill>
                            <a:schemeClr val="tx1">
                              <a:lumMod val="65000"/>
                              <a:lumOff val="35000"/>
                            </a:schemeClr>
                          </a:solidFill>
                        </a:rPr>
                        <a:t>Gaziantep Ü./İnş. Müh. Böl.  (2004)</a:t>
                      </a:r>
                      <a:endParaRPr lang="tr-TR" sz="1000" b="1" dirty="0"/>
                    </a:p>
                  </a:txBody>
                  <a:tcPr/>
                </a:tc>
                <a:extLst>
                  <a:ext uri="{0D108BD9-81ED-4DB2-BD59-A6C34878D82A}">
                    <a16:rowId xmlns:a16="http://schemas.microsoft.com/office/drawing/2014/main" val="3785232616"/>
                  </a:ext>
                </a:extLst>
              </a:tr>
              <a:tr h="312420">
                <a:tc>
                  <a:txBody>
                    <a:bodyPr/>
                    <a:lstStyle/>
                    <a:p>
                      <a:r>
                        <a:rPr lang="tr-TR" sz="1000" dirty="0">
                          <a:solidFill>
                            <a:schemeClr val="accent2">
                              <a:lumMod val="75000"/>
                            </a:schemeClr>
                          </a:solidFill>
                        </a:rPr>
                        <a:t>Yüksek Lisans: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000" b="1" dirty="0">
                          <a:solidFill>
                            <a:schemeClr val="tx1">
                              <a:lumMod val="65000"/>
                              <a:lumOff val="35000"/>
                            </a:schemeClr>
                          </a:solidFill>
                        </a:rPr>
                        <a:t>Gaziantep Ü./Yapı A.B.D.  (2007)</a:t>
                      </a:r>
                      <a:endParaRPr lang="tr-TR" sz="1000" b="1" dirty="0"/>
                    </a:p>
                    <a:p>
                      <a:endParaRPr lang="tr-TR" sz="1000" b="1" dirty="0"/>
                    </a:p>
                  </a:txBody>
                  <a:tcPr/>
                </a:tc>
                <a:extLst>
                  <a:ext uri="{0D108BD9-81ED-4DB2-BD59-A6C34878D82A}">
                    <a16:rowId xmlns:a16="http://schemas.microsoft.com/office/drawing/2014/main" val="873695292"/>
                  </a:ext>
                </a:extLst>
              </a:tr>
              <a:tr h="312420">
                <a:tc>
                  <a:txBody>
                    <a:bodyPr/>
                    <a:lstStyle/>
                    <a:p>
                      <a:r>
                        <a:rPr lang="tr-TR" sz="1000" dirty="0">
                          <a:solidFill>
                            <a:schemeClr val="accent2">
                              <a:lumMod val="75000"/>
                            </a:schemeClr>
                          </a:solidFill>
                        </a:rPr>
                        <a:t>Doktora: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000" b="1" dirty="0">
                          <a:solidFill>
                            <a:schemeClr val="tx1">
                              <a:lumMod val="65000"/>
                              <a:lumOff val="35000"/>
                            </a:schemeClr>
                          </a:solidFill>
                        </a:rPr>
                        <a:t>Gaziantep Ü./Yapı A.B.D.  (2013)</a:t>
                      </a:r>
                      <a:endParaRPr lang="tr-TR" sz="1000" b="1" dirty="0"/>
                    </a:p>
                    <a:p>
                      <a:endParaRPr lang="tr-TR" sz="1000" b="1" dirty="0"/>
                    </a:p>
                  </a:txBody>
                  <a:tcPr/>
                </a:tc>
                <a:extLst>
                  <a:ext uri="{0D108BD9-81ED-4DB2-BD59-A6C34878D82A}">
                    <a16:rowId xmlns:a16="http://schemas.microsoft.com/office/drawing/2014/main" val="3733586125"/>
                  </a:ext>
                </a:extLst>
              </a:tr>
            </a:tbl>
          </a:graphicData>
        </a:graphic>
      </p:graphicFrame>
      <p:graphicFrame>
        <p:nvGraphicFramePr>
          <p:cNvPr id="8" name="Tablo 7">
            <a:extLst>
              <a:ext uri="{FF2B5EF4-FFF2-40B4-BE49-F238E27FC236}">
                <a16:creationId xmlns:a16="http://schemas.microsoft.com/office/drawing/2014/main" id="{21549675-CF41-4589-BE32-0FF23FD9ABF6}"/>
              </a:ext>
            </a:extLst>
          </p:cNvPr>
          <p:cNvGraphicFramePr>
            <a:graphicFrameLocks noGrp="1"/>
          </p:cNvGraphicFramePr>
          <p:nvPr/>
        </p:nvGraphicFramePr>
        <p:xfrm>
          <a:off x="5891918" y="1876743"/>
          <a:ext cx="1804282" cy="4524056"/>
        </p:xfrm>
        <a:graphic>
          <a:graphicData uri="http://schemas.openxmlformats.org/drawingml/2006/table">
            <a:tbl>
              <a:tblPr firstRow="1" bandRow="1">
                <a:tableStyleId>{5C22544A-7EE6-4342-B048-85BDC9FD1C3A}</a:tableStyleId>
              </a:tblPr>
              <a:tblGrid>
                <a:gridCol w="1804282">
                  <a:extLst>
                    <a:ext uri="{9D8B030D-6E8A-4147-A177-3AD203B41FA5}">
                      <a16:colId xmlns:a16="http://schemas.microsoft.com/office/drawing/2014/main" val="3064353878"/>
                    </a:ext>
                  </a:extLst>
                </a:gridCol>
              </a:tblGrid>
              <a:tr h="98662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1266319">
                <a:tc>
                  <a:txBody>
                    <a:bodyPr/>
                    <a:lstStyle/>
                    <a:p>
                      <a:r>
                        <a:rPr lang="tr-TR" sz="1000" dirty="0"/>
                        <a:t>Gaziantep Üniversitesi 2013 Yılı Doktora tezi ödülü.</a:t>
                      </a:r>
                    </a:p>
                    <a:p>
                      <a:endParaRPr lang="tr-TR" sz="1000" dirty="0"/>
                    </a:p>
                    <a:p>
                      <a:r>
                        <a:rPr lang="tr-TR" sz="1000" dirty="0"/>
                        <a:t>Süreci devam eden iki adet patent başvurusu (2015 yılı)</a:t>
                      </a:r>
                    </a:p>
                  </a:txBody>
                  <a:tcPr/>
                </a:tc>
                <a:extLst>
                  <a:ext uri="{0D108BD9-81ED-4DB2-BD59-A6C34878D82A}">
                    <a16:rowId xmlns:a16="http://schemas.microsoft.com/office/drawing/2014/main" val="3731100172"/>
                  </a:ext>
                </a:extLst>
              </a:tr>
              <a:tr h="12844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000" dirty="0"/>
                        <a:t>Hasan Kalyoncu Üniversitesi En çok yayın yapan akademisyen ödülleri</a:t>
                      </a:r>
                    </a:p>
                    <a:p>
                      <a:pPr marL="0" marR="0" lvl="0" indent="0" algn="l" defTabSz="457200" rtl="0" eaLnBrk="1" fontAlgn="auto" latinLnBrk="0" hangingPunct="1">
                        <a:lnSpc>
                          <a:spcPct val="100000"/>
                        </a:lnSpc>
                        <a:spcBef>
                          <a:spcPts val="0"/>
                        </a:spcBef>
                        <a:spcAft>
                          <a:spcPts val="0"/>
                        </a:spcAft>
                        <a:buClrTx/>
                        <a:buSzTx/>
                        <a:buFontTx/>
                        <a:buNone/>
                        <a:tabLst/>
                        <a:defRPr/>
                      </a:pPr>
                      <a:r>
                        <a:rPr lang="tr-TR" sz="1000" dirty="0"/>
                        <a:t>(2014 yılı üçüncülük ve 2015 birincilik ödülü)</a:t>
                      </a:r>
                    </a:p>
                  </a:txBody>
                  <a:tcPr/>
                </a:tc>
                <a:extLst>
                  <a:ext uri="{0D108BD9-81ED-4DB2-BD59-A6C34878D82A}">
                    <a16:rowId xmlns:a16="http://schemas.microsoft.com/office/drawing/2014/main" val="1873832495"/>
                  </a:ext>
                </a:extLst>
              </a:tr>
              <a:tr h="9866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000" dirty="0"/>
                        <a:t>Tamamlanmış 5 adet, devam eden 3 adet araştırma projesi</a:t>
                      </a:r>
                    </a:p>
                  </a:txBody>
                  <a:tcPr/>
                </a:tc>
                <a:extLst>
                  <a:ext uri="{0D108BD9-81ED-4DB2-BD59-A6C34878D82A}">
                    <a16:rowId xmlns:a16="http://schemas.microsoft.com/office/drawing/2014/main" val="1082679696"/>
                  </a:ext>
                </a:extLst>
              </a:tr>
            </a:tbl>
          </a:graphicData>
        </a:graphic>
      </p:graphicFrame>
      <p:graphicFrame>
        <p:nvGraphicFramePr>
          <p:cNvPr id="9" name="Tablo 8">
            <a:extLst>
              <a:ext uri="{FF2B5EF4-FFF2-40B4-BE49-F238E27FC236}">
                <a16:creationId xmlns:a16="http://schemas.microsoft.com/office/drawing/2014/main" id="{A82524DE-C264-436A-B805-7673D7FFC270}"/>
              </a:ext>
            </a:extLst>
          </p:cNvPr>
          <p:cNvGraphicFramePr>
            <a:graphicFrameLocks noGrp="1"/>
          </p:cNvGraphicFramePr>
          <p:nvPr/>
        </p:nvGraphicFramePr>
        <p:xfrm>
          <a:off x="247650" y="3697924"/>
          <a:ext cx="5644268" cy="2702874"/>
        </p:xfrm>
        <a:graphic>
          <a:graphicData uri="http://schemas.openxmlformats.org/drawingml/2006/table">
            <a:tbl>
              <a:tblPr firstRow="1" bandRow="1">
                <a:tableStyleId>{5C22544A-7EE6-4342-B048-85BDC9FD1C3A}</a:tableStyleId>
              </a:tblPr>
              <a:tblGrid>
                <a:gridCol w="5644268">
                  <a:extLst>
                    <a:ext uri="{9D8B030D-6E8A-4147-A177-3AD203B41FA5}">
                      <a16:colId xmlns:a16="http://schemas.microsoft.com/office/drawing/2014/main" val="3593599969"/>
                    </a:ext>
                  </a:extLst>
                </a:gridCol>
              </a:tblGrid>
              <a:tr h="4610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112092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tr-TR" sz="1100" dirty="0" err="1"/>
                        <a:t>Türkiyede</a:t>
                      </a:r>
                      <a:r>
                        <a:rPr lang="tr-TR" sz="1100" dirty="0"/>
                        <a:t> ilk defa </a:t>
                      </a:r>
                      <a:r>
                        <a:rPr lang="tr-TR" sz="1100" dirty="0" err="1"/>
                        <a:t>Metakaolenin</a:t>
                      </a:r>
                      <a:r>
                        <a:rPr lang="tr-TR" sz="1100" dirty="0"/>
                        <a:t> ve yerel </a:t>
                      </a:r>
                      <a:r>
                        <a:rPr lang="tr-TR" sz="1100" dirty="0" err="1"/>
                        <a:t>kaolenin</a:t>
                      </a:r>
                      <a:r>
                        <a:rPr lang="tr-TR" sz="1100" dirty="0"/>
                        <a:t> betonda mineral katkı olarak kullanılması gerçekleştirilmiştir.</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sz="11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tr-TR" sz="1100" dirty="0"/>
                        <a:t>Çeşitli mineral katkıların kullanımı ile özel beton üretimi ve modellenmesi sağlanmıştır.</a:t>
                      </a:r>
                    </a:p>
                  </a:txBody>
                  <a:tcPr/>
                </a:tc>
                <a:extLst>
                  <a:ext uri="{0D108BD9-81ED-4DB2-BD59-A6C34878D82A}">
                    <a16:rowId xmlns:a16="http://schemas.microsoft.com/office/drawing/2014/main" val="3785232616"/>
                  </a:ext>
                </a:extLst>
              </a:tr>
              <a:tr h="112092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tr-TR" sz="1050" dirty="0"/>
                        <a:t>Hafif </a:t>
                      </a:r>
                      <a:r>
                        <a:rPr lang="tr-TR" sz="1050" dirty="0" err="1"/>
                        <a:t>Geopolimer</a:t>
                      </a:r>
                      <a:r>
                        <a:rPr lang="tr-TR" sz="1050" dirty="0"/>
                        <a:t> harçların mekanik ve </a:t>
                      </a:r>
                      <a:r>
                        <a:rPr lang="tr-TR" sz="1050" dirty="0" err="1"/>
                        <a:t>durabilite</a:t>
                      </a:r>
                      <a:r>
                        <a:rPr lang="tr-TR" sz="1050" dirty="0"/>
                        <a:t> özelliklerinin belirlenmesi ve optimizasyonu gerçekleştirilmiştir.</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sz="1050" dirty="0"/>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sz="1050" dirty="0"/>
                    </a:p>
                  </a:txBody>
                  <a:tcPr>
                    <a:lnB w="12700" cmpd="sng">
                      <a:noFill/>
                    </a:lnB>
                  </a:tcPr>
                </a:tc>
                <a:extLst>
                  <a:ext uri="{0D108BD9-81ED-4DB2-BD59-A6C34878D82A}">
                    <a16:rowId xmlns:a16="http://schemas.microsoft.com/office/drawing/2014/main" val="873695292"/>
                  </a:ext>
                </a:extLst>
              </a:tr>
            </a:tbl>
          </a:graphicData>
        </a:graphic>
      </p:graphicFrame>
      <p:pic>
        <p:nvPicPr>
          <p:cNvPr id="6" name="Resim 5">
            <a:extLst>
              <a:ext uri="{FF2B5EF4-FFF2-40B4-BE49-F238E27FC236}">
                <a16:creationId xmlns:a16="http://schemas.microsoft.com/office/drawing/2014/main" id="{490C0A49-F59C-4219-8404-C6D07561F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85" y="1874343"/>
            <a:ext cx="1447800" cy="1748181"/>
          </a:xfrm>
          <a:prstGeom prst="rect">
            <a:avLst/>
          </a:prstGeom>
        </p:spPr>
      </p:pic>
    </p:spTree>
    <p:extLst>
      <p:ext uri="{BB962C8B-B14F-4D97-AF65-F5344CB8AC3E}">
        <p14:creationId xmlns:p14="http://schemas.microsoft.com/office/powerpoint/2010/main" val="31834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755573" y="1844801"/>
            <a:ext cx="3168345" cy="64808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5573" y="1844801"/>
            <a:ext cx="3168650" cy="648335"/>
          </a:xfrm>
          <a:custGeom>
            <a:avLst/>
            <a:gdLst/>
            <a:ahLst/>
            <a:cxnLst/>
            <a:rect l="l" t="t" r="r" b="b"/>
            <a:pathLst>
              <a:path w="3168650" h="648335">
                <a:moveTo>
                  <a:pt x="0" y="108076"/>
                </a:moveTo>
                <a:lnTo>
                  <a:pt x="8488" y="66008"/>
                </a:lnTo>
                <a:lnTo>
                  <a:pt x="31637" y="31654"/>
                </a:lnTo>
                <a:lnTo>
                  <a:pt x="65970" y="8493"/>
                </a:lnTo>
                <a:lnTo>
                  <a:pt x="108013" y="0"/>
                </a:lnTo>
                <a:lnTo>
                  <a:pt x="3060395" y="0"/>
                </a:lnTo>
                <a:lnTo>
                  <a:pt x="3102390" y="8493"/>
                </a:lnTo>
                <a:lnTo>
                  <a:pt x="3136706" y="31654"/>
                </a:lnTo>
                <a:lnTo>
                  <a:pt x="3159854" y="66008"/>
                </a:lnTo>
                <a:lnTo>
                  <a:pt x="3168345" y="108076"/>
                </a:lnTo>
                <a:lnTo>
                  <a:pt x="3168345" y="540131"/>
                </a:lnTo>
                <a:lnTo>
                  <a:pt x="3159854" y="582126"/>
                </a:lnTo>
                <a:lnTo>
                  <a:pt x="3136706" y="616442"/>
                </a:lnTo>
                <a:lnTo>
                  <a:pt x="3102390" y="639589"/>
                </a:lnTo>
                <a:lnTo>
                  <a:pt x="3060395" y="648081"/>
                </a:lnTo>
                <a:lnTo>
                  <a:pt x="108013" y="648081"/>
                </a:lnTo>
                <a:lnTo>
                  <a:pt x="65970" y="639589"/>
                </a:lnTo>
                <a:lnTo>
                  <a:pt x="31637" y="616442"/>
                </a:lnTo>
                <a:lnTo>
                  <a:pt x="8488" y="582126"/>
                </a:lnTo>
                <a:lnTo>
                  <a:pt x="0" y="540131"/>
                </a:lnTo>
                <a:lnTo>
                  <a:pt x="0" y="108076"/>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6440" y="1932559"/>
            <a:ext cx="6305550" cy="3912870"/>
          </a:xfrm>
          <a:prstGeom prst="rect">
            <a:avLst/>
          </a:prstGeom>
        </p:spPr>
        <p:txBody>
          <a:bodyPr vert="horz" wrap="square" lIns="0" tIns="0" rIns="0" bIns="0" rtlCol="0">
            <a:spAutoFit/>
          </a:bodyPr>
          <a:lstStyle/>
          <a:p>
            <a:pPr marL="151765">
              <a:lnSpc>
                <a:spcPct val="100000"/>
              </a:lnSpc>
            </a:pPr>
            <a:r>
              <a:rPr sz="2800" b="1" spc="-5" dirty="0">
                <a:solidFill>
                  <a:srgbClr val="2861AA"/>
                </a:solidFill>
                <a:latin typeface="Candara"/>
                <a:cs typeface="Candara"/>
              </a:rPr>
              <a:t>Misyon</a:t>
            </a:r>
            <a:endParaRPr sz="2800">
              <a:latin typeface="Candara"/>
              <a:cs typeface="Candara"/>
            </a:endParaRPr>
          </a:p>
          <a:p>
            <a:pPr marL="287020" indent="-274320">
              <a:lnSpc>
                <a:spcPct val="100000"/>
              </a:lnSpc>
              <a:spcBef>
                <a:spcPts val="2105"/>
              </a:spcBef>
              <a:buClr>
                <a:srgbClr val="30B6FC"/>
              </a:buClr>
              <a:buFont typeface="Symbol"/>
              <a:buChar char=""/>
              <a:tabLst>
                <a:tab pos="287020" algn="l"/>
              </a:tabLst>
            </a:pPr>
            <a:r>
              <a:rPr sz="2400" dirty="0">
                <a:solidFill>
                  <a:srgbClr val="073D86"/>
                </a:solidFill>
                <a:latin typeface="Candara"/>
                <a:cs typeface="Candara"/>
              </a:rPr>
              <a:t>Araştırma sistematiğine</a:t>
            </a:r>
            <a:r>
              <a:rPr sz="2400" spc="-135" dirty="0">
                <a:solidFill>
                  <a:srgbClr val="073D86"/>
                </a:solidFill>
                <a:latin typeface="Candara"/>
                <a:cs typeface="Candara"/>
              </a:rPr>
              <a:t> </a:t>
            </a:r>
            <a:r>
              <a:rPr sz="2400"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Araştırmalarını dışlaştırabilen </a:t>
            </a:r>
            <a:r>
              <a:rPr sz="2400" spc="-5" dirty="0">
                <a:solidFill>
                  <a:srgbClr val="073D86"/>
                </a:solidFill>
                <a:latin typeface="Candara"/>
                <a:cs typeface="Candara"/>
              </a:rPr>
              <a:t>ve</a:t>
            </a:r>
            <a:r>
              <a:rPr sz="2400" spc="-75" dirty="0">
                <a:solidFill>
                  <a:srgbClr val="073D86"/>
                </a:solidFill>
                <a:latin typeface="Candara"/>
                <a:cs typeface="Candara"/>
              </a:rPr>
              <a:t> </a:t>
            </a:r>
            <a:r>
              <a:rPr sz="2400" spc="-5" dirty="0">
                <a:solidFill>
                  <a:srgbClr val="073D86"/>
                </a:solidFill>
                <a:latin typeface="Candara"/>
                <a:cs typeface="Candara"/>
              </a:rPr>
              <a:t>savunabilen</a:t>
            </a:r>
            <a:endParaRPr sz="240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Deneysel </a:t>
            </a:r>
            <a:r>
              <a:rPr sz="2400" spc="-5" dirty="0">
                <a:solidFill>
                  <a:srgbClr val="073D86"/>
                </a:solidFill>
                <a:latin typeface="Candara"/>
                <a:cs typeface="Candara"/>
              </a:rPr>
              <a:t>ve </a:t>
            </a:r>
            <a:r>
              <a:rPr sz="2400" dirty="0">
                <a:solidFill>
                  <a:srgbClr val="073D86"/>
                </a:solidFill>
                <a:latin typeface="Candara"/>
                <a:cs typeface="Candara"/>
              </a:rPr>
              <a:t>teorik modelleme </a:t>
            </a:r>
            <a:r>
              <a:rPr sz="2400" spc="-5" dirty="0">
                <a:solidFill>
                  <a:srgbClr val="073D86"/>
                </a:solidFill>
                <a:latin typeface="Candara"/>
                <a:cs typeface="Candara"/>
              </a:rPr>
              <a:t>becerisine</a:t>
            </a:r>
            <a:r>
              <a:rPr sz="2400" spc="-20" dirty="0">
                <a:solidFill>
                  <a:srgbClr val="073D86"/>
                </a:solidFill>
                <a:latin typeface="Candara"/>
                <a:cs typeface="Candara"/>
              </a:rPr>
              <a:t> </a:t>
            </a:r>
            <a:r>
              <a:rPr sz="2400"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İleri yöntem </a:t>
            </a:r>
            <a:r>
              <a:rPr sz="2400" spc="-5" dirty="0">
                <a:solidFill>
                  <a:srgbClr val="073D86"/>
                </a:solidFill>
                <a:latin typeface="Candara"/>
                <a:cs typeface="Candara"/>
              </a:rPr>
              <a:t>ve </a:t>
            </a:r>
            <a:r>
              <a:rPr sz="2400" dirty="0">
                <a:solidFill>
                  <a:srgbClr val="073D86"/>
                </a:solidFill>
                <a:latin typeface="Candara"/>
                <a:cs typeface="Candara"/>
              </a:rPr>
              <a:t>teknolojileri</a:t>
            </a:r>
            <a:r>
              <a:rPr sz="2400" spc="-30" dirty="0">
                <a:solidFill>
                  <a:srgbClr val="073D86"/>
                </a:solidFill>
                <a:latin typeface="Candara"/>
                <a:cs typeface="Candara"/>
              </a:rPr>
              <a:t> </a:t>
            </a:r>
            <a:r>
              <a:rPr sz="2400" spc="-5" dirty="0">
                <a:solidFill>
                  <a:srgbClr val="073D86"/>
                </a:solidFill>
                <a:latin typeface="Candara"/>
                <a:cs typeface="Candara"/>
              </a:rPr>
              <a:t>kullanabilen</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Etkin sözlü </a:t>
            </a:r>
            <a:r>
              <a:rPr sz="2400" spc="-5" dirty="0">
                <a:solidFill>
                  <a:srgbClr val="073D86"/>
                </a:solidFill>
                <a:latin typeface="Candara"/>
                <a:cs typeface="Candara"/>
              </a:rPr>
              <a:t>ve </a:t>
            </a:r>
            <a:r>
              <a:rPr sz="2400" dirty="0">
                <a:solidFill>
                  <a:srgbClr val="073D86"/>
                </a:solidFill>
                <a:latin typeface="Candara"/>
                <a:cs typeface="Candara"/>
              </a:rPr>
              <a:t>yazılı iletişim</a:t>
            </a:r>
            <a:r>
              <a:rPr sz="2400" spc="-110" dirty="0">
                <a:solidFill>
                  <a:srgbClr val="073D86"/>
                </a:solidFill>
                <a:latin typeface="Candara"/>
                <a:cs typeface="Candara"/>
              </a:rPr>
              <a:t> </a:t>
            </a:r>
            <a:r>
              <a:rPr sz="2400" dirty="0">
                <a:solidFill>
                  <a:srgbClr val="073D86"/>
                </a:solidFill>
                <a:latin typeface="Candara"/>
                <a:cs typeface="Candara"/>
              </a:rPr>
              <a:t>kurabilen</a:t>
            </a:r>
            <a:endParaRPr sz="240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spc="-5" dirty="0">
                <a:solidFill>
                  <a:srgbClr val="073D86"/>
                </a:solidFill>
                <a:latin typeface="Candara"/>
                <a:cs typeface="Candara"/>
              </a:rPr>
              <a:t>Grup </a:t>
            </a:r>
            <a:r>
              <a:rPr sz="2400" dirty="0">
                <a:solidFill>
                  <a:srgbClr val="073D86"/>
                </a:solidFill>
                <a:latin typeface="Candara"/>
                <a:cs typeface="Candara"/>
              </a:rPr>
              <a:t>ve bireysel </a:t>
            </a:r>
            <a:r>
              <a:rPr sz="2400" spc="-5" dirty="0">
                <a:solidFill>
                  <a:srgbClr val="073D86"/>
                </a:solidFill>
                <a:latin typeface="Candara"/>
                <a:cs typeface="Candara"/>
              </a:rPr>
              <a:t>çalışma </a:t>
            </a:r>
            <a:r>
              <a:rPr sz="2400" dirty="0">
                <a:solidFill>
                  <a:srgbClr val="073D86"/>
                </a:solidFill>
                <a:latin typeface="Candara"/>
                <a:cs typeface="Candara"/>
              </a:rPr>
              <a:t>kültürüne </a:t>
            </a:r>
            <a:r>
              <a:rPr sz="2400" spc="-5"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Mesleki etik </a:t>
            </a:r>
            <a:r>
              <a:rPr sz="2400" spc="-5" dirty="0">
                <a:solidFill>
                  <a:srgbClr val="073D86"/>
                </a:solidFill>
                <a:latin typeface="Candara"/>
                <a:cs typeface="Candara"/>
              </a:rPr>
              <a:t>ve </a:t>
            </a:r>
            <a:r>
              <a:rPr sz="2400" dirty="0">
                <a:solidFill>
                  <a:srgbClr val="073D86"/>
                </a:solidFill>
                <a:latin typeface="Candara"/>
                <a:cs typeface="Candara"/>
              </a:rPr>
              <a:t>sorumluluklarının</a:t>
            </a:r>
            <a:r>
              <a:rPr sz="2400" spc="-30" dirty="0">
                <a:solidFill>
                  <a:srgbClr val="073D86"/>
                </a:solidFill>
                <a:latin typeface="Candara"/>
                <a:cs typeface="Candara"/>
              </a:rPr>
              <a:t> </a:t>
            </a:r>
            <a:r>
              <a:rPr sz="2400" spc="-5" dirty="0">
                <a:solidFill>
                  <a:srgbClr val="073D86"/>
                </a:solidFill>
                <a:latin typeface="Candara"/>
                <a:cs typeface="Candara"/>
              </a:rPr>
              <a:t>bilincinde</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spc="-10" dirty="0">
                <a:solidFill>
                  <a:srgbClr val="073D86"/>
                </a:solidFill>
                <a:latin typeface="Candara"/>
                <a:cs typeface="Candara"/>
              </a:rPr>
              <a:t>Yaşam </a:t>
            </a:r>
            <a:r>
              <a:rPr sz="2400" dirty="0">
                <a:solidFill>
                  <a:srgbClr val="073D86"/>
                </a:solidFill>
                <a:latin typeface="Candara"/>
                <a:cs typeface="Candara"/>
              </a:rPr>
              <a:t>boyu</a:t>
            </a:r>
            <a:r>
              <a:rPr sz="2400" spc="-85" dirty="0">
                <a:solidFill>
                  <a:srgbClr val="073D86"/>
                </a:solidFill>
                <a:latin typeface="Candara"/>
                <a:cs typeface="Candara"/>
              </a:rPr>
              <a:t> </a:t>
            </a:r>
            <a:r>
              <a:rPr sz="2400" dirty="0">
                <a:solidFill>
                  <a:srgbClr val="073D86"/>
                </a:solidFill>
                <a:latin typeface="Candara"/>
                <a:cs typeface="Candara"/>
              </a:rPr>
              <a:t>araştırıcı</a:t>
            </a:r>
            <a:endParaRPr sz="2400">
              <a:latin typeface="Candara"/>
              <a:cs typeface="Candara"/>
            </a:endParaRPr>
          </a:p>
        </p:txBody>
      </p:sp>
      <p:sp>
        <p:nvSpPr>
          <p:cNvPr id="6" name="object 6"/>
          <p:cNvSpPr/>
          <p:nvPr/>
        </p:nvSpPr>
        <p:spPr>
          <a:xfrm>
            <a:off x="990600" y="5824714"/>
            <a:ext cx="6784848" cy="946404"/>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7196323B-9537-4BFD-8733-7311116F9029}"/>
              </a:ext>
            </a:extLst>
          </p:cNvPr>
          <p:cNvSpPr txBox="1">
            <a:spLocks noGrp="1"/>
          </p:cNvSpPr>
          <p:nvPr>
            <p:ph type="ftr" sz="quarter" idx="11"/>
          </p:nvPr>
        </p:nvSpPr>
        <p:spPr>
          <a:xfrm>
            <a:off x="609599" y="6383145"/>
            <a:ext cx="4622973" cy="365125"/>
          </a:xfrm>
          <a:prstGeom prst="rect">
            <a:avLst/>
          </a:prstGeom>
        </p:spPr>
        <p:txBody>
          <a:bodyPr vert="horz" wrap="square" lIns="0" tIns="0" rIns="0" bIns="0" rtlCol="0">
            <a:spAutoFit/>
          </a:bodyPr>
          <a:lstStyle/>
          <a:p>
            <a:pPr marL="12700">
              <a:lnSpc>
                <a:spcPts val="1764"/>
              </a:lnSpc>
            </a:pPr>
            <a:r>
              <a:rPr lang="tr-TR" spc="-10" dirty="0">
                <a:hlinkClick r:id="rId4"/>
              </a:rPr>
              <a:t>http://web.harran.edu.tr/insaat</a:t>
            </a:r>
            <a:endParaRPr spc="-10" dirty="0">
              <a:hlinkClick r:id="rId4"/>
            </a:endParaRPr>
          </a:p>
        </p:txBody>
      </p:sp>
    </p:spTree>
    <p:extLst>
      <p:ext uri="{BB962C8B-B14F-4D97-AF65-F5344CB8AC3E}">
        <p14:creationId xmlns:p14="http://schemas.microsoft.com/office/powerpoint/2010/main" val="3066327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4422" y="1399688"/>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xfrm>
            <a:off x="609040" y="391736"/>
            <a:ext cx="6347713" cy="1320800"/>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228600" y="1462149"/>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15967" y="1399688"/>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381000" y="2117731"/>
            <a:ext cx="7162800" cy="3393237"/>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 </a:t>
            </a:r>
          </a:p>
          <a:p>
            <a:pPr marL="12700"/>
            <a:endParaRPr lang="en-GB" sz="1050" dirty="0"/>
          </a:p>
          <a:p>
            <a:pPr marL="12700" algn="just">
              <a:lnSpc>
                <a:spcPct val="100000"/>
              </a:lnSpc>
            </a:pPr>
            <a:r>
              <a:rPr lang="en-GB" sz="1050" dirty="0"/>
              <a:t>MERMERDAŞ KASIM,</a:t>
            </a:r>
            <a:r>
              <a:rPr lang="tr-TR" sz="1050" dirty="0"/>
              <a:t> </a:t>
            </a:r>
            <a:r>
              <a:rPr lang="en-GB" sz="1050" dirty="0"/>
              <a:t>ALĞIN ZEYNEP,</a:t>
            </a:r>
            <a:r>
              <a:rPr lang="tr-TR" sz="1050" dirty="0"/>
              <a:t> </a:t>
            </a:r>
            <a:r>
              <a:rPr lang="en-GB" sz="1050" dirty="0"/>
              <a:t>EKMEN ŞEVİN (2020). Experimental assessment and optimization of mix parameters of fly ash-based lightweight </a:t>
            </a:r>
            <a:r>
              <a:rPr lang="en-GB" sz="1050" dirty="0" err="1"/>
              <a:t>geopolymer</a:t>
            </a:r>
            <a:r>
              <a:rPr lang="en-GB" sz="1050" dirty="0"/>
              <a:t> mortar with respect to</a:t>
            </a:r>
            <a:r>
              <a:rPr lang="tr-TR" sz="1050" dirty="0"/>
              <a:t> </a:t>
            </a:r>
            <a:r>
              <a:rPr lang="en-GB" sz="1050" dirty="0"/>
              <a:t>shrinkage and strength. Journal of Building Engineering, 31, 101351</a:t>
            </a:r>
            <a:r>
              <a:rPr lang="tr-TR" sz="1050" dirty="0"/>
              <a:t>.</a:t>
            </a:r>
          </a:p>
          <a:p>
            <a:pPr marL="12700" algn="just">
              <a:lnSpc>
                <a:spcPct val="100000"/>
              </a:lnSpc>
            </a:pPr>
            <a:r>
              <a:rPr lang="en-GB" sz="1050" dirty="0"/>
              <a:t> </a:t>
            </a:r>
            <a:endParaRPr lang="tr-TR" sz="1050" dirty="0"/>
          </a:p>
          <a:p>
            <a:pPr marL="12700" algn="just">
              <a:lnSpc>
                <a:spcPct val="100000"/>
              </a:lnSpc>
            </a:pPr>
            <a:r>
              <a:rPr lang="en-US" sz="1050" dirty="0"/>
              <a:t>İPEK, </a:t>
            </a:r>
            <a:r>
              <a:rPr lang="en-US" sz="1050" dirty="0" err="1"/>
              <a:t>Süleyman</a:t>
            </a:r>
            <a:r>
              <a:rPr lang="en-US" sz="1050" dirty="0"/>
              <a:t>; AYODELE, Olabode Adekunle; MERMERDAŞ, </a:t>
            </a:r>
            <a:r>
              <a:rPr lang="en-US" sz="1050" dirty="0" err="1"/>
              <a:t>Kasım</a:t>
            </a:r>
            <a:r>
              <a:rPr lang="en-US" sz="1050" dirty="0"/>
              <a:t>. Influence of artificial aggregate on mechanical properties, fracture parameters and bond strength of concretes. Construction and Building Materials, 2020, 238: 117756.</a:t>
            </a:r>
            <a:endParaRPr lang="tr-TR" sz="1050" dirty="0"/>
          </a:p>
          <a:p>
            <a:pPr marL="12700" algn="just">
              <a:lnSpc>
                <a:spcPct val="100000"/>
              </a:lnSpc>
            </a:pPr>
            <a:endParaRPr lang="tr-TR" sz="1050" dirty="0"/>
          </a:p>
          <a:p>
            <a:pPr marL="12700" algn="just">
              <a:lnSpc>
                <a:spcPct val="100000"/>
              </a:lnSpc>
            </a:pPr>
            <a:r>
              <a:rPr lang="en-US" sz="1050" dirty="0"/>
              <a:t>MERMERDAŞ, </a:t>
            </a:r>
            <a:r>
              <a:rPr lang="en-US" sz="1050" dirty="0" err="1"/>
              <a:t>Kasım</a:t>
            </a:r>
            <a:r>
              <a:rPr lang="en-US" sz="1050" dirty="0"/>
              <a:t>, et al. Combined effects of </a:t>
            </a:r>
            <a:r>
              <a:rPr lang="en-US" sz="1050" dirty="0" err="1"/>
              <a:t>microsilica</a:t>
            </a:r>
            <a:r>
              <a:rPr lang="en-US" sz="1050" dirty="0"/>
              <a:t>, steel </a:t>
            </a:r>
            <a:r>
              <a:rPr lang="en-US" sz="1050" dirty="0" err="1"/>
              <a:t>fibre</a:t>
            </a:r>
            <a:r>
              <a:rPr lang="en-US" sz="1050" dirty="0"/>
              <a:t> and artificial lightweight aggregate on the shrinkage and mechanical performance of high strength cementitious composite. Construction and Building Materials, 2020, 262: 120048.</a:t>
            </a:r>
            <a:endParaRPr lang="tr-TR" sz="1050" dirty="0"/>
          </a:p>
          <a:p>
            <a:pPr marL="12700" algn="just">
              <a:lnSpc>
                <a:spcPct val="100000"/>
              </a:lnSpc>
            </a:pPr>
            <a:endParaRPr lang="en-GB" sz="1050" dirty="0"/>
          </a:p>
          <a:p>
            <a:pPr marL="12700" algn="just">
              <a:lnSpc>
                <a:spcPct val="100000"/>
              </a:lnSpc>
            </a:pPr>
            <a:r>
              <a:rPr lang="en-GB" sz="1050" dirty="0" err="1"/>
              <a:t>Oleiwi</a:t>
            </a:r>
            <a:r>
              <a:rPr lang="en-GB" sz="1050" dirty="0"/>
              <a:t> </a:t>
            </a:r>
            <a:r>
              <a:rPr lang="en-GB" sz="1050" dirty="0" err="1"/>
              <a:t>Safie</a:t>
            </a:r>
            <a:r>
              <a:rPr lang="en-GB" sz="1050" dirty="0"/>
              <a:t> Mahdi,</a:t>
            </a:r>
            <a:r>
              <a:rPr lang="tr-TR" sz="1050" dirty="0"/>
              <a:t> </a:t>
            </a:r>
            <a:r>
              <a:rPr lang="en-GB" sz="1050" dirty="0"/>
              <a:t>ALĞIN ZEYNEP,</a:t>
            </a:r>
            <a:r>
              <a:rPr lang="tr-TR" sz="1050" dirty="0"/>
              <a:t> </a:t>
            </a:r>
            <a:r>
              <a:rPr lang="en-GB" sz="1050" dirty="0"/>
              <a:t>NASSANI DIA EDDIN,</a:t>
            </a:r>
            <a:r>
              <a:rPr lang="tr-TR" sz="1050" dirty="0"/>
              <a:t> </a:t>
            </a:r>
            <a:r>
              <a:rPr lang="en-GB" sz="1050" dirty="0"/>
              <a:t>MERMERDAŞ KASIM (2018). Multi</a:t>
            </a:r>
            <a:r>
              <a:rPr lang="tr-TR" sz="1050" dirty="0"/>
              <a:t> </a:t>
            </a:r>
            <a:r>
              <a:rPr lang="en-GB" sz="1050" dirty="0"/>
              <a:t>Objective Optimization of Alkali Activator Agents for FA- and GGBFS-Based </a:t>
            </a:r>
            <a:r>
              <a:rPr lang="en-GB" sz="1050" dirty="0" err="1"/>
              <a:t>Geopolymer</a:t>
            </a:r>
            <a:r>
              <a:rPr lang="en-GB" sz="1050" dirty="0"/>
              <a:t> Lightweight Mortars. Arabian Journal for Science and Engineering, 43(10), 5333-5347.</a:t>
            </a:r>
            <a:endParaRPr lang="tr-TR" sz="1050" dirty="0"/>
          </a:p>
          <a:p>
            <a:pPr marL="12700" algn="just">
              <a:lnSpc>
                <a:spcPct val="100000"/>
              </a:lnSpc>
            </a:pPr>
            <a:endParaRPr lang="en-GB" sz="1050" dirty="0"/>
          </a:p>
        </p:txBody>
      </p:sp>
    </p:spTree>
    <p:extLst>
      <p:ext uri="{BB962C8B-B14F-4D97-AF65-F5344CB8AC3E}">
        <p14:creationId xmlns:p14="http://schemas.microsoft.com/office/powerpoint/2010/main" val="233618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599" y="1390836"/>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xfrm>
            <a:off x="609040" y="391736"/>
            <a:ext cx="6347713" cy="1320800"/>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1463332"/>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09040" y="1393803"/>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381000" y="2117731"/>
            <a:ext cx="7162800" cy="3231654"/>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 </a:t>
            </a:r>
          </a:p>
          <a:p>
            <a:pPr marL="12700"/>
            <a:endParaRPr lang="en-GB" sz="1050" dirty="0"/>
          </a:p>
          <a:p>
            <a:pPr marL="12700" algn="just">
              <a:lnSpc>
                <a:spcPct val="100000"/>
              </a:lnSpc>
            </a:pPr>
            <a:endParaRPr lang="en-GB" sz="1050" dirty="0"/>
          </a:p>
          <a:p>
            <a:pPr marL="12700" algn="just">
              <a:lnSpc>
                <a:spcPct val="100000"/>
              </a:lnSpc>
            </a:pPr>
            <a:r>
              <a:rPr lang="en-GB" sz="1050" dirty="0"/>
              <a:t>MERMERDAŞ KASIM,</a:t>
            </a:r>
            <a:r>
              <a:rPr lang="tr-TR" sz="1050" dirty="0"/>
              <a:t> </a:t>
            </a:r>
            <a:r>
              <a:rPr lang="en-GB" sz="1050" dirty="0"/>
              <a:t>ALĞIN ZEYNEP,</a:t>
            </a:r>
            <a:r>
              <a:rPr lang="tr-TR" sz="1050" dirty="0"/>
              <a:t> </a:t>
            </a:r>
            <a:r>
              <a:rPr lang="en-GB" sz="1050" dirty="0" err="1"/>
              <a:t>Oleiwi</a:t>
            </a:r>
            <a:r>
              <a:rPr lang="en-GB" sz="1050" dirty="0"/>
              <a:t> </a:t>
            </a:r>
            <a:r>
              <a:rPr lang="en-GB" sz="1050" dirty="0" err="1"/>
              <a:t>Safie</a:t>
            </a:r>
            <a:r>
              <a:rPr lang="en-GB" sz="1050" dirty="0"/>
              <a:t> Mahdi,</a:t>
            </a:r>
            <a:r>
              <a:rPr lang="tr-TR" sz="1050" dirty="0"/>
              <a:t> </a:t>
            </a:r>
            <a:r>
              <a:rPr lang="en-GB" sz="1050" dirty="0"/>
              <a:t>NASSANI DIA EDDIN (2017). Optimization of lightweight GGBFS and FA </a:t>
            </a:r>
            <a:r>
              <a:rPr lang="en-GB" sz="1050" dirty="0" err="1"/>
              <a:t>geopolymer</a:t>
            </a:r>
            <a:r>
              <a:rPr lang="en-GB" sz="1050" dirty="0"/>
              <a:t> mortars</a:t>
            </a:r>
            <a:r>
              <a:rPr lang="tr-TR" sz="1050" dirty="0"/>
              <a:t> </a:t>
            </a:r>
            <a:r>
              <a:rPr lang="en-GB" sz="1050" dirty="0"/>
              <a:t>by response surface method. Construction and Building Materials, 139, 159-171.</a:t>
            </a:r>
            <a:endParaRPr lang="tr-TR" sz="1050" dirty="0"/>
          </a:p>
          <a:p>
            <a:pPr marL="12700" algn="just">
              <a:lnSpc>
                <a:spcPct val="100000"/>
              </a:lnSpc>
            </a:pPr>
            <a:endParaRPr lang="tr-TR" sz="1050" dirty="0"/>
          </a:p>
          <a:p>
            <a:pPr marL="12700" algn="just">
              <a:lnSpc>
                <a:spcPct val="100000"/>
              </a:lnSpc>
            </a:pPr>
            <a:r>
              <a:rPr lang="en-US" sz="1050" dirty="0"/>
              <a:t>MERMERDAŞ, </a:t>
            </a:r>
            <a:r>
              <a:rPr lang="en-US" sz="1050" dirty="0" err="1"/>
              <a:t>Kasım</a:t>
            </a:r>
            <a:r>
              <a:rPr lang="en-US" sz="1050" dirty="0"/>
              <a:t>, et al. Effect of aggregate properties on the mechanical and absorption characteristics of geopolymer mortar. Engineering Science and Technology, an International Journal, 2017, 20.6: 1642-1652.</a:t>
            </a:r>
            <a:endParaRPr lang="tr-TR" sz="1050" dirty="0"/>
          </a:p>
          <a:p>
            <a:pPr marL="12700" algn="just">
              <a:lnSpc>
                <a:spcPct val="100000"/>
              </a:lnSpc>
            </a:pPr>
            <a:endParaRPr lang="tr-TR" sz="1050" dirty="0"/>
          </a:p>
          <a:p>
            <a:pPr marL="12700" algn="just">
              <a:lnSpc>
                <a:spcPct val="100000"/>
              </a:lnSpc>
            </a:pPr>
            <a:r>
              <a:rPr lang="en-GB" sz="1050" dirty="0"/>
              <a:t>GÜNEYISI, </a:t>
            </a:r>
            <a:r>
              <a:rPr lang="en-GB" sz="1050" dirty="0" err="1"/>
              <a:t>Esra</a:t>
            </a:r>
            <a:r>
              <a:rPr lang="en-GB" sz="1050" dirty="0"/>
              <a:t> Mete; MERMERDAŞ, </a:t>
            </a:r>
            <a:r>
              <a:rPr lang="en-GB" sz="1050" dirty="0" err="1"/>
              <a:t>Kasım</a:t>
            </a:r>
            <a:r>
              <a:rPr lang="en-GB" sz="1050" dirty="0"/>
              <a:t>; GÜLTEKIN, </a:t>
            </a:r>
            <a:r>
              <a:rPr lang="en-GB" sz="1050" dirty="0" err="1"/>
              <a:t>Ayşegül</a:t>
            </a:r>
            <a:r>
              <a:rPr lang="en-GB" sz="1050" dirty="0"/>
              <a:t>. Evaluation and </a:t>
            </a:r>
            <a:r>
              <a:rPr lang="en-GB" sz="1050" dirty="0" err="1"/>
              <a:t>modeling</a:t>
            </a:r>
            <a:r>
              <a:rPr lang="en-GB" sz="1050" dirty="0"/>
              <a:t> of ultimate bond strength of corroded reinforcement in reinforced concrete elements. Materials and Structures, 2016, 49.8: 3195-3215.</a:t>
            </a:r>
            <a:endParaRPr lang="tr-TR" sz="1050" dirty="0"/>
          </a:p>
          <a:p>
            <a:pPr marL="12700" algn="just">
              <a:lnSpc>
                <a:spcPct val="100000"/>
              </a:lnSpc>
            </a:pPr>
            <a:endParaRPr lang="tr-TR" sz="1050" dirty="0"/>
          </a:p>
          <a:p>
            <a:pPr marL="12700" algn="just">
              <a:lnSpc>
                <a:spcPct val="100000"/>
              </a:lnSpc>
            </a:pPr>
            <a:r>
              <a:rPr lang="en-GB" sz="1050" dirty="0"/>
              <a:t>GÜNEYISI, </a:t>
            </a:r>
            <a:r>
              <a:rPr lang="en-GB" sz="1050" dirty="0" err="1"/>
              <a:t>Esra</a:t>
            </a:r>
            <a:r>
              <a:rPr lang="en-GB" sz="1050" dirty="0"/>
              <a:t> Mete; GÜLTEKIN, </a:t>
            </a:r>
            <a:r>
              <a:rPr lang="en-GB" sz="1050" dirty="0" err="1"/>
              <a:t>Ayşegül</a:t>
            </a:r>
            <a:r>
              <a:rPr lang="en-GB" sz="1050" dirty="0"/>
              <a:t>; MERMERDAŞ, </a:t>
            </a:r>
            <a:r>
              <a:rPr lang="en-GB" sz="1050" dirty="0" err="1"/>
              <a:t>Kasım</a:t>
            </a:r>
            <a:r>
              <a:rPr lang="en-GB" sz="1050" dirty="0"/>
              <a:t>. Ultimate capacity prediction of axially loaded CFST short columns. International Journal of Steel Structures, 2016, 16.1: 99-114.</a:t>
            </a:r>
            <a:endParaRPr lang="tr-TR" sz="1050" dirty="0"/>
          </a:p>
          <a:p>
            <a:pPr marL="12700" algn="just">
              <a:lnSpc>
                <a:spcPct val="100000"/>
              </a:lnSpc>
            </a:pPr>
            <a:endParaRPr lang="tr-TR" sz="1050" dirty="0"/>
          </a:p>
          <a:p>
            <a:pPr marL="12700" algn="just">
              <a:lnSpc>
                <a:spcPct val="100000"/>
              </a:lnSpc>
            </a:pPr>
            <a:r>
              <a:rPr lang="en-US" sz="1050" dirty="0" err="1"/>
              <a:t>Güneyisi</a:t>
            </a:r>
            <a:r>
              <a:rPr lang="en-US" sz="1050" dirty="0"/>
              <a:t>, E. M., </a:t>
            </a:r>
            <a:r>
              <a:rPr lang="en-US" sz="1050" dirty="0" err="1"/>
              <a:t>Gesoğlu</a:t>
            </a:r>
            <a:r>
              <a:rPr lang="en-US" sz="1050" dirty="0"/>
              <a:t>, M., </a:t>
            </a:r>
            <a:r>
              <a:rPr lang="en-US" sz="1050" dirty="0" err="1"/>
              <a:t>Güneyisi</a:t>
            </a:r>
            <a:r>
              <a:rPr lang="en-US" sz="1050" dirty="0"/>
              <a:t>, E., &amp; </a:t>
            </a:r>
            <a:r>
              <a:rPr lang="en-US" sz="1050" dirty="0" err="1"/>
              <a:t>Mermerdaş</a:t>
            </a:r>
            <a:r>
              <a:rPr lang="en-US" sz="1050" dirty="0"/>
              <a:t>, K. (2016). Assessment of shear capacity of adhesive anchors for structures using neural network based model. Materials and Structures, 49(3), 1065-1077.</a:t>
            </a:r>
            <a:endParaRPr lang="en-GB" sz="1050" dirty="0"/>
          </a:p>
        </p:txBody>
      </p:sp>
    </p:spTree>
    <p:extLst>
      <p:ext uri="{BB962C8B-B14F-4D97-AF65-F5344CB8AC3E}">
        <p14:creationId xmlns:p14="http://schemas.microsoft.com/office/powerpoint/2010/main" val="105072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228600"/>
            <a:ext cx="6477000" cy="5562600"/>
          </a:xfrm>
        </p:spPr>
        <p:txBody>
          <a:bodyPr>
            <a:normAutofit fontScale="25000" lnSpcReduction="20000"/>
          </a:bodyPr>
          <a:lstStyle/>
          <a:p>
            <a:pPr marL="12700">
              <a:lnSpc>
                <a:spcPct val="100000"/>
              </a:lnSpc>
            </a:pPr>
            <a:endParaRPr lang="tr-TR" b="1" dirty="0">
              <a:solidFill>
                <a:srgbClr val="2861AA"/>
              </a:solidFill>
              <a:latin typeface="Candara"/>
              <a:cs typeface="Candara"/>
            </a:endParaRPr>
          </a:p>
          <a:p>
            <a:pPr marL="0" indent="0">
              <a:lnSpc>
                <a:spcPct val="100000"/>
              </a:lnSpc>
              <a:buNone/>
            </a:pPr>
            <a:r>
              <a:rPr lang="tr-TR" sz="7200" b="1" dirty="0">
                <a:solidFill>
                  <a:srgbClr val="2861AA"/>
                </a:solidFill>
                <a:latin typeface="Candara"/>
                <a:cs typeface="Candara"/>
              </a:rPr>
              <a:t>Ulusal Makale:</a:t>
            </a:r>
          </a:p>
          <a:p>
            <a:pPr marL="0" indent="0" algn="just">
              <a:lnSpc>
                <a:spcPct val="100000"/>
              </a:lnSpc>
              <a:buNone/>
            </a:pPr>
            <a:r>
              <a:rPr lang="en-US" sz="3700" dirty="0">
                <a:solidFill>
                  <a:schemeClr val="tx1"/>
                </a:solidFill>
              </a:rPr>
              <a:t>MERMERDAŞ, </a:t>
            </a:r>
            <a:r>
              <a:rPr lang="en-US" sz="3700" dirty="0" err="1">
                <a:solidFill>
                  <a:schemeClr val="tx1"/>
                </a:solidFill>
              </a:rPr>
              <a:t>Kasım</a:t>
            </a:r>
            <a:r>
              <a:rPr lang="en-US" sz="3700" dirty="0">
                <a:solidFill>
                  <a:schemeClr val="tx1"/>
                </a:solidFill>
              </a:rPr>
              <a:t>, et al. The Impact of Artificial Lightweight Aggregate on the Engineering Features of Geopolymer Mortar. </a:t>
            </a:r>
            <a:r>
              <a:rPr lang="en-US" sz="3700" dirty="0" err="1">
                <a:solidFill>
                  <a:schemeClr val="tx1"/>
                </a:solidFill>
              </a:rPr>
              <a:t>Türk</a:t>
            </a:r>
            <a:r>
              <a:rPr lang="en-US" sz="3700" dirty="0">
                <a:solidFill>
                  <a:schemeClr val="tx1"/>
                </a:solidFill>
              </a:rPr>
              <a:t> </a:t>
            </a:r>
            <a:r>
              <a:rPr lang="en-US" sz="3700" dirty="0" err="1">
                <a:solidFill>
                  <a:schemeClr val="tx1"/>
                </a:solidFill>
              </a:rPr>
              <a:t>Doğa</a:t>
            </a:r>
            <a:r>
              <a:rPr lang="en-US" sz="3700" dirty="0">
                <a:solidFill>
                  <a:schemeClr val="tx1"/>
                </a:solidFill>
              </a:rPr>
              <a:t> </a:t>
            </a:r>
            <a:r>
              <a:rPr lang="en-US" sz="3700" dirty="0" err="1">
                <a:solidFill>
                  <a:schemeClr val="tx1"/>
                </a:solidFill>
              </a:rPr>
              <a:t>ve</a:t>
            </a:r>
            <a:r>
              <a:rPr lang="en-US" sz="3700" dirty="0">
                <a:solidFill>
                  <a:schemeClr val="tx1"/>
                </a:solidFill>
              </a:rPr>
              <a:t> Fen </a:t>
            </a:r>
            <a:r>
              <a:rPr lang="en-US" sz="3700" dirty="0" err="1">
                <a:solidFill>
                  <a:schemeClr val="tx1"/>
                </a:solidFill>
              </a:rPr>
              <a:t>Dergisi</a:t>
            </a:r>
            <a:r>
              <a:rPr lang="en-US" sz="3700" dirty="0">
                <a:solidFill>
                  <a:schemeClr val="tx1"/>
                </a:solidFill>
              </a:rPr>
              <a:t>, 9.1: 79-90.</a:t>
            </a:r>
            <a:endParaRPr lang="tr-TR" sz="3700" dirty="0">
              <a:solidFill>
                <a:schemeClr val="tx1"/>
              </a:solidFill>
            </a:endParaRPr>
          </a:p>
          <a:p>
            <a:pPr marL="0" indent="0" algn="just">
              <a:lnSpc>
                <a:spcPct val="100000"/>
              </a:lnSpc>
              <a:buNone/>
            </a:pPr>
            <a:r>
              <a:rPr lang="tr-TR" sz="3700" dirty="0">
                <a:solidFill>
                  <a:schemeClr val="tx1"/>
                </a:solidFill>
              </a:rPr>
              <a:t>ALĞIN ZEYNEP, MERMERDAŞ KASIM, KHALID LAWAND WALEED (2020). </a:t>
            </a:r>
            <a:r>
              <a:rPr lang="tr-TR" sz="3700" dirty="0" err="1">
                <a:solidFill>
                  <a:schemeClr val="tx1"/>
                </a:solidFill>
              </a:rPr>
              <a:t>Mechanical</a:t>
            </a:r>
            <a:r>
              <a:rPr lang="tr-TR" sz="3700" dirty="0">
                <a:solidFill>
                  <a:schemeClr val="tx1"/>
                </a:solidFill>
              </a:rPr>
              <a:t> </a:t>
            </a:r>
            <a:r>
              <a:rPr lang="tr-TR" sz="3700" dirty="0" err="1">
                <a:solidFill>
                  <a:schemeClr val="tx1"/>
                </a:solidFill>
              </a:rPr>
              <a:t>Performance</a:t>
            </a:r>
            <a:r>
              <a:rPr lang="tr-TR" sz="3700" dirty="0">
                <a:solidFill>
                  <a:schemeClr val="tx1"/>
                </a:solidFill>
              </a:rPr>
              <a:t> of </a:t>
            </a:r>
            <a:r>
              <a:rPr lang="tr-TR" sz="3700" dirty="0" err="1">
                <a:solidFill>
                  <a:schemeClr val="tx1"/>
                </a:solidFill>
              </a:rPr>
              <a:t>Basalt</a:t>
            </a:r>
            <a:r>
              <a:rPr lang="tr-TR" sz="3700" dirty="0">
                <a:solidFill>
                  <a:schemeClr val="tx1"/>
                </a:solidFill>
              </a:rPr>
              <a:t> </a:t>
            </a:r>
            <a:r>
              <a:rPr lang="tr-TR" sz="3700" dirty="0" err="1">
                <a:solidFill>
                  <a:schemeClr val="tx1"/>
                </a:solidFill>
              </a:rPr>
              <a:t>Fibre</a:t>
            </a:r>
            <a:r>
              <a:rPr lang="tr-TR" sz="3700" dirty="0">
                <a:solidFill>
                  <a:schemeClr val="tx1"/>
                </a:solidFill>
              </a:rPr>
              <a:t> </a:t>
            </a:r>
            <a:r>
              <a:rPr lang="tr-TR" sz="3700" dirty="0" err="1">
                <a:solidFill>
                  <a:schemeClr val="tx1"/>
                </a:solidFill>
              </a:rPr>
              <a:t>Reinforced</a:t>
            </a:r>
            <a:r>
              <a:rPr lang="tr-TR" sz="3700" dirty="0">
                <a:solidFill>
                  <a:schemeClr val="tx1"/>
                </a:solidFill>
              </a:rPr>
              <a:t> </a:t>
            </a:r>
            <a:r>
              <a:rPr lang="tr-TR" sz="3700" dirty="0" err="1">
                <a:solidFill>
                  <a:schemeClr val="tx1"/>
                </a:solidFill>
              </a:rPr>
              <a:t>Concretes</a:t>
            </a:r>
            <a:r>
              <a:rPr lang="tr-TR" sz="3700" dirty="0">
                <a:solidFill>
                  <a:schemeClr val="tx1"/>
                </a:solidFill>
              </a:rPr>
              <a:t>. </a:t>
            </a:r>
            <a:r>
              <a:rPr lang="tr-TR" sz="3700" dirty="0" err="1">
                <a:solidFill>
                  <a:schemeClr val="tx1"/>
                </a:solidFill>
              </a:rPr>
              <a:t>Journal</a:t>
            </a:r>
            <a:r>
              <a:rPr lang="tr-TR" sz="3700" dirty="0">
                <a:solidFill>
                  <a:schemeClr val="tx1"/>
                </a:solidFill>
              </a:rPr>
              <a:t> of </a:t>
            </a:r>
            <a:r>
              <a:rPr lang="tr-TR" sz="3700" dirty="0" err="1">
                <a:solidFill>
                  <a:schemeClr val="tx1"/>
                </a:solidFill>
              </a:rPr>
              <a:t>the</a:t>
            </a:r>
            <a:r>
              <a:rPr lang="tr-TR" sz="3700" dirty="0">
                <a:solidFill>
                  <a:schemeClr val="tx1"/>
                </a:solidFill>
              </a:rPr>
              <a:t> </a:t>
            </a:r>
            <a:r>
              <a:rPr lang="tr-TR" sz="3700" dirty="0" err="1">
                <a:solidFill>
                  <a:schemeClr val="tx1"/>
                </a:solidFill>
              </a:rPr>
              <a:t>Institute</a:t>
            </a:r>
            <a:r>
              <a:rPr lang="tr-TR" sz="3700" dirty="0">
                <a:solidFill>
                  <a:schemeClr val="tx1"/>
                </a:solidFill>
              </a:rPr>
              <a:t> of </a:t>
            </a:r>
            <a:r>
              <a:rPr lang="tr-TR" sz="3700" dirty="0" err="1">
                <a:solidFill>
                  <a:schemeClr val="tx1"/>
                </a:solidFill>
              </a:rPr>
              <a:t>Science</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Technology</a:t>
            </a:r>
            <a:r>
              <a:rPr lang="tr-TR" sz="3700" dirty="0">
                <a:solidFill>
                  <a:schemeClr val="tx1"/>
                </a:solidFill>
              </a:rPr>
              <a:t>, 10(2), 1093-1106.</a:t>
            </a:r>
          </a:p>
          <a:p>
            <a:pPr marL="0" indent="0" algn="just">
              <a:lnSpc>
                <a:spcPct val="100000"/>
              </a:lnSpc>
              <a:buNone/>
            </a:pPr>
            <a:r>
              <a:rPr lang="tr-TR" sz="3700" dirty="0">
                <a:solidFill>
                  <a:schemeClr val="tx1"/>
                </a:solidFill>
              </a:rPr>
              <a:t>MERMERDAŞ, Kasım; SÜLEYMAN, İ. P. E. K.; BOZGEYİK, Muhammet Burak. </a:t>
            </a:r>
            <a:r>
              <a:rPr lang="tr-TR" sz="3700" dirty="0" err="1">
                <a:solidFill>
                  <a:schemeClr val="tx1"/>
                </a:solidFill>
              </a:rPr>
              <a:t>Experimental</a:t>
            </a:r>
            <a:r>
              <a:rPr lang="tr-TR" sz="3700" dirty="0">
                <a:solidFill>
                  <a:schemeClr val="tx1"/>
                </a:solidFill>
              </a:rPr>
              <a:t> </a:t>
            </a:r>
            <a:r>
              <a:rPr lang="tr-TR" sz="3700" dirty="0" err="1">
                <a:solidFill>
                  <a:schemeClr val="tx1"/>
                </a:solidFill>
              </a:rPr>
              <a:t>evaluation</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modeling</a:t>
            </a:r>
            <a:r>
              <a:rPr lang="tr-TR" sz="3700" dirty="0">
                <a:solidFill>
                  <a:schemeClr val="tx1"/>
                </a:solidFill>
              </a:rPr>
              <a:t> of </a:t>
            </a:r>
            <a:r>
              <a:rPr lang="tr-TR" sz="3700" dirty="0" err="1">
                <a:solidFill>
                  <a:schemeClr val="tx1"/>
                </a:solidFill>
              </a:rPr>
              <a:t>the</a:t>
            </a:r>
            <a:r>
              <a:rPr lang="tr-TR" sz="3700" dirty="0">
                <a:solidFill>
                  <a:schemeClr val="tx1"/>
                </a:solidFill>
              </a:rPr>
              <a:t> </a:t>
            </a:r>
            <a:r>
              <a:rPr lang="tr-TR" sz="3700" dirty="0" err="1">
                <a:solidFill>
                  <a:schemeClr val="tx1"/>
                </a:solidFill>
              </a:rPr>
              <a:t>compressive</a:t>
            </a:r>
            <a:r>
              <a:rPr lang="tr-TR" sz="3700" dirty="0">
                <a:solidFill>
                  <a:schemeClr val="tx1"/>
                </a:solidFill>
              </a:rPr>
              <a:t> </a:t>
            </a:r>
            <a:r>
              <a:rPr lang="tr-TR" sz="3700" dirty="0" err="1">
                <a:solidFill>
                  <a:schemeClr val="tx1"/>
                </a:solidFill>
              </a:rPr>
              <a:t>strength</a:t>
            </a:r>
            <a:r>
              <a:rPr lang="tr-TR" sz="3700" dirty="0">
                <a:solidFill>
                  <a:schemeClr val="tx1"/>
                </a:solidFill>
              </a:rPr>
              <a:t> of </a:t>
            </a:r>
            <a:r>
              <a:rPr lang="tr-TR" sz="3700" dirty="0" err="1">
                <a:solidFill>
                  <a:schemeClr val="tx1"/>
                </a:solidFill>
              </a:rPr>
              <a:t>concretes</a:t>
            </a:r>
            <a:r>
              <a:rPr lang="tr-TR" sz="3700" dirty="0">
                <a:solidFill>
                  <a:schemeClr val="tx1"/>
                </a:solidFill>
              </a:rPr>
              <a:t> </a:t>
            </a:r>
            <a:r>
              <a:rPr lang="tr-TR" sz="3700" dirty="0" err="1">
                <a:solidFill>
                  <a:schemeClr val="tx1"/>
                </a:solidFill>
              </a:rPr>
              <a:t>with</a:t>
            </a:r>
            <a:r>
              <a:rPr lang="tr-TR" sz="3700" dirty="0">
                <a:solidFill>
                  <a:schemeClr val="tx1"/>
                </a:solidFill>
              </a:rPr>
              <a:t> </a:t>
            </a:r>
            <a:r>
              <a:rPr lang="tr-TR" sz="3700" dirty="0" err="1">
                <a:solidFill>
                  <a:schemeClr val="tx1"/>
                </a:solidFill>
              </a:rPr>
              <a:t>various</a:t>
            </a:r>
            <a:r>
              <a:rPr lang="tr-TR" sz="3700" dirty="0">
                <a:solidFill>
                  <a:schemeClr val="tx1"/>
                </a:solidFill>
              </a:rPr>
              <a:t> </a:t>
            </a:r>
            <a:r>
              <a:rPr lang="tr-TR" sz="3700" dirty="0" err="1">
                <a:solidFill>
                  <a:schemeClr val="tx1"/>
                </a:solidFill>
              </a:rPr>
              <a:t>strength</a:t>
            </a:r>
            <a:r>
              <a:rPr lang="tr-TR" sz="3700" dirty="0">
                <a:solidFill>
                  <a:schemeClr val="tx1"/>
                </a:solidFill>
              </a:rPr>
              <a:t> </a:t>
            </a:r>
            <a:r>
              <a:rPr lang="tr-TR" sz="3700" dirty="0" err="1">
                <a:solidFill>
                  <a:schemeClr val="tx1"/>
                </a:solidFill>
              </a:rPr>
              <a:t>classes</a:t>
            </a:r>
            <a:r>
              <a:rPr lang="tr-TR" sz="3700" dirty="0">
                <a:solidFill>
                  <a:schemeClr val="tx1"/>
                </a:solidFill>
              </a:rPr>
              <a:t> of </a:t>
            </a:r>
            <a:r>
              <a:rPr lang="tr-TR" sz="3700" dirty="0" err="1">
                <a:solidFill>
                  <a:schemeClr val="tx1"/>
                </a:solidFill>
              </a:rPr>
              <a:t>cements</a:t>
            </a:r>
            <a:r>
              <a:rPr lang="tr-TR" sz="3700" dirty="0">
                <a:solidFill>
                  <a:schemeClr val="tx1"/>
                </a:solidFill>
              </a:rPr>
              <a:t>. Cumhuriyet </a:t>
            </a:r>
            <a:r>
              <a:rPr lang="tr-TR" sz="3700" dirty="0" err="1">
                <a:solidFill>
                  <a:schemeClr val="tx1"/>
                </a:solidFill>
              </a:rPr>
              <a:t>Science</a:t>
            </a:r>
            <a:r>
              <a:rPr lang="tr-TR" sz="3700" dirty="0">
                <a:solidFill>
                  <a:schemeClr val="tx1"/>
                </a:solidFill>
              </a:rPr>
              <a:t> </a:t>
            </a:r>
            <a:r>
              <a:rPr lang="tr-TR" sz="3700" dirty="0" err="1">
                <a:solidFill>
                  <a:schemeClr val="tx1"/>
                </a:solidFill>
              </a:rPr>
              <a:t>Journal</a:t>
            </a:r>
            <a:r>
              <a:rPr lang="tr-TR" sz="3700" dirty="0">
                <a:solidFill>
                  <a:schemeClr val="tx1"/>
                </a:solidFill>
              </a:rPr>
              <a:t>, 41.2: 482-492.</a:t>
            </a:r>
          </a:p>
          <a:p>
            <a:pPr marL="0" indent="0" algn="just">
              <a:lnSpc>
                <a:spcPct val="100000"/>
              </a:lnSpc>
              <a:buNone/>
            </a:pPr>
            <a:r>
              <a:rPr lang="tr-TR" sz="3700" dirty="0">
                <a:solidFill>
                  <a:schemeClr val="tx1"/>
                </a:solidFill>
              </a:rPr>
              <a:t>MERMERDAŞ, Kasım; MULAPEER, </a:t>
            </a:r>
            <a:r>
              <a:rPr lang="tr-TR" sz="3700" dirty="0" err="1">
                <a:solidFill>
                  <a:schemeClr val="tx1"/>
                </a:solidFill>
              </a:rPr>
              <a:t>Esameddin</a:t>
            </a:r>
            <a:r>
              <a:rPr lang="tr-TR" sz="3700" dirty="0">
                <a:solidFill>
                  <a:schemeClr val="tx1"/>
                </a:solidFill>
              </a:rPr>
              <a:t> </a:t>
            </a:r>
            <a:r>
              <a:rPr lang="tr-TR" sz="3700" dirty="0" err="1">
                <a:solidFill>
                  <a:schemeClr val="tx1"/>
                </a:solidFill>
              </a:rPr>
              <a:t>Saeed</a:t>
            </a:r>
            <a:r>
              <a:rPr lang="tr-TR" sz="3700" dirty="0">
                <a:solidFill>
                  <a:schemeClr val="tx1"/>
                </a:solidFill>
              </a:rPr>
              <a:t>; OLEIWI, </a:t>
            </a:r>
            <a:r>
              <a:rPr lang="tr-TR" sz="3700" dirty="0" err="1">
                <a:solidFill>
                  <a:schemeClr val="tx1"/>
                </a:solidFill>
              </a:rPr>
              <a:t>Safie</a:t>
            </a:r>
            <a:r>
              <a:rPr lang="tr-TR" sz="3700" dirty="0">
                <a:solidFill>
                  <a:schemeClr val="tx1"/>
                </a:solidFill>
              </a:rPr>
              <a:t> </a:t>
            </a:r>
            <a:r>
              <a:rPr lang="tr-TR" sz="3700" dirty="0" err="1">
                <a:solidFill>
                  <a:schemeClr val="tx1"/>
                </a:solidFill>
              </a:rPr>
              <a:t>Mahdi</a:t>
            </a:r>
            <a:r>
              <a:rPr lang="tr-TR" sz="3700" dirty="0">
                <a:solidFill>
                  <a:schemeClr val="tx1"/>
                </a:solidFill>
              </a:rPr>
              <a:t>. </a:t>
            </a:r>
            <a:r>
              <a:rPr lang="tr-TR" sz="3700" dirty="0" err="1">
                <a:solidFill>
                  <a:schemeClr val="tx1"/>
                </a:solidFill>
              </a:rPr>
              <a:t>Effect</a:t>
            </a:r>
            <a:r>
              <a:rPr lang="tr-TR" sz="3700" dirty="0">
                <a:solidFill>
                  <a:schemeClr val="tx1"/>
                </a:solidFill>
              </a:rPr>
              <a:t> Of </a:t>
            </a:r>
            <a:r>
              <a:rPr lang="tr-TR" sz="3700" dirty="0" err="1">
                <a:solidFill>
                  <a:schemeClr val="tx1"/>
                </a:solidFill>
              </a:rPr>
              <a:t>Glass</a:t>
            </a:r>
            <a:r>
              <a:rPr lang="tr-TR" sz="3700" dirty="0">
                <a:solidFill>
                  <a:schemeClr val="tx1"/>
                </a:solidFill>
              </a:rPr>
              <a:t> </a:t>
            </a:r>
            <a:r>
              <a:rPr lang="tr-TR" sz="3700" dirty="0" err="1">
                <a:solidFill>
                  <a:schemeClr val="tx1"/>
                </a:solidFill>
              </a:rPr>
              <a:t>Fıber</a:t>
            </a:r>
            <a:r>
              <a:rPr lang="tr-TR" sz="3700" dirty="0">
                <a:solidFill>
                  <a:schemeClr val="tx1"/>
                </a:solidFill>
              </a:rPr>
              <a:t> </a:t>
            </a:r>
            <a:r>
              <a:rPr lang="tr-TR" sz="3700" dirty="0" err="1">
                <a:solidFill>
                  <a:schemeClr val="tx1"/>
                </a:solidFill>
              </a:rPr>
              <a:t>Addıtıon</a:t>
            </a:r>
            <a:r>
              <a:rPr lang="tr-TR" sz="3700" dirty="0">
                <a:solidFill>
                  <a:schemeClr val="tx1"/>
                </a:solidFill>
              </a:rPr>
              <a:t> On </a:t>
            </a:r>
            <a:r>
              <a:rPr lang="tr-TR" sz="3700" dirty="0" err="1">
                <a:solidFill>
                  <a:schemeClr val="tx1"/>
                </a:solidFill>
              </a:rPr>
              <a:t>The</a:t>
            </a:r>
            <a:r>
              <a:rPr lang="tr-TR" sz="3700" dirty="0">
                <a:solidFill>
                  <a:schemeClr val="tx1"/>
                </a:solidFill>
              </a:rPr>
              <a:t> </a:t>
            </a:r>
            <a:r>
              <a:rPr lang="tr-TR" sz="3700" dirty="0" err="1">
                <a:solidFill>
                  <a:schemeClr val="tx1"/>
                </a:solidFill>
              </a:rPr>
              <a:t>Strength</a:t>
            </a:r>
            <a:r>
              <a:rPr lang="tr-TR" sz="3700" dirty="0">
                <a:solidFill>
                  <a:schemeClr val="tx1"/>
                </a:solidFill>
              </a:rPr>
              <a:t> </a:t>
            </a:r>
            <a:r>
              <a:rPr lang="tr-TR" sz="3700" dirty="0" err="1">
                <a:solidFill>
                  <a:schemeClr val="tx1"/>
                </a:solidFill>
              </a:rPr>
              <a:t>Propertıes</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Pore</a:t>
            </a:r>
            <a:r>
              <a:rPr lang="tr-TR" sz="3700" dirty="0">
                <a:solidFill>
                  <a:schemeClr val="tx1"/>
                </a:solidFill>
              </a:rPr>
              <a:t> </a:t>
            </a:r>
            <a:r>
              <a:rPr lang="tr-TR" sz="3700" dirty="0" err="1">
                <a:solidFill>
                  <a:schemeClr val="tx1"/>
                </a:solidFill>
              </a:rPr>
              <a:t>Structure</a:t>
            </a:r>
            <a:r>
              <a:rPr lang="tr-TR" sz="3700" dirty="0">
                <a:solidFill>
                  <a:schemeClr val="tx1"/>
                </a:solidFill>
              </a:rPr>
              <a:t> Of </a:t>
            </a:r>
            <a:r>
              <a:rPr lang="tr-TR" sz="3700" dirty="0" err="1">
                <a:solidFill>
                  <a:schemeClr val="tx1"/>
                </a:solidFill>
              </a:rPr>
              <a:t>Fly</a:t>
            </a:r>
            <a:r>
              <a:rPr lang="tr-TR" sz="3700" dirty="0">
                <a:solidFill>
                  <a:schemeClr val="tx1"/>
                </a:solidFill>
              </a:rPr>
              <a:t> </a:t>
            </a:r>
            <a:r>
              <a:rPr lang="tr-TR" sz="3700" dirty="0" err="1">
                <a:solidFill>
                  <a:schemeClr val="tx1"/>
                </a:solidFill>
              </a:rPr>
              <a:t>Ash</a:t>
            </a:r>
            <a:r>
              <a:rPr lang="tr-TR" sz="3700" dirty="0">
                <a:solidFill>
                  <a:schemeClr val="tx1"/>
                </a:solidFill>
              </a:rPr>
              <a:t> </a:t>
            </a:r>
            <a:r>
              <a:rPr lang="tr-TR" sz="3700" dirty="0" err="1">
                <a:solidFill>
                  <a:schemeClr val="tx1"/>
                </a:solidFill>
              </a:rPr>
              <a:t>Based</a:t>
            </a:r>
            <a:r>
              <a:rPr lang="tr-TR" sz="3700" dirty="0">
                <a:solidFill>
                  <a:schemeClr val="tx1"/>
                </a:solidFill>
              </a:rPr>
              <a:t> </a:t>
            </a:r>
            <a:r>
              <a:rPr lang="tr-TR" sz="3700" dirty="0" err="1">
                <a:solidFill>
                  <a:schemeClr val="tx1"/>
                </a:solidFill>
              </a:rPr>
              <a:t>Geopolymer</a:t>
            </a:r>
            <a:r>
              <a:rPr lang="tr-TR" sz="3700" dirty="0">
                <a:solidFill>
                  <a:schemeClr val="tx1"/>
                </a:solidFill>
              </a:rPr>
              <a:t> </a:t>
            </a:r>
            <a:r>
              <a:rPr lang="tr-TR" sz="3700" dirty="0" err="1">
                <a:solidFill>
                  <a:schemeClr val="tx1"/>
                </a:solidFill>
              </a:rPr>
              <a:t>Composıtes</a:t>
            </a:r>
            <a:r>
              <a:rPr lang="tr-TR" sz="3700" dirty="0">
                <a:solidFill>
                  <a:schemeClr val="tx1"/>
                </a:solidFill>
              </a:rPr>
              <a:t>. Anadolu </a:t>
            </a:r>
            <a:r>
              <a:rPr lang="tr-TR" sz="3700" dirty="0" err="1">
                <a:solidFill>
                  <a:schemeClr val="tx1"/>
                </a:solidFill>
              </a:rPr>
              <a:t>University</a:t>
            </a:r>
            <a:r>
              <a:rPr lang="tr-TR" sz="3700" dirty="0">
                <a:solidFill>
                  <a:schemeClr val="tx1"/>
                </a:solidFill>
              </a:rPr>
              <a:t> of </a:t>
            </a:r>
            <a:r>
              <a:rPr lang="tr-TR" sz="3700" dirty="0" err="1">
                <a:solidFill>
                  <a:schemeClr val="tx1"/>
                </a:solidFill>
              </a:rPr>
              <a:t>Sciences</a:t>
            </a:r>
            <a:r>
              <a:rPr lang="tr-TR" sz="3700" dirty="0">
                <a:solidFill>
                  <a:schemeClr val="tx1"/>
                </a:solidFill>
              </a:rPr>
              <a:t> &amp; </a:t>
            </a:r>
            <a:r>
              <a:rPr lang="tr-TR" sz="3700" dirty="0" err="1">
                <a:solidFill>
                  <a:schemeClr val="tx1"/>
                </a:solidFill>
              </a:rPr>
              <a:t>Technology</a:t>
            </a:r>
            <a:r>
              <a:rPr lang="tr-TR" sz="3700" dirty="0">
                <a:solidFill>
                  <a:schemeClr val="tx1"/>
                </a:solidFill>
              </a:rPr>
              <a:t>-A: </a:t>
            </a:r>
            <a:r>
              <a:rPr lang="tr-TR" sz="3700" dirty="0" err="1">
                <a:solidFill>
                  <a:schemeClr val="tx1"/>
                </a:solidFill>
              </a:rPr>
              <a:t>Applied</a:t>
            </a:r>
            <a:r>
              <a:rPr lang="tr-TR" sz="3700" dirty="0">
                <a:solidFill>
                  <a:schemeClr val="tx1"/>
                </a:solidFill>
              </a:rPr>
              <a:t> </a:t>
            </a:r>
            <a:r>
              <a:rPr lang="tr-TR" sz="3700" dirty="0" err="1">
                <a:solidFill>
                  <a:schemeClr val="tx1"/>
                </a:solidFill>
              </a:rPr>
              <a:t>Sciences</a:t>
            </a:r>
            <a:r>
              <a:rPr lang="tr-TR" sz="3700" dirty="0">
                <a:solidFill>
                  <a:schemeClr val="tx1"/>
                </a:solidFill>
              </a:rPr>
              <a:t> &amp; </a:t>
            </a:r>
            <a:r>
              <a:rPr lang="tr-TR" sz="3700" dirty="0" err="1">
                <a:solidFill>
                  <a:schemeClr val="tx1"/>
                </a:solidFill>
              </a:rPr>
              <a:t>Engineering</a:t>
            </a:r>
            <a:r>
              <a:rPr lang="tr-TR" sz="3700" dirty="0">
                <a:solidFill>
                  <a:schemeClr val="tx1"/>
                </a:solidFill>
              </a:rPr>
              <a:t>, 2019, 20.4.</a:t>
            </a:r>
          </a:p>
          <a:p>
            <a:pPr marL="0" indent="0" algn="just">
              <a:lnSpc>
                <a:spcPct val="100000"/>
              </a:lnSpc>
              <a:buNone/>
            </a:pPr>
            <a:r>
              <a:rPr lang="tr-TR" sz="3700" dirty="0">
                <a:solidFill>
                  <a:schemeClr val="tx1"/>
                </a:solidFill>
              </a:rPr>
              <a:t>ALĞIN ZEYNEP,MERMERDAŞ KASIM,ŞEKER Mehmet (2019). Yüksek Sıcaklığın Cam Elyaf Takviyeli Polimer Donatı ile Beton Arasındaki Aderans Dayanımına Etkisi. Afyon Kocatepe Üniversitesi Fen Ve Mühendislik Bilimleri Dergisi, 8(3), 804-813.</a:t>
            </a:r>
          </a:p>
          <a:p>
            <a:pPr marL="0" indent="0" algn="just">
              <a:lnSpc>
                <a:spcPct val="100000"/>
              </a:lnSpc>
              <a:buNone/>
            </a:pPr>
            <a:r>
              <a:rPr lang="tr-TR" sz="3700" dirty="0">
                <a:solidFill>
                  <a:schemeClr val="tx1"/>
                </a:solidFill>
              </a:rPr>
              <a:t>ALĞIN ZEYNEP, MERMERDAŞ KASIM, ZEYNEPLİ M SERHAT (2019). Silindirle Sıkıştırılmış Betonda Makro Sentetik Elyaf Kullanımının Optimum Su İçeriğine ve Betonun Dayanım Özelliklerine Etkisi. Ömer </a:t>
            </a:r>
            <a:r>
              <a:rPr lang="tr-TR" sz="3700" dirty="0" err="1">
                <a:solidFill>
                  <a:schemeClr val="tx1"/>
                </a:solidFill>
              </a:rPr>
              <a:t>Halisdemir</a:t>
            </a:r>
            <a:r>
              <a:rPr lang="tr-TR" sz="3700" dirty="0">
                <a:solidFill>
                  <a:schemeClr val="tx1"/>
                </a:solidFill>
              </a:rPr>
              <a:t> Üniversitesi Mühendislik Bilimleri Dergisi, 8(2).</a:t>
            </a:r>
          </a:p>
          <a:p>
            <a:pPr marL="0" indent="0" algn="just">
              <a:lnSpc>
                <a:spcPct val="100000"/>
              </a:lnSpc>
              <a:buNone/>
            </a:pPr>
            <a:r>
              <a:rPr lang="tr-TR" sz="3700" dirty="0">
                <a:solidFill>
                  <a:schemeClr val="tx1"/>
                </a:solidFill>
              </a:rPr>
              <a:t>ALĞIN ZEYNEP, MERMERDAŞ KASIM (2018). </a:t>
            </a:r>
            <a:r>
              <a:rPr lang="tr-TR" sz="3700" dirty="0" err="1">
                <a:solidFill>
                  <a:schemeClr val="tx1"/>
                </a:solidFill>
              </a:rPr>
              <a:t>Soft-computıng</a:t>
            </a:r>
            <a:r>
              <a:rPr lang="tr-TR" sz="3700" dirty="0">
                <a:solidFill>
                  <a:schemeClr val="tx1"/>
                </a:solidFill>
              </a:rPr>
              <a:t> Model </a:t>
            </a:r>
            <a:r>
              <a:rPr lang="tr-TR" sz="3700" dirty="0" err="1">
                <a:solidFill>
                  <a:schemeClr val="tx1"/>
                </a:solidFill>
              </a:rPr>
              <a:t>For</a:t>
            </a:r>
            <a:r>
              <a:rPr lang="tr-TR" sz="3700" dirty="0">
                <a:solidFill>
                  <a:schemeClr val="tx1"/>
                </a:solidFill>
              </a:rPr>
              <a:t> </a:t>
            </a:r>
            <a:r>
              <a:rPr lang="tr-TR" sz="3700" dirty="0" err="1">
                <a:solidFill>
                  <a:schemeClr val="tx1"/>
                </a:solidFill>
              </a:rPr>
              <a:t>Compressıve</a:t>
            </a:r>
            <a:r>
              <a:rPr lang="tr-TR" sz="3700" dirty="0">
                <a:solidFill>
                  <a:schemeClr val="tx1"/>
                </a:solidFill>
              </a:rPr>
              <a:t> </a:t>
            </a:r>
            <a:r>
              <a:rPr lang="tr-TR" sz="3700" dirty="0" err="1">
                <a:solidFill>
                  <a:schemeClr val="tx1"/>
                </a:solidFill>
              </a:rPr>
              <a:t>Strength</a:t>
            </a:r>
            <a:r>
              <a:rPr lang="tr-TR" sz="3700" dirty="0">
                <a:solidFill>
                  <a:schemeClr val="tx1"/>
                </a:solidFill>
              </a:rPr>
              <a:t> Of </a:t>
            </a:r>
            <a:r>
              <a:rPr lang="tr-TR" sz="3700" dirty="0" err="1">
                <a:solidFill>
                  <a:schemeClr val="tx1"/>
                </a:solidFill>
              </a:rPr>
              <a:t>Mortars</a:t>
            </a:r>
            <a:r>
              <a:rPr lang="tr-TR" sz="3700" dirty="0">
                <a:solidFill>
                  <a:schemeClr val="tx1"/>
                </a:solidFill>
              </a:rPr>
              <a:t> </a:t>
            </a:r>
            <a:r>
              <a:rPr lang="tr-TR" sz="3700" dirty="0" err="1">
                <a:solidFill>
                  <a:schemeClr val="tx1"/>
                </a:solidFill>
              </a:rPr>
              <a:t>Wıth</a:t>
            </a:r>
            <a:r>
              <a:rPr lang="tr-TR" sz="3700" dirty="0">
                <a:solidFill>
                  <a:schemeClr val="tx1"/>
                </a:solidFill>
              </a:rPr>
              <a:t> </a:t>
            </a:r>
            <a:r>
              <a:rPr lang="tr-TR" sz="3700" dirty="0" err="1">
                <a:solidFill>
                  <a:schemeClr val="tx1"/>
                </a:solidFill>
              </a:rPr>
              <a:t>Blended</a:t>
            </a:r>
            <a:r>
              <a:rPr lang="tr-TR" sz="3700" dirty="0">
                <a:solidFill>
                  <a:schemeClr val="tx1"/>
                </a:solidFill>
              </a:rPr>
              <a:t> </a:t>
            </a:r>
            <a:r>
              <a:rPr lang="tr-TR" sz="3700" dirty="0" err="1">
                <a:solidFill>
                  <a:schemeClr val="tx1"/>
                </a:solidFill>
              </a:rPr>
              <a:t>Cements</a:t>
            </a:r>
            <a:r>
              <a:rPr lang="tr-TR" sz="3700" dirty="0">
                <a:solidFill>
                  <a:schemeClr val="tx1"/>
                </a:solidFill>
              </a:rPr>
              <a:t>. Anadolu </a:t>
            </a:r>
            <a:r>
              <a:rPr lang="tr-TR" sz="3700" dirty="0" err="1">
                <a:solidFill>
                  <a:schemeClr val="tx1"/>
                </a:solidFill>
              </a:rPr>
              <a:t>Unıversıty</a:t>
            </a:r>
            <a:r>
              <a:rPr lang="tr-TR" sz="3700" dirty="0">
                <a:solidFill>
                  <a:schemeClr val="tx1"/>
                </a:solidFill>
              </a:rPr>
              <a:t> </a:t>
            </a:r>
            <a:r>
              <a:rPr lang="tr-TR" sz="3700" dirty="0" err="1">
                <a:solidFill>
                  <a:schemeClr val="tx1"/>
                </a:solidFill>
              </a:rPr>
              <a:t>Journal</a:t>
            </a:r>
            <a:r>
              <a:rPr lang="tr-TR" sz="3700" dirty="0">
                <a:solidFill>
                  <a:schemeClr val="tx1"/>
                </a:solidFill>
              </a:rPr>
              <a:t> Of </a:t>
            </a:r>
            <a:r>
              <a:rPr lang="tr-TR" sz="3700" dirty="0" err="1">
                <a:solidFill>
                  <a:schemeClr val="tx1"/>
                </a:solidFill>
              </a:rPr>
              <a:t>Scıence</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Technology</a:t>
            </a:r>
            <a:r>
              <a:rPr lang="tr-TR" sz="3700" dirty="0">
                <a:solidFill>
                  <a:schemeClr val="tx1"/>
                </a:solidFill>
              </a:rPr>
              <a:t> A - </a:t>
            </a:r>
            <a:r>
              <a:rPr lang="tr-TR" sz="3700" dirty="0" err="1">
                <a:solidFill>
                  <a:schemeClr val="tx1"/>
                </a:solidFill>
              </a:rPr>
              <a:t>Applied</a:t>
            </a:r>
            <a:r>
              <a:rPr lang="tr-TR" sz="3700" dirty="0">
                <a:solidFill>
                  <a:schemeClr val="tx1"/>
                </a:solidFill>
              </a:rPr>
              <a:t> </a:t>
            </a:r>
            <a:r>
              <a:rPr lang="tr-TR" sz="3700" dirty="0" err="1">
                <a:solidFill>
                  <a:schemeClr val="tx1"/>
                </a:solidFill>
              </a:rPr>
              <a:t>Sciences</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Engineering</a:t>
            </a:r>
            <a:r>
              <a:rPr lang="tr-TR" sz="3700" dirty="0">
                <a:solidFill>
                  <a:schemeClr val="tx1"/>
                </a:solidFill>
              </a:rPr>
              <a:t>, 19(1), 95-103. </a:t>
            </a:r>
          </a:p>
          <a:p>
            <a:pPr marL="0" indent="0" algn="just">
              <a:lnSpc>
                <a:spcPct val="100000"/>
              </a:lnSpc>
              <a:buNone/>
            </a:pPr>
            <a:r>
              <a:rPr lang="tr-TR" sz="5600" b="1" u="sng" dirty="0">
                <a:solidFill>
                  <a:srgbClr val="FF0000"/>
                </a:solidFill>
                <a:latin typeface="Candara"/>
                <a:cs typeface="Candara"/>
              </a:rPr>
              <a:t>Bildiriler</a:t>
            </a:r>
            <a:r>
              <a:rPr lang="tr-TR" sz="5600" b="1" u="sng" dirty="0">
                <a:solidFill>
                  <a:srgbClr val="FF0000"/>
                </a:solidFill>
                <a:latin typeface="Candara"/>
                <a:cs typeface="Candara"/>
                <a:sym typeface="Wingdings" panose="05000000000000000000" pitchFamily="2" charset="2"/>
              </a:rPr>
              <a:t> (Son 5 yıl için):</a:t>
            </a:r>
            <a:endParaRPr lang="tr-TR" sz="5600" b="1" u="sng" dirty="0">
              <a:solidFill>
                <a:srgbClr val="FF0000"/>
              </a:solidFill>
              <a:latin typeface="Candara"/>
              <a:cs typeface="Candara"/>
            </a:endParaRPr>
          </a:p>
          <a:p>
            <a:pPr marL="0" indent="0" algn="just">
              <a:lnSpc>
                <a:spcPct val="100000"/>
              </a:lnSpc>
              <a:buNone/>
            </a:pPr>
            <a:r>
              <a:rPr lang="tr-TR" sz="5600" b="1" dirty="0">
                <a:solidFill>
                  <a:srgbClr val="2861AA"/>
                </a:solidFill>
                <a:latin typeface="Candara"/>
                <a:cs typeface="Candara"/>
              </a:rPr>
              <a:t>Uluslararası Bildiri:</a:t>
            </a:r>
          </a:p>
          <a:p>
            <a:pPr marL="0" indent="0" algn="just">
              <a:lnSpc>
                <a:spcPct val="100000"/>
              </a:lnSpc>
              <a:buNone/>
            </a:pPr>
            <a:r>
              <a:rPr lang="tr-TR" sz="3600" dirty="0">
                <a:solidFill>
                  <a:schemeClr val="tx1"/>
                </a:solidFill>
              </a:rPr>
              <a:t>KARADAĞ METİN,MERMERDAŞ KASIM,ALĞIN ZEYNEP,EKMEN ŞEVİN (2020). SBR Lateks Modifiyeli Harçların Fiziksel Ve Mekanik Özelliklerinin İncelenmesi. 6th International Conference on </a:t>
            </a:r>
            <a:r>
              <a:rPr lang="tr-TR" sz="3600" dirty="0" err="1">
                <a:solidFill>
                  <a:schemeClr val="tx1"/>
                </a:solidFill>
              </a:rPr>
              <a:t>Engineering</a:t>
            </a:r>
            <a:r>
              <a:rPr lang="tr-TR" sz="3600" dirty="0">
                <a:solidFill>
                  <a:schemeClr val="tx1"/>
                </a:solidFill>
              </a:rPr>
              <a:t> Natural </a:t>
            </a:r>
            <a:r>
              <a:rPr lang="tr-TR" sz="3600" dirty="0" err="1">
                <a:solidFill>
                  <a:schemeClr val="tx1"/>
                </a:solidFill>
              </a:rPr>
              <a:t>Sciences</a:t>
            </a:r>
            <a:r>
              <a:rPr lang="tr-TR" sz="3600" dirty="0">
                <a:solidFill>
                  <a:schemeClr val="tx1"/>
                </a:solidFill>
              </a:rPr>
              <a:t> (ISPEC).</a:t>
            </a:r>
          </a:p>
          <a:p>
            <a:pPr marL="0" indent="0" algn="just">
              <a:lnSpc>
                <a:spcPct val="100000"/>
              </a:lnSpc>
              <a:buNone/>
            </a:pPr>
            <a:r>
              <a:rPr lang="tr-TR" sz="3600" dirty="0">
                <a:solidFill>
                  <a:schemeClr val="tx1"/>
                </a:solidFill>
              </a:rPr>
              <a:t>Şeker </a:t>
            </a:r>
            <a:r>
              <a:rPr lang="tr-TR" sz="3600" dirty="0" err="1">
                <a:solidFill>
                  <a:schemeClr val="tx1"/>
                </a:solidFill>
              </a:rPr>
              <a:t>Mehmet,ALĞIN</a:t>
            </a:r>
            <a:r>
              <a:rPr lang="tr-TR" sz="3600" dirty="0">
                <a:solidFill>
                  <a:schemeClr val="tx1"/>
                </a:solidFill>
              </a:rPr>
              <a:t> ZEYNEP,MERMERDAŞ KASIM (2020). Donma-Çözülme Çevrimlerinin Cam Elyaf Takviyeli Polimer Donatı ile Beton Arasındaki Aderans Dayanımına Etkisi. 6th International Conference on </a:t>
            </a:r>
            <a:r>
              <a:rPr lang="tr-TR" sz="3600" dirty="0" err="1">
                <a:solidFill>
                  <a:schemeClr val="tx1"/>
                </a:solidFill>
              </a:rPr>
              <a:t>Engineering</a:t>
            </a:r>
            <a:r>
              <a:rPr lang="tr-TR" sz="3600" dirty="0">
                <a:solidFill>
                  <a:schemeClr val="tx1"/>
                </a:solidFill>
              </a:rPr>
              <a:t> Natural </a:t>
            </a:r>
            <a:r>
              <a:rPr lang="tr-TR" sz="3600" dirty="0" err="1">
                <a:solidFill>
                  <a:schemeClr val="tx1"/>
                </a:solidFill>
              </a:rPr>
              <a:t>Sciences</a:t>
            </a:r>
            <a:r>
              <a:rPr lang="tr-TR" sz="3600" dirty="0">
                <a:solidFill>
                  <a:schemeClr val="tx1"/>
                </a:solidFill>
              </a:rPr>
              <a:t> (ISPEC).</a:t>
            </a:r>
          </a:p>
          <a:p>
            <a:pPr marL="0" indent="0" algn="just">
              <a:lnSpc>
                <a:spcPct val="100000"/>
              </a:lnSpc>
              <a:buNone/>
            </a:pPr>
            <a:r>
              <a:rPr lang="tr-TR" sz="3600" dirty="0">
                <a:solidFill>
                  <a:schemeClr val="tx1"/>
                </a:solidFill>
              </a:rPr>
              <a:t>ALĞIN ZEYNEP,MERMERDAŞ </a:t>
            </a:r>
            <a:r>
              <a:rPr lang="tr-TR" sz="3600" dirty="0" err="1">
                <a:solidFill>
                  <a:schemeClr val="tx1"/>
                </a:solidFill>
              </a:rPr>
              <a:t>KASIM,Zeynepli</a:t>
            </a:r>
            <a:r>
              <a:rPr lang="tr-TR" sz="3600" dirty="0">
                <a:solidFill>
                  <a:schemeClr val="tx1"/>
                </a:solidFill>
              </a:rPr>
              <a:t> M Serhat (2019). Makro Sentetik Elyaf Takviyeli Silindirle Sıkıştırılmış Beton (SSB) Yolların Performans Değerlendirmesi. 7th International </a:t>
            </a:r>
            <a:r>
              <a:rPr lang="tr-TR" sz="3600" dirty="0" err="1">
                <a:solidFill>
                  <a:schemeClr val="tx1"/>
                </a:solidFill>
              </a:rPr>
              <a:t>Symposium</a:t>
            </a:r>
            <a:r>
              <a:rPr lang="tr-TR" sz="3600" dirty="0">
                <a:solidFill>
                  <a:schemeClr val="tx1"/>
                </a:solidFill>
              </a:rPr>
              <a:t> on </a:t>
            </a:r>
            <a:r>
              <a:rPr lang="tr-TR" sz="3600" dirty="0" err="1">
                <a:solidFill>
                  <a:schemeClr val="tx1"/>
                </a:solidFill>
              </a:rPr>
              <a:t>Innovative</a:t>
            </a:r>
            <a:r>
              <a:rPr lang="tr-TR" sz="3600" dirty="0">
                <a:solidFill>
                  <a:schemeClr val="tx1"/>
                </a:solidFill>
              </a:rPr>
              <a:t> Technologies in </a:t>
            </a:r>
            <a:r>
              <a:rPr lang="tr-TR" sz="3600" dirty="0" err="1">
                <a:solidFill>
                  <a:schemeClr val="tx1"/>
                </a:solidFill>
              </a:rPr>
              <a:t>Engineering</a:t>
            </a:r>
            <a:r>
              <a:rPr lang="tr-TR" sz="3600" dirty="0">
                <a:solidFill>
                  <a:schemeClr val="tx1"/>
                </a:solidFill>
              </a:rPr>
              <a:t> </a:t>
            </a:r>
            <a:r>
              <a:rPr lang="tr-TR" sz="3600" dirty="0" err="1">
                <a:solidFill>
                  <a:schemeClr val="tx1"/>
                </a:solidFill>
              </a:rPr>
              <a:t>and</a:t>
            </a:r>
            <a:r>
              <a:rPr lang="tr-TR" sz="3600" dirty="0">
                <a:solidFill>
                  <a:schemeClr val="tx1"/>
                </a:solidFill>
              </a:rPr>
              <a:t> </a:t>
            </a:r>
            <a:r>
              <a:rPr lang="tr-TR" sz="3600" dirty="0" err="1">
                <a:solidFill>
                  <a:schemeClr val="tx1"/>
                </a:solidFill>
              </a:rPr>
              <a:t>Science</a:t>
            </a:r>
            <a:r>
              <a:rPr lang="tr-TR" sz="3600" dirty="0">
                <a:solidFill>
                  <a:schemeClr val="tx1"/>
                </a:solidFill>
              </a:rPr>
              <a:t>.</a:t>
            </a:r>
          </a:p>
          <a:p>
            <a:pPr marL="0" indent="0" algn="just">
              <a:lnSpc>
                <a:spcPct val="100000"/>
              </a:lnSpc>
              <a:buNone/>
            </a:pPr>
            <a:r>
              <a:rPr lang="tr-TR" sz="3600" dirty="0">
                <a:solidFill>
                  <a:schemeClr val="tx1"/>
                </a:solidFill>
              </a:rPr>
              <a:t>MULAPEER ESAMEDDIN SAED,MERMERDAŞ KASIM,ALĞIN ZEYNEP,SOR NAHDIM HAMAH,EKMEN ŞEVİN (2019). </a:t>
            </a:r>
            <a:r>
              <a:rPr lang="tr-TR" sz="3600" dirty="0" err="1">
                <a:solidFill>
                  <a:schemeClr val="tx1"/>
                </a:solidFill>
              </a:rPr>
              <a:t>Engineering</a:t>
            </a:r>
            <a:r>
              <a:rPr lang="tr-TR" sz="3600" dirty="0">
                <a:solidFill>
                  <a:schemeClr val="tx1"/>
                </a:solidFill>
              </a:rPr>
              <a:t> </a:t>
            </a:r>
            <a:r>
              <a:rPr lang="tr-TR" sz="3600" dirty="0" err="1">
                <a:solidFill>
                  <a:schemeClr val="tx1"/>
                </a:solidFill>
              </a:rPr>
              <a:t>properties</a:t>
            </a:r>
            <a:r>
              <a:rPr lang="tr-TR" sz="3600" dirty="0">
                <a:solidFill>
                  <a:schemeClr val="tx1"/>
                </a:solidFill>
              </a:rPr>
              <a:t> of </a:t>
            </a:r>
            <a:r>
              <a:rPr lang="tr-TR" sz="3600" dirty="0" err="1">
                <a:solidFill>
                  <a:schemeClr val="tx1"/>
                </a:solidFill>
              </a:rPr>
              <a:t>steel</a:t>
            </a:r>
            <a:r>
              <a:rPr lang="tr-TR" sz="3600" dirty="0">
                <a:solidFill>
                  <a:schemeClr val="tx1"/>
                </a:solidFill>
              </a:rPr>
              <a:t> </a:t>
            </a:r>
            <a:r>
              <a:rPr lang="tr-TR" sz="3600" dirty="0" err="1">
                <a:solidFill>
                  <a:schemeClr val="tx1"/>
                </a:solidFill>
              </a:rPr>
              <a:t>and</a:t>
            </a:r>
            <a:r>
              <a:rPr lang="tr-TR" sz="3600" dirty="0">
                <a:solidFill>
                  <a:schemeClr val="tx1"/>
                </a:solidFill>
              </a:rPr>
              <a:t> </a:t>
            </a:r>
            <a:r>
              <a:rPr lang="tr-TR" sz="3600" dirty="0" err="1">
                <a:solidFill>
                  <a:schemeClr val="tx1"/>
                </a:solidFill>
              </a:rPr>
              <a:t>basalt</a:t>
            </a:r>
            <a:r>
              <a:rPr lang="tr-TR" sz="3600" dirty="0">
                <a:solidFill>
                  <a:schemeClr val="tx1"/>
                </a:solidFill>
              </a:rPr>
              <a:t> fiber </a:t>
            </a:r>
            <a:r>
              <a:rPr lang="tr-TR" sz="3600" dirty="0" err="1">
                <a:solidFill>
                  <a:schemeClr val="tx1"/>
                </a:solidFill>
              </a:rPr>
              <a:t>reinforced</a:t>
            </a:r>
            <a:r>
              <a:rPr lang="tr-TR" sz="3600" dirty="0">
                <a:solidFill>
                  <a:schemeClr val="tx1"/>
                </a:solidFill>
              </a:rPr>
              <a:t> </a:t>
            </a:r>
            <a:r>
              <a:rPr lang="tr-TR" sz="3600" dirty="0" err="1">
                <a:solidFill>
                  <a:schemeClr val="tx1"/>
                </a:solidFill>
              </a:rPr>
              <a:t>geopolymer</a:t>
            </a:r>
            <a:r>
              <a:rPr lang="tr-TR" sz="3600" dirty="0">
                <a:solidFill>
                  <a:schemeClr val="tx1"/>
                </a:solidFill>
              </a:rPr>
              <a:t> </a:t>
            </a:r>
            <a:r>
              <a:rPr lang="tr-TR" sz="3600" dirty="0" err="1">
                <a:solidFill>
                  <a:schemeClr val="tx1"/>
                </a:solidFill>
              </a:rPr>
              <a:t>mortar</a:t>
            </a:r>
            <a:r>
              <a:rPr lang="tr-TR" sz="3600" dirty="0">
                <a:solidFill>
                  <a:schemeClr val="tx1"/>
                </a:solidFill>
              </a:rPr>
              <a:t>. 6th </a:t>
            </a:r>
            <a:r>
              <a:rPr lang="tr-TR" sz="3600" dirty="0" err="1">
                <a:solidFill>
                  <a:schemeClr val="tx1"/>
                </a:solidFill>
              </a:rPr>
              <a:t>international</a:t>
            </a:r>
            <a:r>
              <a:rPr lang="tr-TR" sz="3600" dirty="0">
                <a:solidFill>
                  <a:schemeClr val="tx1"/>
                </a:solidFill>
              </a:rPr>
              <a:t> </a:t>
            </a:r>
            <a:r>
              <a:rPr lang="tr-TR" sz="3600" dirty="0" err="1">
                <a:solidFill>
                  <a:schemeClr val="tx1"/>
                </a:solidFill>
              </a:rPr>
              <a:t>scientific</a:t>
            </a:r>
            <a:r>
              <a:rPr lang="tr-TR" sz="3600" dirty="0">
                <a:solidFill>
                  <a:schemeClr val="tx1"/>
                </a:solidFill>
              </a:rPr>
              <a:t> </a:t>
            </a:r>
            <a:r>
              <a:rPr lang="tr-TR" sz="3600" dirty="0" err="1">
                <a:solidFill>
                  <a:schemeClr val="tx1"/>
                </a:solidFill>
              </a:rPr>
              <a:t>research</a:t>
            </a:r>
            <a:r>
              <a:rPr lang="tr-TR" sz="3600" dirty="0">
                <a:solidFill>
                  <a:schemeClr val="tx1"/>
                </a:solidFill>
              </a:rPr>
              <a:t> </a:t>
            </a:r>
            <a:r>
              <a:rPr lang="tr-TR" sz="3600" dirty="0" err="1">
                <a:solidFill>
                  <a:schemeClr val="tx1"/>
                </a:solidFill>
              </a:rPr>
              <a:t>congress</a:t>
            </a:r>
            <a:r>
              <a:rPr lang="tr-TR" sz="3600" dirty="0">
                <a:solidFill>
                  <a:schemeClr val="tx1"/>
                </a:solidFill>
              </a:rPr>
              <a:t> UBAK2019.</a:t>
            </a:r>
          </a:p>
          <a:p>
            <a:pPr marL="0" indent="0" algn="just">
              <a:lnSpc>
                <a:spcPct val="100000"/>
              </a:lnSpc>
              <a:buNone/>
            </a:pPr>
            <a:r>
              <a:rPr lang="en-US" sz="3600" dirty="0">
                <a:solidFill>
                  <a:schemeClr val="tx1"/>
                </a:solidFill>
              </a:rPr>
              <a:t>K. MERMERDAŞ and F. GEYİK, “Use of Genetic Programming for Prediction of Compressive Strength of the Concretes Modified with Metakaolin,” presented at the 9th International Congress on Advances in Civil Engineering (ACE 2010) , 2010</a:t>
            </a:r>
            <a:r>
              <a:rPr lang="tr-TR" sz="3600" dirty="0">
                <a:solidFill>
                  <a:schemeClr val="tx1"/>
                </a:solidFill>
              </a:rPr>
              <a:t>.</a:t>
            </a:r>
          </a:p>
          <a:p>
            <a:pPr marL="0" indent="0" algn="just">
              <a:lnSpc>
                <a:spcPct val="100000"/>
              </a:lnSpc>
              <a:buNone/>
            </a:pPr>
            <a:r>
              <a:rPr lang="en-US" sz="3600" dirty="0">
                <a:solidFill>
                  <a:schemeClr val="tx1"/>
                </a:solidFill>
              </a:rPr>
              <a:t>K. MERMERDAŞ, “Gene expression based modelling of chloride  water  and gas permeability of concretes modified with calcined Turkish </a:t>
            </a:r>
            <a:r>
              <a:rPr lang="en-US" sz="3600" dirty="0" err="1">
                <a:solidFill>
                  <a:schemeClr val="tx1"/>
                </a:solidFill>
              </a:rPr>
              <a:t>kaolins</a:t>
            </a:r>
            <a:r>
              <a:rPr lang="en-US" sz="3600" dirty="0">
                <a:solidFill>
                  <a:schemeClr val="tx1"/>
                </a:solidFill>
              </a:rPr>
              <a:t> and high purity metakaolin,” presented at the 3rd International GAP Conference On Mathematics- Engineering-Science and Medical Studies , 2019.</a:t>
            </a:r>
            <a:endParaRPr lang="tr-TR" sz="3600" dirty="0">
              <a:solidFill>
                <a:schemeClr val="tx1"/>
              </a:solidFill>
            </a:endParaRPr>
          </a:p>
          <a:p>
            <a:pPr marL="0" indent="0">
              <a:lnSpc>
                <a:spcPct val="100000"/>
              </a:lnSpc>
              <a:buNone/>
            </a:pPr>
            <a:endParaRPr lang="tr-TR" sz="3600" dirty="0">
              <a:solidFill>
                <a:schemeClr val="tx1"/>
              </a:solidFill>
            </a:endParaRPr>
          </a:p>
          <a:p>
            <a:pPr marL="0" indent="0">
              <a:lnSpc>
                <a:spcPct val="100000"/>
              </a:lnSpc>
              <a:buNone/>
            </a:pPr>
            <a:endParaRPr lang="tr-TR" sz="3600" dirty="0">
              <a:solidFill>
                <a:schemeClr val="tx1"/>
              </a:solidFill>
            </a:endParaRPr>
          </a:p>
          <a:p>
            <a:pPr marL="0" indent="0">
              <a:lnSpc>
                <a:spcPct val="100000"/>
              </a:lnSpc>
              <a:buNone/>
            </a:pPr>
            <a:endParaRPr lang="tr-TR" sz="3600" dirty="0">
              <a:solidFill>
                <a:schemeClr val="tx1"/>
              </a:solidFill>
            </a:endParaRPr>
          </a:p>
        </p:txBody>
      </p:sp>
    </p:spTree>
    <p:extLst>
      <p:ext uri="{BB962C8B-B14F-4D97-AF65-F5344CB8AC3E}">
        <p14:creationId xmlns:p14="http://schemas.microsoft.com/office/powerpoint/2010/main" val="408426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533400"/>
            <a:ext cx="6477000" cy="5562600"/>
          </a:xfrm>
        </p:spPr>
        <p:txBody>
          <a:bodyPr>
            <a:normAutofit fontScale="25000" lnSpcReduction="20000"/>
          </a:bodyPr>
          <a:lstStyle/>
          <a:p>
            <a:pPr marL="12700">
              <a:lnSpc>
                <a:spcPct val="100000"/>
              </a:lnSpc>
            </a:pPr>
            <a:endParaRPr lang="tr-TR" b="1" dirty="0">
              <a:solidFill>
                <a:srgbClr val="2861AA"/>
              </a:solidFill>
              <a:latin typeface="Candara"/>
              <a:cs typeface="Candara"/>
            </a:endParaRPr>
          </a:p>
          <a:p>
            <a:pPr marL="0" indent="0">
              <a:lnSpc>
                <a:spcPct val="100000"/>
              </a:lnSpc>
              <a:buNone/>
            </a:pPr>
            <a:r>
              <a:rPr lang="tr-TR" sz="5600" b="1" u="sng" dirty="0">
                <a:solidFill>
                  <a:srgbClr val="FF0000"/>
                </a:solidFill>
                <a:latin typeface="Candara"/>
                <a:cs typeface="Candara"/>
              </a:rPr>
              <a:t>Bildiriler</a:t>
            </a:r>
            <a:r>
              <a:rPr lang="tr-TR" sz="5600" b="1" u="sng" dirty="0">
                <a:solidFill>
                  <a:srgbClr val="FF0000"/>
                </a:solidFill>
                <a:latin typeface="Candara"/>
                <a:cs typeface="Candara"/>
                <a:sym typeface="Wingdings" panose="05000000000000000000" pitchFamily="2" charset="2"/>
              </a:rPr>
              <a:t> (Son 5 yıl için):</a:t>
            </a:r>
            <a:endParaRPr lang="tr-TR" sz="5600" b="1" u="sng" dirty="0">
              <a:solidFill>
                <a:srgbClr val="FF0000"/>
              </a:solidFill>
              <a:latin typeface="Candara"/>
              <a:cs typeface="Candara"/>
            </a:endParaRPr>
          </a:p>
          <a:p>
            <a:pPr marL="0" indent="0">
              <a:lnSpc>
                <a:spcPct val="100000"/>
              </a:lnSpc>
              <a:buNone/>
            </a:pPr>
            <a:r>
              <a:rPr lang="tr-TR" sz="5600" b="1" dirty="0">
                <a:solidFill>
                  <a:srgbClr val="2861AA"/>
                </a:solidFill>
                <a:latin typeface="Candara"/>
                <a:cs typeface="Candara"/>
              </a:rPr>
              <a:t>Uluslararası Bildiri:</a:t>
            </a:r>
          </a:p>
          <a:p>
            <a:pPr marL="0" indent="0" algn="just">
              <a:lnSpc>
                <a:spcPct val="100000"/>
              </a:lnSpc>
              <a:buNone/>
            </a:pPr>
            <a:r>
              <a:rPr lang="en-US" sz="3600" dirty="0">
                <a:solidFill>
                  <a:schemeClr val="tx1"/>
                </a:solidFill>
                <a:latin typeface="Times New Roman" panose="02020603050405020304" pitchFamily="18" charset="0"/>
                <a:cs typeface="Times New Roman" panose="02020603050405020304" pitchFamily="18" charset="0"/>
              </a:rPr>
              <a:t>K. MERMERDAŞ, “Experimental evaluation of freezing thawing resistances of concretes incorporating calcined impure kaolin and high purity metakaolin,” presented at the 3rd International GAP Conference On Mathematics- Engineering-Science and Medical Studies , 2019.</a:t>
            </a:r>
            <a:endParaRPr lang="tr-TR" sz="3600"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tr-TR" sz="3600" dirty="0">
                <a:solidFill>
                  <a:schemeClr val="tx1"/>
                </a:solidFill>
                <a:latin typeface="Times New Roman" panose="02020603050405020304" pitchFamily="18" charset="0"/>
                <a:cs typeface="Times New Roman" panose="02020603050405020304" pitchFamily="18" charset="0"/>
              </a:rPr>
              <a:t>K. MERMERDAŞ </a:t>
            </a:r>
            <a:r>
              <a:rPr lang="tr-TR" sz="3600" dirty="0" err="1">
                <a:solidFill>
                  <a:schemeClr val="tx1"/>
                </a:solidFill>
                <a:latin typeface="Times New Roman" panose="02020603050405020304" pitchFamily="18" charset="0"/>
                <a:cs typeface="Times New Roman" panose="02020603050405020304" pitchFamily="18" charset="0"/>
              </a:rPr>
              <a:t>and</a:t>
            </a:r>
            <a:r>
              <a:rPr lang="tr-TR" sz="3600" dirty="0">
                <a:solidFill>
                  <a:schemeClr val="tx1"/>
                </a:solidFill>
                <a:latin typeface="Times New Roman" panose="02020603050405020304" pitchFamily="18" charset="0"/>
                <a:cs typeface="Times New Roman" panose="02020603050405020304" pitchFamily="18" charset="0"/>
              </a:rPr>
              <a:t> İ. GÜNEŞ, “Konut tipi betonarme yapıların taşıyıcı sistem maliyetlerinin esnek hesaplama yöntemiyle tahmin edilmesi,” </a:t>
            </a:r>
            <a:r>
              <a:rPr lang="tr-TR" sz="3600" dirty="0" err="1">
                <a:solidFill>
                  <a:schemeClr val="tx1"/>
                </a:solidFill>
                <a:latin typeface="Times New Roman" panose="02020603050405020304" pitchFamily="18" charset="0"/>
                <a:cs typeface="Times New Roman" panose="02020603050405020304" pitchFamily="18" charset="0"/>
              </a:rPr>
              <a:t>presented</a:t>
            </a:r>
            <a:r>
              <a:rPr lang="tr-TR" sz="3600" dirty="0">
                <a:solidFill>
                  <a:schemeClr val="tx1"/>
                </a:solidFill>
                <a:latin typeface="Times New Roman" panose="02020603050405020304" pitchFamily="18" charset="0"/>
                <a:cs typeface="Times New Roman" panose="02020603050405020304" pitchFamily="18" charset="0"/>
              </a:rPr>
              <a:t> at </a:t>
            </a:r>
            <a:r>
              <a:rPr lang="tr-TR" sz="3600" dirty="0" err="1">
                <a:solidFill>
                  <a:schemeClr val="tx1"/>
                </a:solidFill>
                <a:latin typeface="Times New Roman" panose="02020603050405020304" pitchFamily="18" charset="0"/>
                <a:cs typeface="Times New Roman" panose="02020603050405020304" pitchFamily="18" charset="0"/>
              </a:rPr>
              <a:t>the</a:t>
            </a:r>
            <a:r>
              <a:rPr lang="tr-TR" sz="3600" dirty="0">
                <a:solidFill>
                  <a:schemeClr val="tx1"/>
                </a:solidFill>
                <a:latin typeface="Times New Roman" panose="02020603050405020304" pitchFamily="18" charset="0"/>
                <a:cs typeface="Times New Roman" panose="02020603050405020304" pitchFamily="18" charset="0"/>
              </a:rPr>
              <a:t> 6th International GAP </a:t>
            </a:r>
            <a:r>
              <a:rPr lang="tr-TR" sz="3600" dirty="0" err="1">
                <a:solidFill>
                  <a:schemeClr val="tx1"/>
                </a:solidFill>
                <a:latin typeface="Times New Roman" panose="02020603050405020304" pitchFamily="18" charset="0"/>
                <a:cs typeface="Times New Roman" panose="02020603050405020304" pitchFamily="18" charset="0"/>
              </a:rPr>
              <a:t>Engineering</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Congress</a:t>
            </a:r>
            <a:r>
              <a:rPr lang="tr-TR" sz="3600" dirty="0">
                <a:solidFill>
                  <a:schemeClr val="tx1"/>
                </a:solidFill>
                <a:latin typeface="Times New Roman" panose="02020603050405020304" pitchFamily="18" charset="0"/>
                <a:cs typeface="Times New Roman" panose="02020603050405020304" pitchFamily="18" charset="0"/>
              </a:rPr>
              <a:t> – GAP2018, Şanlıurfa , 2018.</a:t>
            </a:r>
          </a:p>
          <a:p>
            <a:pPr marL="0" indent="0" algn="just">
              <a:lnSpc>
                <a:spcPct val="100000"/>
              </a:lnSpc>
              <a:buNone/>
            </a:pPr>
            <a:r>
              <a:rPr lang="tr-TR" sz="3600" dirty="0">
                <a:solidFill>
                  <a:schemeClr val="tx1"/>
                </a:solidFill>
                <a:latin typeface="Times New Roman" panose="02020603050405020304" pitchFamily="18" charset="0"/>
                <a:cs typeface="Times New Roman" panose="02020603050405020304" pitchFamily="18" charset="0"/>
              </a:rPr>
              <a:t>O. AZEZ, H. Ö. ÖZ, K. MERMERDAŞ, </a:t>
            </a:r>
            <a:r>
              <a:rPr lang="tr-TR" sz="3600" dirty="0" err="1">
                <a:solidFill>
                  <a:schemeClr val="tx1"/>
                </a:solidFill>
                <a:latin typeface="Times New Roman" panose="02020603050405020304" pitchFamily="18" charset="0"/>
                <a:cs typeface="Times New Roman" panose="02020603050405020304" pitchFamily="18" charset="0"/>
              </a:rPr>
              <a:t>and</a:t>
            </a:r>
            <a:r>
              <a:rPr lang="tr-TR" sz="3600" dirty="0">
                <a:solidFill>
                  <a:schemeClr val="tx1"/>
                </a:solidFill>
                <a:latin typeface="Times New Roman" panose="02020603050405020304" pitchFamily="18" charset="0"/>
                <a:cs typeface="Times New Roman" panose="02020603050405020304" pitchFamily="18" charset="0"/>
              </a:rPr>
              <a:t> R. ILGAZ, “Using of </a:t>
            </a:r>
            <a:r>
              <a:rPr lang="tr-TR" sz="3600" dirty="0" err="1">
                <a:solidFill>
                  <a:schemeClr val="tx1"/>
                </a:solidFill>
                <a:latin typeface="Times New Roman" panose="02020603050405020304" pitchFamily="18" charset="0"/>
                <a:cs typeface="Times New Roman" panose="02020603050405020304" pitchFamily="18" charset="0"/>
              </a:rPr>
              <a:t>Pulverized</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Fuel</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Ash</a:t>
            </a:r>
            <a:r>
              <a:rPr lang="tr-TR" sz="3600" dirty="0">
                <a:solidFill>
                  <a:schemeClr val="tx1"/>
                </a:solidFill>
                <a:latin typeface="Times New Roman" panose="02020603050405020304" pitchFamily="18" charset="0"/>
                <a:cs typeface="Times New Roman" panose="02020603050405020304" pitchFamily="18" charset="0"/>
              </a:rPr>
              <a:t> As A Solid </a:t>
            </a:r>
            <a:r>
              <a:rPr lang="tr-TR" sz="3600" dirty="0" err="1">
                <a:solidFill>
                  <a:schemeClr val="tx1"/>
                </a:solidFill>
                <a:latin typeface="Times New Roman" panose="02020603050405020304" pitchFamily="18" charset="0"/>
                <a:cs typeface="Times New Roman" panose="02020603050405020304" pitchFamily="18" charset="0"/>
              </a:rPr>
              <a:t>Waste</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Material</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to</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Produce</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Aggregate</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and</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Concrete</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presented</a:t>
            </a:r>
            <a:r>
              <a:rPr lang="tr-TR" sz="3600" dirty="0">
                <a:solidFill>
                  <a:schemeClr val="tx1"/>
                </a:solidFill>
                <a:latin typeface="Times New Roman" panose="02020603050405020304" pitchFamily="18" charset="0"/>
                <a:cs typeface="Times New Roman" panose="02020603050405020304" pitchFamily="18" charset="0"/>
              </a:rPr>
              <a:t> at </a:t>
            </a:r>
            <a:r>
              <a:rPr lang="tr-TR" sz="3600" dirty="0" err="1">
                <a:solidFill>
                  <a:schemeClr val="tx1"/>
                </a:solidFill>
                <a:latin typeface="Times New Roman" panose="02020603050405020304" pitchFamily="18" charset="0"/>
                <a:cs typeface="Times New Roman" panose="02020603050405020304" pitchFamily="18" charset="0"/>
              </a:rPr>
              <a:t>the</a:t>
            </a:r>
            <a:r>
              <a:rPr lang="tr-TR" sz="3600" dirty="0">
                <a:solidFill>
                  <a:schemeClr val="tx1"/>
                </a:solidFill>
                <a:latin typeface="Times New Roman" panose="02020603050405020304" pitchFamily="18" charset="0"/>
                <a:cs typeface="Times New Roman" panose="02020603050405020304" pitchFamily="18" charset="0"/>
              </a:rPr>
              <a:t> 2ND INTERNATIONAL SYMPOSIUM ON NATURAL HAZARDS AND DISASTER MANAGEMENT. Sakarya </a:t>
            </a:r>
            <a:r>
              <a:rPr lang="tr-TR" sz="3600" dirty="0" err="1">
                <a:solidFill>
                  <a:schemeClr val="tx1"/>
                </a:solidFill>
                <a:latin typeface="Times New Roman" panose="02020603050405020304" pitchFamily="18" charset="0"/>
                <a:cs typeface="Times New Roman" panose="02020603050405020304" pitchFamily="18" charset="0"/>
              </a:rPr>
              <a:t>University</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Culture</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and</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err="1">
                <a:solidFill>
                  <a:schemeClr val="tx1"/>
                </a:solidFill>
                <a:latin typeface="Times New Roman" panose="02020603050405020304" pitchFamily="18" charset="0"/>
                <a:cs typeface="Times New Roman" panose="02020603050405020304" pitchFamily="18" charset="0"/>
              </a:rPr>
              <a:t>Congress</a:t>
            </a:r>
            <a:r>
              <a:rPr lang="tr-TR" sz="3600" dirty="0">
                <a:solidFill>
                  <a:schemeClr val="tx1"/>
                </a:solidFill>
                <a:latin typeface="Times New Roman" panose="02020603050405020304" pitchFamily="18" charset="0"/>
                <a:cs typeface="Times New Roman" panose="02020603050405020304" pitchFamily="18" charset="0"/>
              </a:rPr>
              <a:t> Center, Sakarya / TURKEY 04-06 MAY 2018 , 2018.</a:t>
            </a:r>
          </a:p>
          <a:p>
            <a:pPr marL="0" indent="0" algn="just">
              <a:lnSpc>
                <a:spcPct val="100000"/>
              </a:lnSpc>
              <a:buNone/>
            </a:pPr>
            <a:r>
              <a:rPr lang="en-US" sz="3600" b="0" i="0" dirty="0">
                <a:solidFill>
                  <a:srgbClr val="333333"/>
                </a:solidFill>
                <a:effectLst/>
                <a:latin typeface="Times New Roman" panose="02020603050405020304" pitchFamily="18" charset="0"/>
                <a:cs typeface="Times New Roman" panose="02020603050405020304" pitchFamily="18" charset="0"/>
              </a:rPr>
              <a:t>E. DOKUR MERMERDAŞ and K. MERMERDAŞ, “Investigation of the influence of pre school education on the </a:t>
            </a:r>
            <a:r>
              <a:rPr lang="en-US" sz="3600" b="0" i="0" dirty="0" err="1">
                <a:solidFill>
                  <a:srgbClr val="333333"/>
                </a:solidFill>
                <a:effectLst/>
                <a:latin typeface="Times New Roman" panose="02020603050405020304" pitchFamily="18" charset="0"/>
                <a:cs typeface="Times New Roman" panose="02020603050405020304" pitchFamily="18" charset="0"/>
              </a:rPr>
              <a:t>succes</a:t>
            </a:r>
            <a:r>
              <a:rPr lang="en-US" sz="3600" b="0" i="0" dirty="0">
                <a:solidFill>
                  <a:srgbClr val="333333"/>
                </a:solidFill>
                <a:effectLst/>
                <a:latin typeface="Times New Roman" panose="02020603050405020304" pitchFamily="18" charset="0"/>
                <a:cs typeface="Times New Roman" panose="02020603050405020304" pitchFamily="18" charset="0"/>
              </a:rPr>
              <a:t> levels of undergraduate students in engineering faculty,” presented at the ICEMST 2016 , 2016.</a:t>
            </a:r>
            <a:endParaRPr lang="tr-TR" sz="3600" b="0" i="0" dirty="0">
              <a:solidFill>
                <a:schemeClr val="tx1"/>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tr-TR" sz="3600" b="0" i="0" dirty="0">
                <a:solidFill>
                  <a:srgbClr val="333333"/>
                </a:solidFill>
                <a:effectLst/>
                <a:latin typeface="Times New Roman" panose="02020603050405020304" pitchFamily="18" charset="0"/>
                <a:cs typeface="Times New Roman" panose="02020603050405020304" pitchFamily="18" charset="0"/>
              </a:rPr>
              <a:t>K. MERMERDAŞ, G. PIRAZHN, S. M. OLEIWI,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E. MULAPEER, “Evaluation of </a:t>
            </a:r>
            <a:r>
              <a:rPr lang="tr-TR" sz="3600" b="0" i="0" dirty="0" err="1">
                <a:solidFill>
                  <a:srgbClr val="333333"/>
                </a:solidFill>
                <a:effectLst/>
                <a:latin typeface="Times New Roman" panose="02020603050405020304" pitchFamily="18" charset="0"/>
                <a:cs typeface="Times New Roman" panose="02020603050405020304" pitchFamily="18" charset="0"/>
              </a:rPr>
              <a:t>the</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strength</a:t>
            </a:r>
            <a:r>
              <a:rPr lang="tr-TR" sz="3600" b="0" i="0" dirty="0">
                <a:solidFill>
                  <a:srgbClr val="333333"/>
                </a:solidFill>
                <a:effectLst/>
                <a:latin typeface="Times New Roman" panose="02020603050405020304" pitchFamily="18" charset="0"/>
                <a:cs typeface="Times New Roman" panose="02020603050405020304" pitchFamily="18" charset="0"/>
              </a:rPr>
              <a:t> of </a:t>
            </a:r>
            <a:r>
              <a:rPr lang="tr-TR" sz="3600" b="0" i="0" dirty="0" err="1">
                <a:solidFill>
                  <a:srgbClr val="333333"/>
                </a:solidFill>
                <a:effectLst/>
                <a:latin typeface="Times New Roman" panose="02020603050405020304" pitchFamily="18" charset="0"/>
                <a:cs typeface="Times New Roman" panose="02020603050405020304" pitchFamily="18" charset="0"/>
              </a:rPr>
              <a:t>fly</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ash</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based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geopolymer</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mortar</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with</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various</a:t>
            </a:r>
            <a:r>
              <a:rPr lang="tr-TR" sz="3600" b="0" i="0" dirty="0">
                <a:solidFill>
                  <a:srgbClr val="333333"/>
                </a:solidFill>
                <a:effectLst/>
                <a:latin typeface="Times New Roman" panose="02020603050405020304" pitchFamily="18" charset="0"/>
                <a:cs typeface="Times New Roman" panose="02020603050405020304" pitchFamily="18" charset="0"/>
              </a:rPr>
              <a:t> alkali </a:t>
            </a:r>
            <a:r>
              <a:rPr lang="tr-TR" sz="3600" b="0" i="0" dirty="0" err="1">
                <a:solidFill>
                  <a:srgbClr val="333333"/>
                </a:solidFill>
                <a:effectLst/>
                <a:latin typeface="Times New Roman" panose="02020603050405020304" pitchFamily="18" charset="0"/>
                <a:cs typeface="Times New Roman" panose="02020603050405020304" pitchFamily="18" charset="0"/>
              </a:rPr>
              <a:t>activator</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concentrations</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accelerated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curing</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presented</a:t>
            </a:r>
            <a:r>
              <a:rPr lang="tr-TR" sz="3600" b="0" i="0" dirty="0">
                <a:solidFill>
                  <a:srgbClr val="333333"/>
                </a:solidFill>
                <a:effectLst/>
                <a:latin typeface="Times New Roman" panose="02020603050405020304" pitchFamily="18" charset="0"/>
                <a:cs typeface="Times New Roman" panose="02020603050405020304" pitchFamily="18" charset="0"/>
              </a:rPr>
              <a:t> at </a:t>
            </a:r>
            <a:r>
              <a:rPr lang="tr-TR" sz="3600" b="0" i="0" dirty="0" err="1">
                <a:solidFill>
                  <a:srgbClr val="333333"/>
                </a:solidFill>
                <a:effectLst/>
                <a:latin typeface="Times New Roman" panose="02020603050405020304" pitchFamily="18" charset="0"/>
                <a:cs typeface="Times New Roman" panose="02020603050405020304" pitchFamily="18" charset="0"/>
              </a:rPr>
              <a:t>the</a:t>
            </a:r>
            <a:r>
              <a:rPr lang="tr-TR" sz="3600" b="0" i="0" dirty="0">
                <a:solidFill>
                  <a:srgbClr val="333333"/>
                </a:solidFill>
                <a:effectLst/>
                <a:latin typeface="Times New Roman" panose="02020603050405020304" pitchFamily="18" charset="0"/>
                <a:cs typeface="Times New Roman" panose="02020603050405020304" pitchFamily="18" charset="0"/>
              </a:rPr>
              <a:t> 6th International GAP </a:t>
            </a:r>
            <a:r>
              <a:rPr lang="tr-TR" sz="3600" b="0" i="0" dirty="0" err="1">
                <a:solidFill>
                  <a:srgbClr val="333333"/>
                </a:solidFill>
                <a:effectLst/>
                <a:latin typeface="Times New Roman" panose="02020603050405020304" pitchFamily="18" charset="0"/>
                <a:cs typeface="Times New Roman" panose="02020603050405020304" pitchFamily="18" charset="0"/>
              </a:rPr>
              <a:t>Engineering</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Congress</a:t>
            </a:r>
            <a:r>
              <a:rPr lang="tr-TR" sz="3600" b="0" i="0" dirty="0">
                <a:solidFill>
                  <a:srgbClr val="333333"/>
                </a:solidFill>
                <a:effectLst/>
                <a:latin typeface="Times New Roman" panose="02020603050405020304" pitchFamily="18" charset="0"/>
                <a:cs typeface="Times New Roman" panose="02020603050405020304" pitchFamily="18" charset="0"/>
              </a:rPr>
              <a:t> – GAP2018, Şanlıurfa , 2018.</a:t>
            </a:r>
            <a:endParaRPr lang="tr-TR" sz="3600"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3600" b="0" i="0" dirty="0">
                <a:solidFill>
                  <a:srgbClr val="333333"/>
                </a:solidFill>
                <a:effectLst/>
                <a:latin typeface="Times New Roman" panose="02020603050405020304" pitchFamily="18" charset="0"/>
                <a:cs typeface="Times New Roman" panose="02020603050405020304" pitchFamily="18" charset="0"/>
              </a:rPr>
              <a:t>K. MERMERDAŞ and E. METE GÜNEYİSİ, “A study on estimation of flexural overstrength factor for thin walled CHS </a:t>
            </a:r>
            <a:r>
              <a:rPr lang="en-US" sz="3600" b="0" i="0" dirty="0" err="1">
                <a:solidFill>
                  <a:srgbClr val="333333"/>
                </a:solidFill>
                <a:effectLst/>
                <a:latin typeface="Times New Roman" panose="02020603050405020304" pitchFamily="18" charset="0"/>
                <a:cs typeface="Times New Roman" panose="02020603050405020304" pitchFamily="18" charset="0"/>
              </a:rPr>
              <a:t>beamsusing</a:t>
            </a:r>
            <a:r>
              <a:rPr lang="en-US" sz="3600" b="0" i="0" dirty="0">
                <a:solidFill>
                  <a:srgbClr val="333333"/>
                </a:solidFill>
                <a:effectLst/>
                <a:latin typeface="Times New Roman" panose="02020603050405020304" pitchFamily="18" charset="0"/>
                <a:cs typeface="Times New Roman" panose="02020603050405020304" pitchFamily="18" charset="0"/>
              </a:rPr>
              <a:t> ANFIS,” presented at the 12th International Congress on Advances in Civil Engineering (ACE 2016) , 2016.</a:t>
            </a:r>
            <a:endParaRPr lang="tr-TR" sz="3600" b="0" i="0" dirty="0">
              <a:solidFill>
                <a:srgbClr val="333333"/>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en-US" sz="3600" b="0" i="0" dirty="0">
                <a:solidFill>
                  <a:srgbClr val="333333"/>
                </a:solidFill>
                <a:effectLst/>
                <a:latin typeface="Times New Roman" panose="02020603050405020304" pitchFamily="18" charset="0"/>
                <a:cs typeface="Times New Roman" panose="02020603050405020304" pitchFamily="18" charset="0"/>
              </a:rPr>
              <a:t>K. MERMERDAŞ, S. İPEK, and M. B. BOZGEYİK, “Comparison of multi linear regression and genetic programming for estimation of compressive strength of concrete produced with various cement types and mix proportions,” presented at the 6th International GAP Engineering Congress – GAP2018, </a:t>
            </a:r>
            <a:r>
              <a:rPr lang="en-US" sz="3600" b="0" i="0" dirty="0" err="1">
                <a:solidFill>
                  <a:srgbClr val="333333"/>
                </a:solidFill>
                <a:effectLst/>
                <a:latin typeface="Times New Roman" panose="02020603050405020304" pitchFamily="18" charset="0"/>
                <a:cs typeface="Times New Roman" panose="02020603050405020304" pitchFamily="18" charset="0"/>
              </a:rPr>
              <a:t>Şanlıurfa</a:t>
            </a:r>
            <a:r>
              <a:rPr lang="en-US" sz="3600" b="0" i="0" dirty="0">
                <a:solidFill>
                  <a:srgbClr val="333333"/>
                </a:solidFill>
                <a:effectLst/>
                <a:latin typeface="Times New Roman" panose="02020603050405020304" pitchFamily="18" charset="0"/>
                <a:cs typeface="Times New Roman" panose="02020603050405020304" pitchFamily="18" charset="0"/>
              </a:rPr>
              <a:t> , 2018.</a:t>
            </a:r>
            <a:endParaRPr lang="tr-TR" sz="3600" dirty="0">
              <a:solidFill>
                <a:srgbClr val="333333"/>
              </a:solidFill>
              <a:latin typeface="Times New Roman" panose="02020603050405020304" pitchFamily="18" charset="0"/>
              <a:cs typeface="Times New Roman" panose="02020603050405020304" pitchFamily="18" charset="0"/>
            </a:endParaRPr>
          </a:p>
          <a:p>
            <a:pPr marL="0" indent="0" algn="just">
              <a:lnSpc>
                <a:spcPct val="100000"/>
              </a:lnSpc>
              <a:buNone/>
            </a:pPr>
            <a:r>
              <a:rPr lang="tr-TR" sz="3600" b="0" i="0" dirty="0">
                <a:solidFill>
                  <a:srgbClr val="333333"/>
                </a:solidFill>
                <a:effectLst/>
                <a:latin typeface="Times New Roman" panose="02020603050405020304" pitchFamily="18" charset="0"/>
                <a:cs typeface="Times New Roman" panose="02020603050405020304" pitchFamily="18" charset="0"/>
              </a:rPr>
              <a:t>Ş. EKMEN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K. MERMERDAŞ, “</a:t>
            </a:r>
            <a:r>
              <a:rPr lang="tr-TR" sz="3600" b="0" i="0" dirty="0" err="1">
                <a:solidFill>
                  <a:srgbClr val="333333"/>
                </a:solidFill>
                <a:effectLst/>
                <a:latin typeface="Times New Roman" panose="02020603050405020304" pitchFamily="18" charset="0"/>
                <a:cs typeface="Times New Roman" panose="02020603050405020304" pitchFamily="18" charset="0"/>
              </a:rPr>
              <a:t>Geopolimer</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Bağlayıcılı</a:t>
            </a:r>
            <a:r>
              <a:rPr lang="tr-TR" sz="3600" b="0" i="0" dirty="0">
                <a:solidFill>
                  <a:srgbClr val="333333"/>
                </a:solidFill>
                <a:effectLst/>
                <a:latin typeface="Times New Roman" panose="02020603050405020304" pitchFamily="18" charset="0"/>
                <a:cs typeface="Times New Roman" panose="02020603050405020304" pitchFamily="18" charset="0"/>
              </a:rPr>
              <a:t> Yapı </a:t>
            </a:r>
            <a:r>
              <a:rPr lang="tr-TR" sz="3600" b="0" i="0" dirty="0" err="1">
                <a:solidFill>
                  <a:srgbClr val="333333"/>
                </a:solidFill>
                <a:effectLst/>
                <a:latin typeface="Times New Roman" panose="02020603050405020304" pitchFamily="18" charset="0"/>
                <a:cs typeface="Times New Roman" panose="02020603050405020304" pitchFamily="18" charset="0"/>
              </a:rPr>
              <a:t>MalzemelerininZamana</a:t>
            </a:r>
            <a:r>
              <a:rPr lang="tr-TR" sz="3600" b="0" i="0" dirty="0">
                <a:solidFill>
                  <a:srgbClr val="333333"/>
                </a:solidFill>
                <a:effectLst/>
                <a:latin typeface="Times New Roman" panose="02020603050405020304" pitchFamily="18" charset="0"/>
                <a:cs typeface="Times New Roman" panose="02020603050405020304" pitchFamily="18" charset="0"/>
              </a:rPr>
              <a:t> Bağlı Şekil Değiştirme Davranışının İncelenmesi,” </a:t>
            </a:r>
            <a:r>
              <a:rPr lang="tr-TR" sz="3600" b="0" i="0" dirty="0" err="1">
                <a:solidFill>
                  <a:srgbClr val="333333"/>
                </a:solidFill>
                <a:effectLst/>
                <a:latin typeface="Times New Roman" panose="02020603050405020304" pitchFamily="18" charset="0"/>
                <a:cs typeface="Times New Roman" panose="02020603050405020304" pitchFamily="18" charset="0"/>
              </a:rPr>
              <a:t>presented</a:t>
            </a:r>
            <a:r>
              <a:rPr lang="tr-TR" sz="3600" b="0" i="0" dirty="0">
                <a:solidFill>
                  <a:srgbClr val="333333"/>
                </a:solidFill>
                <a:effectLst/>
                <a:latin typeface="Times New Roman" panose="02020603050405020304" pitchFamily="18" charset="0"/>
                <a:cs typeface="Times New Roman" panose="02020603050405020304" pitchFamily="18" charset="0"/>
              </a:rPr>
              <a:t> at </a:t>
            </a:r>
            <a:r>
              <a:rPr lang="tr-TR" sz="3600" b="0" i="0" dirty="0" err="1">
                <a:solidFill>
                  <a:srgbClr val="333333"/>
                </a:solidFill>
                <a:effectLst/>
                <a:latin typeface="Times New Roman" panose="02020603050405020304" pitchFamily="18" charset="0"/>
                <a:cs typeface="Times New Roman" panose="02020603050405020304" pitchFamily="18" charset="0"/>
              </a:rPr>
              <a:t>the</a:t>
            </a:r>
            <a:r>
              <a:rPr lang="tr-TR" sz="3600" b="0" i="0" dirty="0">
                <a:solidFill>
                  <a:srgbClr val="333333"/>
                </a:solidFill>
                <a:effectLst/>
                <a:latin typeface="Times New Roman" panose="02020603050405020304" pitchFamily="18" charset="0"/>
                <a:cs typeface="Times New Roman" panose="02020603050405020304" pitchFamily="18" charset="0"/>
              </a:rPr>
              <a:t> 6th International GAP </a:t>
            </a:r>
            <a:r>
              <a:rPr lang="tr-TR" sz="3600" b="0" i="0" dirty="0" err="1">
                <a:solidFill>
                  <a:srgbClr val="333333"/>
                </a:solidFill>
                <a:effectLst/>
                <a:latin typeface="Times New Roman" panose="02020603050405020304" pitchFamily="18" charset="0"/>
                <a:cs typeface="Times New Roman" panose="02020603050405020304" pitchFamily="18" charset="0"/>
              </a:rPr>
              <a:t>Engineering</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Congress</a:t>
            </a:r>
            <a:r>
              <a:rPr lang="tr-TR" sz="3600" b="0" i="0" dirty="0">
                <a:solidFill>
                  <a:srgbClr val="333333"/>
                </a:solidFill>
                <a:effectLst/>
                <a:latin typeface="Times New Roman" panose="02020603050405020304" pitchFamily="18" charset="0"/>
                <a:cs typeface="Times New Roman" panose="02020603050405020304" pitchFamily="18" charset="0"/>
              </a:rPr>
              <a:t> – GAP2018, Şanlıurfa , 2018.</a:t>
            </a:r>
            <a:endParaRPr lang="tr-TR" sz="3600"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tr-TR" sz="3600" b="0" i="0" dirty="0">
                <a:solidFill>
                  <a:srgbClr val="333333"/>
                </a:solidFill>
                <a:effectLst/>
                <a:latin typeface="Times New Roman" panose="02020603050405020304" pitchFamily="18" charset="0"/>
                <a:cs typeface="Times New Roman" panose="02020603050405020304" pitchFamily="18" charset="0"/>
              </a:rPr>
              <a:t>K. MERMERDAŞ, E. MULAPEER,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S. M. OLEIWI, “</a:t>
            </a:r>
            <a:r>
              <a:rPr lang="tr-TR" sz="3600" b="0" i="0" dirty="0" err="1">
                <a:solidFill>
                  <a:srgbClr val="333333"/>
                </a:solidFill>
                <a:effectLst/>
                <a:latin typeface="Times New Roman" panose="02020603050405020304" pitchFamily="18" charset="0"/>
                <a:cs typeface="Times New Roman" panose="02020603050405020304" pitchFamily="18" charset="0"/>
              </a:rPr>
              <a:t>Mechanical</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Absorption</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Properties</a:t>
            </a:r>
            <a:r>
              <a:rPr lang="tr-TR" sz="3600" b="0" i="0" dirty="0">
                <a:solidFill>
                  <a:srgbClr val="333333"/>
                </a:solidFill>
                <a:effectLst/>
                <a:latin typeface="Times New Roman" panose="02020603050405020304" pitchFamily="18" charset="0"/>
                <a:cs typeface="Times New Roman" panose="02020603050405020304" pitchFamily="18" charset="0"/>
              </a:rPr>
              <a:t> of Fiber </a:t>
            </a:r>
            <a:r>
              <a:rPr lang="tr-TR" sz="3600" b="0" i="0" dirty="0" err="1">
                <a:solidFill>
                  <a:srgbClr val="333333"/>
                </a:solidFill>
                <a:effectLst/>
                <a:latin typeface="Times New Roman" panose="02020603050405020304" pitchFamily="18" charset="0"/>
                <a:cs typeface="Times New Roman" panose="02020603050405020304" pitchFamily="18" charset="0"/>
              </a:rPr>
              <a:t>Reinforced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Fly</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Ash</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Based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Geopolymer</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Mortar</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presented</a:t>
            </a:r>
            <a:r>
              <a:rPr lang="tr-TR" sz="3600" b="0" i="0" dirty="0">
                <a:solidFill>
                  <a:srgbClr val="333333"/>
                </a:solidFill>
                <a:effectLst/>
                <a:latin typeface="Times New Roman" panose="02020603050405020304" pitchFamily="18" charset="0"/>
                <a:cs typeface="Times New Roman" panose="02020603050405020304" pitchFamily="18" charset="0"/>
              </a:rPr>
              <a:t> at </a:t>
            </a:r>
            <a:r>
              <a:rPr lang="tr-TR" sz="3600" b="0" i="0" dirty="0" err="1">
                <a:solidFill>
                  <a:srgbClr val="333333"/>
                </a:solidFill>
                <a:effectLst/>
                <a:latin typeface="Times New Roman" panose="02020603050405020304" pitchFamily="18" charset="0"/>
                <a:cs typeface="Times New Roman" panose="02020603050405020304" pitchFamily="18" charset="0"/>
              </a:rPr>
              <a:t>the</a:t>
            </a:r>
            <a:r>
              <a:rPr lang="tr-TR" sz="3600" b="0" i="0" dirty="0">
                <a:solidFill>
                  <a:srgbClr val="333333"/>
                </a:solidFill>
                <a:effectLst/>
                <a:latin typeface="Times New Roman" panose="02020603050405020304" pitchFamily="18" charset="0"/>
                <a:cs typeface="Times New Roman" panose="02020603050405020304" pitchFamily="18" charset="0"/>
              </a:rPr>
              <a:t> 6th International GAP </a:t>
            </a:r>
            <a:r>
              <a:rPr lang="tr-TR" sz="3600" b="0" i="0" dirty="0" err="1">
                <a:solidFill>
                  <a:srgbClr val="333333"/>
                </a:solidFill>
                <a:effectLst/>
                <a:latin typeface="Times New Roman" panose="02020603050405020304" pitchFamily="18" charset="0"/>
                <a:cs typeface="Times New Roman" panose="02020603050405020304" pitchFamily="18" charset="0"/>
              </a:rPr>
              <a:t>Engineering</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Congress</a:t>
            </a:r>
            <a:r>
              <a:rPr lang="tr-TR" sz="3600" b="0" i="0" dirty="0">
                <a:solidFill>
                  <a:srgbClr val="333333"/>
                </a:solidFill>
                <a:effectLst/>
                <a:latin typeface="Times New Roman" panose="02020603050405020304" pitchFamily="18" charset="0"/>
                <a:cs typeface="Times New Roman" panose="02020603050405020304" pitchFamily="18" charset="0"/>
              </a:rPr>
              <a:t> – GAP2018, Şanlıurfa , 2018.</a:t>
            </a:r>
          </a:p>
          <a:p>
            <a:pPr marL="0" indent="0" algn="just">
              <a:lnSpc>
                <a:spcPct val="100000"/>
              </a:lnSpc>
              <a:buNone/>
            </a:pPr>
            <a:r>
              <a:rPr lang="tr-TR" sz="3600" b="0" i="0" dirty="0">
                <a:solidFill>
                  <a:srgbClr val="333333"/>
                </a:solidFill>
                <a:effectLst/>
                <a:latin typeface="Times New Roman" panose="02020603050405020304" pitchFamily="18" charset="0"/>
                <a:cs typeface="Times New Roman" panose="02020603050405020304" pitchFamily="18" charset="0"/>
              </a:rPr>
              <a:t>K. MERMERDAŞ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Ş. EKMEN, “</a:t>
            </a:r>
            <a:r>
              <a:rPr lang="tr-TR" sz="3600" b="0" i="0" dirty="0" err="1">
                <a:solidFill>
                  <a:srgbClr val="333333"/>
                </a:solidFill>
                <a:effectLst/>
                <a:latin typeface="Times New Roman" panose="02020603050405020304" pitchFamily="18" charset="0"/>
                <a:cs typeface="Times New Roman" panose="02020603050405020304" pitchFamily="18" charset="0"/>
              </a:rPr>
              <a:t>Kalsine</a:t>
            </a:r>
            <a:r>
              <a:rPr lang="tr-TR" sz="3600" b="0" i="0" dirty="0">
                <a:solidFill>
                  <a:srgbClr val="333333"/>
                </a:solidFill>
                <a:effectLst/>
                <a:latin typeface="Times New Roman" panose="02020603050405020304" pitchFamily="18" charset="0"/>
                <a:cs typeface="Times New Roman" panose="02020603050405020304" pitchFamily="18" charset="0"/>
              </a:rPr>
              <a:t> ham </a:t>
            </a:r>
            <a:r>
              <a:rPr lang="tr-TR" sz="3600" b="0" i="0" dirty="0" err="1">
                <a:solidFill>
                  <a:srgbClr val="333333"/>
                </a:solidFill>
                <a:effectLst/>
                <a:latin typeface="Times New Roman" panose="02020603050405020304" pitchFamily="18" charset="0"/>
                <a:cs typeface="Times New Roman" panose="02020603050405020304" pitchFamily="18" charset="0"/>
              </a:rPr>
              <a:t>kaolen</a:t>
            </a:r>
            <a:r>
              <a:rPr lang="tr-TR" sz="3600" b="0" i="0" dirty="0">
                <a:solidFill>
                  <a:srgbClr val="333333"/>
                </a:solidFill>
                <a:effectLst/>
                <a:latin typeface="Times New Roman" panose="02020603050405020304" pitchFamily="18" charset="0"/>
                <a:cs typeface="Times New Roman" panose="02020603050405020304" pitchFamily="18" charset="0"/>
              </a:rPr>
              <a:t> ve yüksek saflıktaki </a:t>
            </a:r>
            <a:r>
              <a:rPr lang="tr-TR" sz="3600" b="0" i="0" dirty="0" err="1">
                <a:solidFill>
                  <a:srgbClr val="333333"/>
                </a:solidFill>
                <a:effectLst/>
                <a:latin typeface="Times New Roman" panose="02020603050405020304" pitchFamily="18" charset="0"/>
                <a:cs typeface="Times New Roman" panose="02020603050405020304" pitchFamily="18" charset="0"/>
              </a:rPr>
              <a:t>metakaolen</a:t>
            </a:r>
            <a:r>
              <a:rPr lang="tr-TR" sz="3600" b="0" i="0" dirty="0">
                <a:solidFill>
                  <a:srgbClr val="333333"/>
                </a:solidFill>
                <a:effectLst/>
                <a:latin typeface="Times New Roman" panose="02020603050405020304" pitchFamily="18" charset="0"/>
                <a:cs typeface="Times New Roman" panose="02020603050405020304" pitchFamily="18" charset="0"/>
              </a:rPr>
              <a:t> içeren betonların çekme ve basınç dayanımları arasındaki korelasyon,” </a:t>
            </a:r>
            <a:r>
              <a:rPr lang="tr-TR" sz="3600" b="0" i="0" dirty="0" err="1">
                <a:solidFill>
                  <a:srgbClr val="333333"/>
                </a:solidFill>
                <a:effectLst/>
                <a:latin typeface="Times New Roman" panose="02020603050405020304" pitchFamily="18" charset="0"/>
                <a:cs typeface="Times New Roman" panose="02020603050405020304" pitchFamily="18" charset="0"/>
              </a:rPr>
              <a:t>presented</a:t>
            </a:r>
            <a:r>
              <a:rPr lang="tr-TR" sz="3600" b="0" i="0" dirty="0">
                <a:solidFill>
                  <a:srgbClr val="333333"/>
                </a:solidFill>
                <a:effectLst/>
                <a:latin typeface="Times New Roman" panose="02020603050405020304" pitchFamily="18" charset="0"/>
                <a:cs typeface="Times New Roman" panose="02020603050405020304" pitchFamily="18" charset="0"/>
              </a:rPr>
              <a:t> at </a:t>
            </a:r>
            <a:r>
              <a:rPr lang="tr-TR" sz="3600" b="0" i="0" dirty="0" err="1">
                <a:solidFill>
                  <a:srgbClr val="333333"/>
                </a:solidFill>
                <a:effectLst/>
                <a:latin typeface="Times New Roman" panose="02020603050405020304" pitchFamily="18" charset="0"/>
                <a:cs typeface="Times New Roman" panose="02020603050405020304" pitchFamily="18" charset="0"/>
              </a:rPr>
              <a:t>the</a:t>
            </a:r>
            <a:r>
              <a:rPr lang="tr-TR" sz="3600" b="0" i="0" dirty="0">
                <a:solidFill>
                  <a:srgbClr val="333333"/>
                </a:solidFill>
                <a:effectLst/>
                <a:latin typeface="Times New Roman" panose="02020603050405020304" pitchFamily="18" charset="0"/>
                <a:cs typeface="Times New Roman" panose="02020603050405020304" pitchFamily="18" charset="0"/>
              </a:rPr>
              <a:t> International Conference on </a:t>
            </a:r>
            <a:r>
              <a:rPr lang="tr-TR" sz="3600" b="0" i="0" dirty="0" err="1">
                <a:solidFill>
                  <a:srgbClr val="333333"/>
                </a:solidFill>
                <a:effectLst/>
                <a:latin typeface="Times New Roman" panose="02020603050405020304" pitchFamily="18" charset="0"/>
                <a:cs typeface="Times New Roman" panose="02020603050405020304" pitchFamily="18" charset="0"/>
              </a:rPr>
              <a:t>Civil</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and</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Environmental</a:t>
            </a:r>
            <a:r>
              <a:rPr lang="tr-TR" sz="3600" b="0" i="0" dirty="0">
                <a:solidFill>
                  <a:srgbClr val="333333"/>
                </a:solidFill>
                <a:effectLst/>
                <a:latin typeface="Times New Roman" panose="02020603050405020304" pitchFamily="18" charset="0"/>
                <a:cs typeface="Times New Roman" panose="02020603050405020304" pitchFamily="18" charset="0"/>
              </a:rPr>
              <a:t> </a:t>
            </a:r>
            <a:r>
              <a:rPr lang="tr-TR" sz="3600" b="0" i="0" dirty="0" err="1">
                <a:solidFill>
                  <a:srgbClr val="333333"/>
                </a:solidFill>
                <a:effectLst/>
                <a:latin typeface="Times New Roman" panose="02020603050405020304" pitchFamily="18" charset="0"/>
                <a:cs typeface="Times New Roman" panose="02020603050405020304" pitchFamily="18" charset="0"/>
              </a:rPr>
              <a:t>Engineering</a:t>
            </a:r>
            <a:r>
              <a:rPr lang="tr-TR" sz="3600" b="0" i="0" dirty="0">
                <a:solidFill>
                  <a:srgbClr val="333333"/>
                </a:solidFill>
                <a:effectLst/>
                <a:latin typeface="Times New Roman" panose="02020603050405020304" pitchFamily="18" charset="0"/>
                <a:cs typeface="Times New Roman" panose="02020603050405020304" pitchFamily="18" charset="0"/>
              </a:rPr>
              <a:t>, ICOCEE-Cappadocia-2017 , 2017.</a:t>
            </a:r>
            <a:endParaRPr lang="tr-TR" sz="3600" dirty="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endParaRPr lang="tr-TR" sz="3600" dirty="0">
              <a:solidFill>
                <a:schemeClr val="tx1"/>
              </a:solidFill>
            </a:endParaRPr>
          </a:p>
        </p:txBody>
      </p:sp>
    </p:spTree>
    <p:extLst>
      <p:ext uri="{BB962C8B-B14F-4D97-AF65-F5344CB8AC3E}">
        <p14:creationId xmlns:p14="http://schemas.microsoft.com/office/powerpoint/2010/main" val="370690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71600"/>
            <a:ext cx="6347714" cy="3880773"/>
          </a:xfrm>
        </p:spPr>
        <p:txBody>
          <a:bodyPr>
            <a:normAutofit fontScale="77500" lnSpcReduction="20000"/>
          </a:bodyPr>
          <a:lstStyle/>
          <a:p>
            <a:pPr marL="0" indent="0">
              <a:buNone/>
            </a:pPr>
            <a:r>
              <a:rPr lang="tr-TR" b="1" u="sng" dirty="0">
                <a:solidFill>
                  <a:srgbClr val="FF0000"/>
                </a:solidFill>
                <a:latin typeface="Candara"/>
                <a:cs typeface="Candara"/>
              </a:rPr>
              <a:t>Projeler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0" indent="0">
              <a:buNone/>
            </a:pPr>
            <a:r>
              <a:rPr lang="tr-TR" b="1" dirty="0">
                <a:solidFill>
                  <a:srgbClr val="2861AA"/>
                </a:solidFill>
                <a:latin typeface="Candara"/>
              </a:rPr>
              <a:t>Bilimsel Araştırma Projeleri:</a:t>
            </a:r>
          </a:p>
          <a:p>
            <a:pPr marL="0" indent="0" algn="just">
              <a:buNone/>
            </a:pPr>
            <a:r>
              <a:rPr lang="tr-TR" sz="1000" dirty="0">
                <a:solidFill>
                  <a:schemeClr val="tx1"/>
                </a:solidFill>
              </a:rPr>
              <a:t>Uçucu Kül Esaslı Hafif </a:t>
            </a:r>
            <a:r>
              <a:rPr lang="tr-TR" sz="1000" dirty="0" err="1">
                <a:solidFill>
                  <a:schemeClr val="tx1"/>
                </a:solidFill>
              </a:rPr>
              <a:t>Jeopolimer</a:t>
            </a:r>
            <a:r>
              <a:rPr lang="tr-TR" sz="1000" dirty="0">
                <a:solidFill>
                  <a:schemeClr val="tx1"/>
                </a:solidFill>
              </a:rPr>
              <a:t> Harçların Taze ve Sertleşmiş Özelliklerinin İncelenmesi, Modellenmesi ve Optimizasyonu, HÜBAK, Araştırmacı: EKMEN ŞEVİN, Yürütücü: MERMERDAŞ KASIM, Araştırmacı: ALĞIN ZEYNEP, 21/11/2018 (Devam Ediyor)</a:t>
            </a:r>
          </a:p>
          <a:p>
            <a:pPr marL="0" indent="0" algn="just">
              <a:buNone/>
            </a:pPr>
            <a:r>
              <a:rPr lang="tr-TR" sz="1000" dirty="0">
                <a:solidFill>
                  <a:schemeClr val="tx1"/>
                </a:solidFill>
              </a:rPr>
              <a:t>Cam Elyaf Takviyeli Polimer Donatı İle Beton Arasındaki Aderans Dayanımının Araştırılması, HÜBAK, Yürütücü: ALĞIN ZEYNEP, Araştırmacı: Şeker Mehmet, Araştırmacı: MERMERDAŞ KASIM, 18/10/2018 - 18/05/2019</a:t>
            </a:r>
          </a:p>
          <a:p>
            <a:pPr marL="0" indent="0" algn="just">
              <a:buNone/>
            </a:pPr>
            <a:r>
              <a:rPr lang="tr-TR" sz="1000" dirty="0">
                <a:solidFill>
                  <a:schemeClr val="tx1"/>
                </a:solidFill>
              </a:rPr>
              <a:t>Sentetik Makro Elyaf Miktarının Silindirle Sıkıştırılmış Betonun Mekanik Özelliklerine Etkisi, HÜBAK, Yürütücü: ALĞIN ZEYNEP, Araştırmacı: MERMERDAŞ KASIM, Araştırmacı: </a:t>
            </a:r>
            <a:r>
              <a:rPr lang="tr-TR" sz="1000" dirty="0" err="1">
                <a:solidFill>
                  <a:schemeClr val="tx1"/>
                </a:solidFill>
              </a:rPr>
              <a:t>Zeynepli</a:t>
            </a:r>
            <a:r>
              <a:rPr lang="tr-TR" sz="1000" dirty="0">
                <a:solidFill>
                  <a:schemeClr val="tx1"/>
                </a:solidFill>
              </a:rPr>
              <a:t> M Serhat, ,06/09/2018 - 06/09/2019</a:t>
            </a:r>
          </a:p>
          <a:p>
            <a:pPr marL="0" indent="0" algn="just">
              <a:buNone/>
            </a:pPr>
            <a:r>
              <a:rPr lang="tr-TR" sz="1000" dirty="0">
                <a:solidFill>
                  <a:schemeClr val="tx1"/>
                </a:solidFill>
              </a:rPr>
              <a:t>Bazalt Elyaflı Betonun Mekanik Özelliklerinin İncelenmesi, HÜBAK, Yürütücü: ALĞIN ZEYNEP, Araştırmacı: MERMERDAŞ KASIM, Araştırmacı: KHALID </a:t>
            </a:r>
            <a:r>
              <a:rPr lang="tr-TR" sz="1000" dirty="0" err="1">
                <a:solidFill>
                  <a:schemeClr val="tx1"/>
                </a:solidFill>
              </a:rPr>
              <a:t>Lawand</a:t>
            </a:r>
            <a:r>
              <a:rPr lang="tr-TR" sz="1000" dirty="0">
                <a:solidFill>
                  <a:schemeClr val="tx1"/>
                </a:solidFill>
              </a:rPr>
              <a:t> </a:t>
            </a:r>
            <a:r>
              <a:rPr lang="tr-TR" sz="1000" dirty="0" err="1">
                <a:solidFill>
                  <a:schemeClr val="tx1"/>
                </a:solidFill>
              </a:rPr>
              <a:t>Waleed</a:t>
            </a:r>
            <a:r>
              <a:rPr lang="tr-TR" sz="1000" dirty="0">
                <a:solidFill>
                  <a:schemeClr val="tx1"/>
                </a:solidFill>
              </a:rPr>
              <a:t>, 10/04/2018 - 10/11/2018</a:t>
            </a:r>
          </a:p>
          <a:p>
            <a:pPr marL="0" indent="0" algn="just">
              <a:buNone/>
            </a:pPr>
            <a:r>
              <a:rPr lang="tr-TR" sz="1000" dirty="0">
                <a:solidFill>
                  <a:schemeClr val="tx1"/>
                </a:solidFill>
              </a:rPr>
              <a:t>Yapay Hafif </a:t>
            </a:r>
            <a:r>
              <a:rPr lang="tr-TR" sz="1000" dirty="0" err="1">
                <a:solidFill>
                  <a:schemeClr val="tx1"/>
                </a:solidFill>
              </a:rPr>
              <a:t>Agregalı</a:t>
            </a:r>
            <a:r>
              <a:rPr lang="tr-TR" sz="1000" dirty="0">
                <a:solidFill>
                  <a:schemeClr val="tx1"/>
                </a:solidFill>
              </a:rPr>
              <a:t> Çelik Lif Takviyeli Yüksek Dayanımlı Çimento Esaslı </a:t>
            </a:r>
            <a:r>
              <a:rPr lang="tr-TR" sz="1000" dirty="0" err="1">
                <a:solidFill>
                  <a:schemeClr val="tx1"/>
                </a:solidFill>
              </a:rPr>
              <a:t>Kompozitlerin</a:t>
            </a:r>
            <a:r>
              <a:rPr lang="tr-TR" sz="1000" dirty="0">
                <a:solidFill>
                  <a:schemeClr val="tx1"/>
                </a:solidFill>
              </a:rPr>
              <a:t> </a:t>
            </a:r>
            <a:r>
              <a:rPr lang="tr-TR" sz="1000" dirty="0" err="1">
                <a:solidFill>
                  <a:schemeClr val="tx1"/>
                </a:solidFill>
              </a:rPr>
              <a:t>Rötre</a:t>
            </a:r>
            <a:r>
              <a:rPr lang="tr-TR" sz="1000" dirty="0">
                <a:solidFill>
                  <a:schemeClr val="tx1"/>
                </a:solidFill>
              </a:rPr>
              <a:t> Davranışının İncelenmesi. HÜBAK, Araştırmacı: EKMEN ŞEVİN, Yürütücü: MERMERDAŞ KASIM, 2018.</a:t>
            </a:r>
          </a:p>
          <a:p>
            <a:pPr marL="0" indent="0" algn="just">
              <a:buNone/>
            </a:pPr>
            <a:r>
              <a:rPr lang="en-US" sz="1000" dirty="0">
                <a:solidFill>
                  <a:schemeClr val="tx1"/>
                </a:solidFill>
              </a:rPr>
              <a:t>Investigation of the shrinkage behaviors of fly ash based geopolymer lightweight mortars. </a:t>
            </a:r>
            <a:r>
              <a:rPr lang="tr-TR" sz="1000" dirty="0">
                <a:solidFill>
                  <a:schemeClr val="tx1"/>
                </a:solidFill>
              </a:rPr>
              <a:t>HÜBAK, Araştırmacı: EKMEN ŞEVİN, Yürütücü: MERMERDAŞ KASIM, 2017.</a:t>
            </a:r>
          </a:p>
          <a:p>
            <a:pPr marL="0" indent="0" algn="just">
              <a:buNone/>
            </a:pPr>
            <a:endParaRPr lang="tr-TR" sz="900" dirty="0">
              <a:solidFill>
                <a:schemeClr val="tx1"/>
              </a:solidFill>
            </a:endParaRPr>
          </a:p>
          <a:p>
            <a:pPr marL="0" indent="0">
              <a:buNone/>
            </a:pPr>
            <a:r>
              <a:rPr lang="tr-TR" b="1" u="sng" dirty="0">
                <a:solidFill>
                  <a:srgbClr val="FF0000"/>
                </a:solidFill>
                <a:latin typeface="Candara"/>
              </a:rPr>
              <a:t>Diğer:</a:t>
            </a:r>
            <a:endParaRPr lang="tr-TR" sz="900" dirty="0">
              <a:solidFill>
                <a:schemeClr val="tx1"/>
              </a:solidFill>
            </a:endParaRPr>
          </a:p>
          <a:p>
            <a:pPr marL="0" indent="0">
              <a:buNone/>
            </a:pPr>
            <a:r>
              <a:rPr lang="tr-TR" b="1" dirty="0">
                <a:solidFill>
                  <a:srgbClr val="2861AA"/>
                </a:solidFill>
                <a:latin typeface="Candara"/>
                <a:cs typeface="Candara"/>
              </a:rPr>
              <a:t>Alınan Bilimsel Ödül:</a:t>
            </a:r>
          </a:p>
          <a:p>
            <a:pPr marL="0" indent="0">
              <a:buNone/>
            </a:pPr>
            <a:r>
              <a:rPr lang="tr-TR" b="1" dirty="0">
                <a:solidFill>
                  <a:srgbClr val="2861AA"/>
                </a:solidFill>
                <a:latin typeface="Candara"/>
                <a:cs typeface="Candara"/>
              </a:rPr>
              <a:t>Atıf Sayısı </a:t>
            </a:r>
            <a:r>
              <a:rPr lang="tr-TR" b="1" u="sng" dirty="0">
                <a:solidFill>
                  <a:srgbClr val="FF0000"/>
                </a:solidFill>
                <a:latin typeface="Candara"/>
                <a:cs typeface="Candara"/>
              </a:rPr>
              <a:t>(Son 5 yıl)</a:t>
            </a:r>
            <a:r>
              <a:rPr lang="tr-TR" b="1" dirty="0">
                <a:solidFill>
                  <a:srgbClr val="2861AA"/>
                </a:solidFill>
                <a:latin typeface="Candara"/>
                <a:cs typeface="Candara"/>
              </a:rPr>
              <a:t>: 1083</a:t>
            </a:r>
            <a:endParaRPr lang="tr-TR" dirty="0">
              <a:latin typeface="Candara"/>
              <a:cs typeface="Candara"/>
            </a:endParaRPr>
          </a:p>
          <a:p>
            <a:endParaRPr lang="en-GB" b="1" dirty="0">
              <a:solidFill>
                <a:srgbClr val="2861AA"/>
              </a:solidFill>
              <a:latin typeface="Candara"/>
            </a:endParaRPr>
          </a:p>
        </p:txBody>
      </p:sp>
    </p:spTree>
    <p:extLst>
      <p:ext uri="{BB962C8B-B14F-4D97-AF65-F5344CB8AC3E}">
        <p14:creationId xmlns:p14="http://schemas.microsoft.com/office/powerpoint/2010/main" val="2920707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461B7E-8E66-450E-B241-F871E0A54E41}"/>
              </a:ext>
            </a:extLst>
          </p:cNvPr>
          <p:cNvSpPr>
            <a:spLocks noGrp="1"/>
          </p:cNvSpPr>
          <p:nvPr>
            <p:ph type="title"/>
          </p:nvPr>
        </p:nvSpPr>
        <p:spPr>
          <a:xfrm>
            <a:off x="500034" y="142852"/>
            <a:ext cx="6347713" cy="1205030"/>
          </a:xfrm>
        </p:spPr>
        <p:txBody>
          <a:bodyPr>
            <a:noAutofit/>
          </a:bodyPr>
          <a:lstStyle/>
          <a:p>
            <a:r>
              <a:rPr lang="tr-TR" sz="3200" dirty="0"/>
              <a:t>Bölüm Öğretim Elemanları</a:t>
            </a:r>
            <a:br>
              <a:rPr lang="tr-TR" sz="3200" dirty="0"/>
            </a:br>
            <a:r>
              <a:rPr lang="tr-TR" sz="3200" dirty="0"/>
              <a:t>Tanıtımı-Yapı Anabilim Dalı</a:t>
            </a:r>
            <a:endParaRPr lang="tr-TR" sz="2900" dirty="0"/>
          </a:p>
        </p:txBody>
      </p:sp>
      <p:sp>
        <p:nvSpPr>
          <p:cNvPr id="3" name="İçerik Yer Tutucusu 2">
            <a:extLst>
              <a:ext uri="{FF2B5EF4-FFF2-40B4-BE49-F238E27FC236}">
                <a16:creationId xmlns:a16="http://schemas.microsoft.com/office/drawing/2014/main" id="{7FB50E1D-FC9C-4C2D-B74F-A2310C459C2F}"/>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Doç. Dr. Recep Kadir PEKGÖKGÖZ </a:t>
            </a:r>
            <a:r>
              <a:rPr lang="tr-TR" sz="2800" dirty="0" err="1">
                <a:solidFill>
                  <a:schemeClr val="accent2">
                    <a:lumMod val="75000"/>
                  </a:schemeClr>
                </a:solidFill>
              </a:rPr>
              <a:t>Soyisim</a:t>
            </a:r>
            <a:endParaRPr lang="tr-TR" sz="2800" dirty="0">
              <a:solidFill>
                <a:schemeClr val="accent2">
                  <a:lumMod val="75000"/>
                </a:schemeClr>
              </a:solidFill>
            </a:endParaRPr>
          </a:p>
          <a:p>
            <a:pPr marL="0" indent="0">
              <a:buNone/>
            </a:pPr>
            <a:endParaRPr lang="tr-TR" dirty="0"/>
          </a:p>
        </p:txBody>
      </p:sp>
      <p:graphicFrame>
        <p:nvGraphicFramePr>
          <p:cNvPr id="4" name="Tablo 3">
            <a:extLst>
              <a:ext uri="{FF2B5EF4-FFF2-40B4-BE49-F238E27FC236}">
                <a16:creationId xmlns:a16="http://schemas.microsoft.com/office/drawing/2014/main" id="{6816E279-49D7-473D-A726-111145AEB868}"/>
              </a:ext>
            </a:extLst>
          </p:cNvPr>
          <p:cNvGraphicFramePr>
            <a:graphicFrameLocks noGrp="1"/>
          </p:cNvGraphicFramePr>
          <p:nvPr/>
        </p:nvGraphicFramePr>
        <p:xfrm>
          <a:off x="2087878" y="1876743"/>
          <a:ext cx="3604514" cy="1463040"/>
        </p:xfrm>
        <a:graphic>
          <a:graphicData uri="http://schemas.openxmlformats.org/drawingml/2006/table">
            <a:tbl>
              <a:tblPr firstRow="1" bandRow="1">
                <a:tableStyleId>{5C22544A-7EE6-4342-B048-85BDC9FD1C3A}</a:tableStyleId>
              </a:tblPr>
              <a:tblGrid>
                <a:gridCol w="1802257">
                  <a:extLst>
                    <a:ext uri="{9D8B030D-6E8A-4147-A177-3AD203B41FA5}">
                      <a16:colId xmlns:a16="http://schemas.microsoft.com/office/drawing/2014/main" val="3593599969"/>
                    </a:ext>
                  </a:extLst>
                </a:gridCol>
                <a:gridCol w="1802257">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YAPI </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dirty="0">
                          <a:solidFill>
                            <a:schemeClr val="tx1">
                              <a:lumMod val="65000"/>
                              <a:lumOff val="35000"/>
                            </a:schemeClr>
                          </a:solidFill>
                        </a:rPr>
                        <a:t>Harran</a:t>
                      </a:r>
                      <a:endParaRPr lang="tr-TR"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Yüksek Lisans:</a:t>
                      </a:r>
                    </a:p>
                  </a:txBody>
                  <a:tcPr/>
                </a:tc>
                <a:tc>
                  <a:txBody>
                    <a:bodyPr/>
                    <a:lstStyle/>
                    <a:p>
                      <a:r>
                        <a:rPr lang="tr-TR" dirty="0">
                          <a:solidFill>
                            <a:schemeClr val="tx1">
                              <a:lumMod val="65000"/>
                              <a:lumOff val="35000"/>
                            </a:schemeClr>
                          </a:solidFill>
                        </a:rPr>
                        <a:t>Fırat</a:t>
                      </a:r>
                      <a:endParaRPr lang="tr-TR" dirty="0"/>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r>
                        <a:rPr lang="tr-TR" dirty="0">
                          <a:solidFill>
                            <a:schemeClr val="tx1">
                              <a:lumMod val="65000"/>
                              <a:lumOff val="35000"/>
                            </a:schemeClr>
                          </a:solidFill>
                        </a:rPr>
                        <a:t>İ.T.Ü.</a:t>
                      </a:r>
                      <a:endParaRPr lang="tr-TR" dirty="0"/>
                    </a:p>
                  </a:txBody>
                  <a:tcPr/>
                </a:tc>
                <a:extLst>
                  <a:ext uri="{0D108BD9-81ED-4DB2-BD59-A6C34878D82A}">
                    <a16:rowId xmlns:a16="http://schemas.microsoft.com/office/drawing/2014/main" val="3733586125"/>
                  </a:ext>
                </a:extLst>
              </a:tr>
            </a:tbl>
          </a:graphicData>
        </a:graphic>
      </p:graphicFrame>
      <p:graphicFrame>
        <p:nvGraphicFramePr>
          <p:cNvPr id="7" name="Tablo 6">
            <a:extLst>
              <a:ext uri="{FF2B5EF4-FFF2-40B4-BE49-F238E27FC236}">
                <a16:creationId xmlns:a16="http://schemas.microsoft.com/office/drawing/2014/main" id="{8AC31852-34B4-49D6-BBB5-5477642F948B}"/>
              </a:ext>
            </a:extLst>
          </p:cNvPr>
          <p:cNvGraphicFramePr>
            <a:graphicFrameLocks noGrp="1"/>
          </p:cNvGraphicFramePr>
          <p:nvPr/>
        </p:nvGraphicFramePr>
        <p:xfrm>
          <a:off x="579119" y="3322316"/>
          <a:ext cx="5113274" cy="3322320"/>
        </p:xfrm>
        <a:graphic>
          <a:graphicData uri="http://schemas.openxmlformats.org/drawingml/2006/table">
            <a:tbl>
              <a:tblPr firstRow="1" bandRow="1">
                <a:tableStyleId>{5C22544A-7EE6-4342-B048-85BDC9FD1C3A}</a:tableStyleId>
              </a:tblPr>
              <a:tblGrid>
                <a:gridCol w="2556637">
                  <a:extLst>
                    <a:ext uri="{9D8B030D-6E8A-4147-A177-3AD203B41FA5}">
                      <a16:colId xmlns:a16="http://schemas.microsoft.com/office/drawing/2014/main" val="3593599969"/>
                    </a:ext>
                  </a:extLst>
                </a:gridCol>
                <a:gridCol w="2556637">
                  <a:extLst>
                    <a:ext uri="{9D8B030D-6E8A-4147-A177-3AD203B41FA5}">
                      <a16:colId xmlns:a16="http://schemas.microsoft.com/office/drawing/2014/main" val="136303955"/>
                    </a:ext>
                  </a:extLst>
                </a:gridCol>
              </a:tblGrid>
              <a:tr h="287011">
                <a:tc>
                  <a:txBody>
                    <a:bodyPr/>
                    <a:lstStyle/>
                    <a:p>
                      <a:pPr algn="ctr"/>
                      <a:r>
                        <a:rPr lang="tr-TR" dirty="0"/>
                        <a:t>Araştırma Konuları</a:t>
                      </a:r>
                    </a:p>
                  </a:txBody>
                  <a:tcPr/>
                </a:tc>
                <a:tc>
                  <a:txBody>
                    <a:bodyPr/>
                    <a:lstStyle/>
                    <a:p>
                      <a:pPr algn="ctr"/>
                      <a:r>
                        <a:rPr lang="tr-TR" dirty="0"/>
                        <a:t>Seçilmiş Yayınlar</a:t>
                      </a:r>
                    </a:p>
                  </a:txBody>
                  <a:tcPr/>
                </a:tc>
                <a:extLst>
                  <a:ext uri="{0D108BD9-81ED-4DB2-BD59-A6C34878D82A}">
                    <a16:rowId xmlns:a16="http://schemas.microsoft.com/office/drawing/2014/main" val="1543678882"/>
                  </a:ext>
                </a:extLst>
              </a:tr>
              <a:tr h="1745982">
                <a:tc>
                  <a:txBody>
                    <a:bodyPr/>
                    <a:lstStyle/>
                    <a:p>
                      <a:r>
                        <a:rPr lang="tr-TR" dirty="0">
                          <a:solidFill>
                            <a:schemeClr val="tx1">
                              <a:lumMod val="65000"/>
                              <a:lumOff val="35000"/>
                            </a:schemeClr>
                          </a:solidFill>
                        </a:rPr>
                        <a:t>Depreme Dayanaklı Yapı.</a:t>
                      </a:r>
                      <a:r>
                        <a:rPr lang="tr-TR" baseline="0" dirty="0">
                          <a:solidFill>
                            <a:schemeClr val="tx1">
                              <a:lumMod val="65000"/>
                              <a:lumOff val="35000"/>
                            </a:schemeClr>
                          </a:solidFill>
                        </a:rPr>
                        <a:t> Tasarımı. Yığma, Betonarme, Prefabrik ve Çelik yapılar</a:t>
                      </a:r>
                      <a:endParaRPr lang="tr-TR" dirty="0">
                        <a:solidFill>
                          <a:schemeClr val="tx1">
                            <a:lumMod val="65000"/>
                            <a:lumOff val="35000"/>
                          </a:schemeClr>
                        </a:solidFill>
                      </a:endParaRPr>
                    </a:p>
                  </a:txBody>
                  <a:tcPr/>
                </a:tc>
                <a:tc>
                  <a:txBody>
                    <a:bodyPr/>
                    <a:lstStyle/>
                    <a:p>
                      <a:pPr algn="l"/>
                      <a:r>
                        <a:rPr lang="tr-TR" sz="1000" kern="1200" dirty="0" err="1">
                          <a:solidFill>
                            <a:schemeClr val="dk1"/>
                          </a:solidFill>
                          <a:latin typeface="+mn-lt"/>
                          <a:ea typeface="+mn-ea"/>
                          <a:cs typeface="+mn-cs"/>
                        </a:rPr>
                        <a:t>Pekgökgöz</a:t>
                      </a:r>
                      <a:r>
                        <a:rPr lang="tr-TR" sz="1000" kern="1200" dirty="0">
                          <a:solidFill>
                            <a:schemeClr val="dk1"/>
                          </a:solidFill>
                          <a:latin typeface="+mn-lt"/>
                          <a:ea typeface="+mn-ea"/>
                          <a:cs typeface="+mn-cs"/>
                        </a:rPr>
                        <a:t> R. K., Taş Gökçe, 2017, “Ayarlı Kütle Sönümleyici Yerleştirilmiş Betonarme Yüksek Minarelerin Dinamik Analizi”, Gazi Üniversitesi Mühendislik-Mimarlık Fakültesi Dergisi, 32(1), 265-282, </a:t>
                      </a:r>
                      <a:r>
                        <a:rPr lang="tr-TR" sz="1000" kern="1200" dirty="0" err="1">
                          <a:solidFill>
                            <a:schemeClr val="dk1"/>
                          </a:solidFill>
                          <a:latin typeface="+mn-lt"/>
                          <a:ea typeface="+mn-ea"/>
                          <a:cs typeface="+mn-cs"/>
                        </a:rPr>
                        <a:t>Doi</a:t>
                      </a:r>
                      <a:r>
                        <a:rPr lang="tr-TR" sz="1000" kern="1200" dirty="0">
                          <a:solidFill>
                            <a:schemeClr val="dk1"/>
                          </a:solidFill>
                          <a:latin typeface="+mn-lt"/>
                          <a:ea typeface="+mn-ea"/>
                          <a:cs typeface="+mn-cs"/>
                        </a:rPr>
                        <a:t>: 10.17341/</a:t>
                      </a:r>
                      <a:r>
                        <a:rPr lang="tr-TR" sz="1000" kern="1200" dirty="0" err="1">
                          <a:solidFill>
                            <a:schemeClr val="dk1"/>
                          </a:solidFill>
                          <a:latin typeface="+mn-lt"/>
                          <a:ea typeface="+mn-ea"/>
                          <a:cs typeface="+mn-cs"/>
                        </a:rPr>
                        <a:t>gazimmfd</a:t>
                      </a:r>
                      <a:r>
                        <a:rPr lang="tr-TR" sz="1000" kern="1200" dirty="0">
                          <a:solidFill>
                            <a:schemeClr val="dk1"/>
                          </a:solidFill>
                          <a:latin typeface="+mn-lt"/>
                          <a:ea typeface="+mn-ea"/>
                          <a:cs typeface="+mn-cs"/>
                        </a:rPr>
                        <a:t>.300618.</a:t>
                      </a:r>
                    </a:p>
                    <a:p>
                      <a:pPr algn="just"/>
                      <a:endParaRPr lang="tr-TR" sz="1000" kern="1200" dirty="0">
                        <a:solidFill>
                          <a:schemeClr val="dk1"/>
                        </a:solidFill>
                        <a:latin typeface="+mn-lt"/>
                        <a:ea typeface="+mn-ea"/>
                        <a:cs typeface="+mn-cs"/>
                      </a:endParaRPr>
                    </a:p>
                    <a:p>
                      <a:pPr algn="l"/>
                      <a:r>
                        <a:rPr lang="tr-TR" sz="1000" kern="1200" dirty="0" err="1">
                          <a:solidFill>
                            <a:schemeClr val="dk1"/>
                          </a:solidFill>
                          <a:latin typeface="+mn-lt"/>
                          <a:ea typeface="+mn-ea"/>
                          <a:cs typeface="+mn-cs"/>
                        </a:rPr>
                        <a:t>Pekgökgöz</a:t>
                      </a:r>
                      <a:r>
                        <a:rPr lang="tr-TR" sz="1000" kern="1200" dirty="0">
                          <a:solidFill>
                            <a:schemeClr val="dk1"/>
                          </a:solidFill>
                          <a:latin typeface="+mn-lt"/>
                          <a:ea typeface="+mn-ea"/>
                          <a:cs typeface="+mn-cs"/>
                        </a:rPr>
                        <a:t> R.K., Gürel M.A., </a:t>
                      </a:r>
                      <a:r>
                        <a:rPr lang="tr-TR" sz="1000" kern="1200" dirty="0" err="1">
                          <a:solidFill>
                            <a:schemeClr val="dk1"/>
                          </a:solidFill>
                          <a:latin typeface="+mn-lt"/>
                          <a:ea typeface="+mn-ea"/>
                          <a:cs typeface="+mn-cs"/>
                        </a:rPr>
                        <a:t>Mammadov</a:t>
                      </a:r>
                      <a:r>
                        <a:rPr lang="tr-TR" sz="1000" kern="1200" dirty="0">
                          <a:solidFill>
                            <a:schemeClr val="dk1"/>
                          </a:solidFill>
                          <a:latin typeface="+mn-lt"/>
                          <a:ea typeface="+mn-ea"/>
                          <a:cs typeface="+mn-cs"/>
                        </a:rPr>
                        <a:t> Z., Çili F., 2013," </a:t>
                      </a:r>
                      <a:r>
                        <a:rPr lang="tr-TR" sz="1000" kern="1200" dirty="0" err="1">
                          <a:solidFill>
                            <a:schemeClr val="dk1"/>
                          </a:solidFill>
                          <a:latin typeface="+mn-lt"/>
                          <a:ea typeface="+mn-ea"/>
                          <a:cs typeface="+mn-cs"/>
                        </a:rPr>
                        <a:t>Dynamic</a:t>
                      </a:r>
                      <a:r>
                        <a:rPr lang="tr-TR" sz="1000" kern="1200" dirty="0">
                          <a:solidFill>
                            <a:schemeClr val="dk1"/>
                          </a:solidFill>
                          <a:latin typeface="+mn-lt"/>
                          <a:ea typeface="+mn-ea"/>
                          <a:cs typeface="+mn-cs"/>
                        </a:rPr>
                        <a:t> </a:t>
                      </a:r>
                      <a:r>
                        <a:rPr lang="tr-TR" sz="1000" kern="1200" dirty="0" err="1">
                          <a:solidFill>
                            <a:schemeClr val="dk1"/>
                          </a:solidFill>
                          <a:latin typeface="+mn-lt"/>
                          <a:ea typeface="+mn-ea"/>
                          <a:cs typeface="+mn-cs"/>
                        </a:rPr>
                        <a:t>Analysis</a:t>
                      </a:r>
                      <a:r>
                        <a:rPr lang="tr-TR" sz="1000" kern="1200" dirty="0">
                          <a:solidFill>
                            <a:schemeClr val="dk1"/>
                          </a:solidFill>
                          <a:latin typeface="+mn-lt"/>
                          <a:ea typeface="+mn-ea"/>
                          <a:cs typeface="+mn-cs"/>
                        </a:rPr>
                        <a:t> of </a:t>
                      </a:r>
                      <a:r>
                        <a:rPr lang="tr-TR" sz="1000" kern="1200" dirty="0" err="1">
                          <a:solidFill>
                            <a:schemeClr val="dk1"/>
                          </a:solidFill>
                          <a:latin typeface="+mn-lt"/>
                          <a:ea typeface="+mn-ea"/>
                          <a:cs typeface="+mn-cs"/>
                        </a:rPr>
                        <a:t>Vertically</a:t>
                      </a:r>
                      <a:r>
                        <a:rPr lang="tr-TR" sz="1000" kern="1200" dirty="0">
                          <a:solidFill>
                            <a:schemeClr val="dk1"/>
                          </a:solidFill>
                          <a:latin typeface="+mn-lt"/>
                          <a:ea typeface="+mn-ea"/>
                          <a:cs typeface="+mn-cs"/>
                        </a:rPr>
                        <a:t> Post-</a:t>
                      </a:r>
                      <a:r>
                        <a:rPr lang="tr-TR" sz="1000" kern="1200" dirty="0" err="1">
                          <a:solidFill>
                            <a:schemeClr val="dk1"/>
                          </a:solidFill>
                          <a:latin typeface="+mn-lt"/>
                          <a:ea typeface="+mn-ea"/>
                          <a:cs typeface="+mn-cs"/>
                        </a:rPr>
                        <a:t>Tensioned</a:t>
                      </a:r>
                      <a:r>
                        <a:rPr lang="tr-TR" sz="1000" kern="1200" dirty="0">
                          <a:solidFill>
                            <a:schemeClr val="dk1"/>
                          </a:solidFill>
                          <a:latin typeface="+mn-lt"/>
                          <a:ea typeface="+mn-ea"/>
                          <a:cs typeface="+mn-cs"/>
                        </a:rPr>
                        <a:t> </a:t>
                      </a:r>
                      <a:r>
                        <a:rPr lang="tr-TR" sz="1000" kern="1200" dirty="0" err="1">
                          <a:solidFill>
                            <a:schemeClr val="dk1"/>
                          </a:solidFill>
                          <a:latin typeface="+mn-lt"/>
                          <a:ea typeface="+mn-ea"/>
                          <a:cs typeface="+mn-cs"/>
                        </a:rPr>
                        <a:t>Masonry</a:t>
                      </a:r>
                      <a:r>
                        <a:rPr lang="tr-TR" sz="1000" kern="1200" dirty="0">
                          <a:solidFill>
                            <a:schemeClr val="dk1"/>
                          </a:solidFill>
                          <a:latin typeface="+mn-lt"/>
                          <a:ea typeface="+mn-ea"/>
                          <a:cs typeface="+mn-cs"/>
                        </a:rPr>
                        <a:t> </a:t>
                      </a:r>
                      <a:r>
                        <a:rPr lang="tr-TR" sz="1000" kern="1200" dirty="0" err="1">
                          <a:solidFill>
                            <a:schemeClr val="dk1"/>
                          </a:solidFill>
                          <a:latin typeface="+mn-lt"/>
                          <a:ea typeface="+mn-ea"/>
                          <a:cs typeface="+mn-cs"/>
                        </a:rPr>
                        <a:t>Minarets</a:t>
                      </a:r>
                      <a:r>
                        <a:rPr lang="tr-TR" sz="1000" kern="1200" dirty="0">
                          <a:solidFill>
                            <a:schemeClr val="dk1"/>
                          </a:solidFill>
                          <a:latin typeface="+mn-lt"/>
                          <a:ea typeface="+mn-ea"/>
                          <a:cs typeface="+mn-cs"/>
                        </a:rPr>
                        <a:t>", </a:t>
                      </a:r>
                      <a:r>
                        <a:rPr lang="tr-TR" sz="1000" kern="1200" dirty="0" err="1">
                          <a:solidFill>
                            <a:schemeClr val="dk1"/>
                          </a:solidFill>
                          <a:latin typeface="+mn-lt"/>
                          <a:ea typeface="+mn-ea"/>
                          <a:cs typeface="+mn-cs"/>
                        </a:rPr>
                        <a:t>Journal</a:t>
                      </a:r>
                      <a:r>
                        <a:rPr lang="tr-TR" sz="1000" kern="1200" dirty="0">
                          <a:solidFill>
                            <a:schemeClr val="dk1"/>
                          </a:solidFill>
                          <a:latin typeface="+mn-lt"/>
                          <a:ea typeface="+mn-ea"/>
                          <a:cs typeface="+mn-cs"/>
                        </a:rPr>
                        <a:t> of </a:t>
                      </a:r>
                      <a:r>
                        <a:rPr lang="tr-TR" sz="1000" kern="1200" dirty="0" err="1">
                          <a:solidFill>
                            <a:schemeClr val="dk1"/>
                          </a:solidFill>
                          <a:latin typeface="+mn-lt"/>
                          <a:ea typeface="+mn-ea"/>
                          <a:cs typeface="+mn-cs"/>
                        </a:rPr>
                        <a:t>Earthquake</a:t>
                      </a:r>
                      <a:r>
                        <a:rPr lang="tr-TR" sz="1000" kern="1200" dirty="0">
                          <a:solidFill>
                            <a:schemeClr val="dk1"/>
                          </a:solidFill>
                          <a:latin typeface="+mn-lt"/>
                          <a:ea typeface="+mn-ea"/>
                          <a:cs typeface="+mn-cs"/>
                        </a:rPr>
                        <a:t> </a:t>
                      </a:r>
                      <a:r>
                        <a:rPr lang="tr-TR" sz="1000" kern="1200" dirty="0" err="1">
                          <a:solidFill>
                            <a:schemeClr val="dk1"/>
                          </a:solidFill>
                          <a:latin typeface="+mn-lt"/>
                          <a:ea typeface="+mn-ea"/>
                          <a:cs typeface="+mn-cs"/>
                        </a:rPr>
                        <a:t>Engineering</a:t>
                      </a:r>
                      <a:r>
                        <a:rPr lang="tr-TR" sz="1000" kern="1200" dirty="0">
                          <a:solidFill>
                            <a:schemeClr val="dk1"/>
                          </a:solidFill>
                          <a:latin typeface="+mn-lt"/>
                          <a:ea typeface="+mn-ea"/>
                          <a:cs typeface="+mn-cs"/>
                        </a:rPr>
                        <a:t>, 17:4, 560-589, DOI: 10.1080/13632469.2012.754734</a:t>
                      </a:r>
                    </a:p>
                    <a:p>
                      <a:pPr algn="just"/>
                      <a:endParaRPr lang="tr-TR" sz="1000" kern="1200" dirty="0">
                        <a:solidFill>
                          <a:schemeClr val="dk1"/>
                        </a:solidFill>
                        <a:latin typeface="+mn-lt"/>
                        <a:ea typeface="+mn-ea"/>
                        <a:cs typeface="+mn-cs"/>
                      </a:endParaRPr>
                    </a:p>
                  </a:txBody>
                  <a:tcPr/>
                </a:tc>
                <a:extLst>
                  <a:ext uri="{0D108BD9-81ED-4DB2-BD59-A6C34878D82A}">
                    <a16:rowId xmlns:a16="http://schemas.microsoft.com/office/drawing/2014/main" val="3785232616"/>
                  </a:ext>
                </a:extLst>
              </a:tr>
              <a:tr h="287011">
                <a:tc>
                  <a:txBody>
                    <a:bodyPr/>
                    <a:lstStyle/>
                    <a:p>
                      <a:endParaRPr lang="tr-TR" dirty="0">
                        <a:solidFill>
                          <a:schemeClr val="tx1">
                            <a:lumMod val="65000"/>
                            <a:lumOff val="35000"/>
                          </a:schemeClr>
                        </a:solidFill>
                      </a:endParaRPr>
                    </a:p>
                  </a:txBody>
                  <a:tcPr/>
                </a:tc>
                <a:tc>
                  <a:txBody>
                    <a:bodyPr/>
                    <a:lstStyle/>
                    <a:p>
                      <a:endParaRPr lang="tr-TR" dirty="0"/>
                    </a:p>
                  </a:txBody>
                  <a:tcPr/>
                </a:tc>
                <a:extLst>
                  <a:ext uri="{0D108BD9-81ED-4DB2-BD59-A6C34878D82A}">
                    <a16:rowId xmlns:a16="http://schemas.microsoft.com/office/drawing/2014/main" val="873695292"/>
                  </a:ext>
                </a:extLst>
              </a:tr>
              <a:tr h="287011">
                <a:tc>
                  <a:txBody>
                    <a:bodyPr/>
                    <a:lstStyle/>
                    <a:p>
                      <a:endParaRPr lang="tr-TR" dirty="0">
                        <a:solidFill>
                          <a:schemeClr val="tx1">
                            <a:lumMod val="65000"/>
                            <a:lumOff val="35000"/>
                          </a:schemeClr>
                        </a:solidFill>
                      </a:endParaRPr>
                    </a:p>
                  </a:txBody>
                  <a:tcPr/>
                </a:tc>
                <a:tc>
                  <a:txBody>
                    <a:bodyPr/>
                    <a:lstStyle/>
                    <a:p>
                      <a:endParaRPr lang="tr-TR" dirty="0"/>
                    </a:p>
                  </a:txBody>
                  <a:tcPr/>
                </a:tc>
                <a:extLst>
                  <a:ext uri="{0D108BD9-81ED-4DB2-BD59-A6C34878D82A}">
                    <a16:rowId xmlns:a16="http://schemas.microsoft.com/office/drawing/2014/main" val="3733586125"/>
                  </a:ext>
                </a:extLst>
              </a:tr>
            </a:tbl>
          </a:graphicData>
        </a:graphic>
      </p:graphicFrame>
      <p:graphicFrame>
        <p:nvGraphicFramePr>
          <p:cNvPr id="8" name="Tablo 7">
            <a:extLst>
              <a:ext uri="{FF2B5EF4-FFF2-40B4-BE49-F238E27FC236}">
                <a16:creationId xmlns:a16="http://schemas.microsoft.com/office/drawing/2014/main" id="{21549675-CF41-4589-BE32-0FF23FD9ABF6}"/>
              </a:ext>
            </a:extLst>
          </p:cNvPr>
          <p:cNvGraphicFramePr>
            <a:graphicFrameLocks noGrp="1"/>
          </p:cNvGraphicFramePr>
          <p:nvPr/>
        </p:nvGraphicFramePr>
        <p:xfrm>
          <a:off x="5715008" y="1889760"/>
          <a:ext cx="1645415" cy="4968240"/>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589035">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3309814">
                <a:tc>
                  <a:txBody>
                    <a:bodyPr/>
                    <a:lstStyle/>
                    <a:p>
                      <a:r>
                        <a:rPr lang="tr-TR" sz="1000" kern="1200" dirty="0">
                          <a:solidFill>
                            <a:schemeClr val="dk1"/>
                          </a:solidFill>
                          <a:latin typeface="+mn-lt"/>
                          <a:ea typeface="+mn-ea"/>
                          <a:cs typeface="+mn-cs"/>
                        </a:rPr>
                        <a:t>Betonarme Kiriş Kolon Birleşim Bölgesi Davranışına Fiber Takviyeli Betonun Etkisinin İncelenmesi, Yükseköğretim Kurumları tarafından destekli bilimsel araştırma projesi, Yönetici, , 31/08/2012-31/08/2014</a:t>
                      </a:r>
                    </a:p>
                    <a:p>
                      <a:endParaRPr lang="tr-TR" sz="1000" kern="1200" dirty="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mn-lt"/>
                          <a:ea typeface="+mn-ea"/>
                          <a:cs typeface="+mn-cs"/>
                        </a:rPr>
                        <a:t>Tarihi Urfa Ulu Cami Ve Minaresinin Çevresel Titreşim Testi Yöntemiyle Dinamik Özelliklerinin Belirlenmesi, Yükseköğretim Kurumları tarafından destekli bilimsel araştırma projesi, Yürütücü, 30/05/2016-5/1/2017</a:t>
                      </a:r>
                    </a:p>
                    <a:p>
                      <a:endParaRPr lang="tr-TR" sz="1000" dirty="0"/>
                    </a:p>
                  </a:txBody>
                  <a:tcPr/>
                </a:tc>
                <a:extLst>
                  <a:ext uri="{0D108BD9-81ED-4DB2-BD59-A6C34878D82A}">
                    <a16:rowId xmlns:a16="http://schemas.microsoft.com/office/drawing/2014/main" val="3731100172"/>
                  </a:ext>
                </a:extLst>
              </a:tr>
              <a:tr h="336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1873832495"/>
                  </a:ext>
                </a:extLst>
              </a:tr>
              <a:tr h="336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1082679696"/>
                  </a:ext>
                </a:extLst>
              </a:tr>
            </a:tbl>
          </a:graphicData>
        </a:graphic>
      </p:graphicFrame>
      <p:pic>
        <p:nvPicPr>
          <p:cNvPr id="11" name="Resim 10">
            <a:extLst>
              <a:ext uri="{FF2B5EF4-FFF2-40B4-BE49-F238E27FC236}">
                <a16:creationId xmlns:a16="http://schemas.microsoft.com/office/drawing/2014/main" id="{4D266C97-31D0-4ACB-9CFF-199140070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8" y="1876742"/>
            <a:ext cx="1508759" cy="1415572"/>
          </a:xfrm>
          <a:prstGeom prst="rect">
            <a:avLst/>
          </a:prstGeom>
        </p:spPr>
      </p:pic>
      <p:pic>
        <p:nvPicPr>
          <p:cNvPr id="1026" name="Picture 2" descr="IMG_0023"/>
          <p:cNvPicPr>
            <a:picLocks noChangeAspect="1" noChangeArrowheads="1"/>
          </p:cNvPicPr>
          <p:nvPr/>
        </p:nvPicPr>
        <p:blipFill>
          <a:blip r:embed="rId3"/>
          <a:srcRect/>
          <a:stretch>
            <a:fillRect/>
          </a:stretch>
        </p:blipFill>
        <p:spPr bwMode="auto">
          <a:xfrm>
            <a:off x="714348" y="1857364"/>
            <a:ext cx="1314450" cy="1495425"/>
          </a:xfrm>
          <a:prstGeom prst="rect">
            <a:avLst/>
          </a:prstGeom>
          <a:noFill/>
          <a:ln w="9525">
            <a:noFill/>
            <a:miter lim="800000"/>
            <a:headEnd/>
            <a:tailEnd/>
          </a:ln>
        </p:spPr>
      </p:pic>
    </p:spTree>
    <p:extLst>
      <p:ext uri="{BB962C8B-B14F-4D97-AF65-F5344CB8AC3E}">
        <p14:creationId xmlns:p14="http://schemas.microsoft.com/office/powerpoint/2010/main" val="3392020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lstStyle/>
          <a:p>
            <a:r>
              <a:rPr lang="tr-TR" dirty="0"/>
              <a:t>Bölüm Öğretim Elemanları</a:t>
            </a:r>
            <a:br>
              <a:rPr lang="tr-TR" dirty="0"/>
            </a:br>
            <a:r>
              <a:rPr lang="tr-TR" dirty="0"/>
              <a:t>Tanıtımı-Yapı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Dr. </a:t>
            </a:r>
            <a:r>
              <a:rPr lang="tr-TR" sz="2800" dirty="0" err="1">
                <a:solidFill>
                  <a:schemeClr val="accent2">
                    <a:lumMod val="75000"/>
                  </a:schemeClr>
                </a:solidFill>
              </a:rPr>
              <a:t>Öğr</a:t>
            </a:r>
            <a:r>
              <a:rPr lang="tr-TR" sz="2800" dirty="0">
                <a:solidFill>
                  <a:schemeClr val="accent2">
                    <a:lumMod val="75000"/>
                  </a:schemeClr>
                </a:solidFill>
              </a:rPr>
              <a:t>. Üyesi Zeynep ALGIN</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87878" y="1876743"/>
          <a:ext cx="3604514" cy="1463040"/>
        </p:xfrm>
        <a:graphic>
          <a:graphicData uri="http://schemas.openxmlformats.org/drawingml/2006/table">
            <a:tbl>
              <a:tblPr firstRow="1" bandRow="1">
                <a:tableStyleId>{5C22544A-7EE6-4342-B048-85BDC9FD1C3A}</a:tableStyleId>
              </a:tblPr>
              <a:tblGrid>
                <a:gridCol w="1722122">
                  <a:extLst>
                    <a:ext uri="{9D8B030D-6E8A-4147-A177-3AD203B41FA5}">
                      <a16:colId xmlns:a16="http://schemas.microsoft.com/office/drawing/2014/main" val="3593599969"/>
                    </a:ext>
                  </a:extLst>
                </a:gridCol>
                <a:gridCol w="1882392">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YAPI</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300" dirty="0">
                          <a:solidFill>
                            <a:schemeClr val="tx1">
                              <a:lumMod val="65000"/>
                              <a:lumOff val="35000"/>
                            </a:schemeClr>
                          </a:solidFill>
                        </a:rPr>
                        <a:t>Kırıkkale Üniversitesi</a:t>
                      </a:r>
                      <a:endParaRPr lang="tr-TR" sz="1300"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Yüksek Lisans:</a:t>
                      </a:r>
                    </a:p>
                  </a:txBody>
                  <a:tcPr/>
                </a:tc>
                <a:tc>
                  <a:txBody>
                    <a:bodyPr/>
                    <a:lstStyle/>
                    <a:p>
                      <a:r>
                        <a:rPr lang="tr-TR" sz="1300" kern="1200" dirty="0">
                          <a:solidFill>
                            <a:schemeClr val="tx1">
                              <a:lumMod val="65000"/>
                              <a:lumOff val="35000"/>
                            </a:schemeClr>
                          </a:solidFill>
                          <a:latin typeface="+mn-lt"/>
                          <a:ea typeface="+mn-ea"/>
                          <a:cs typeface="+mn-cs"/>
                        </a:rPr>
                        <a:t>Harran Üniversitesi</a:t>
                      </a:r>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r>
                        <a:rPr lang="tr-TR" sz="1300" kern="1200" dirty="0">
                          <a:solidFill>
                            <a:schemeClr val="tx1">
                              <a:lumMod val="65000"/>
                              <a:lumOff val="35000"/>
                            </a:schemeClr>
                          </a:solidFill>
                          <a:latin typeface="+mn-lt"/>
                          <a:ea typeface="+mn-ea"/>
                          <a:cs typeface="+mn-cs"/>
                        </a:rPr>
                        <a:t>Gaziantep Üniversitesi</a:t>
                      </a: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nvGraphicFramePr>
        <p:xfrm>
          <a:off x="5669785" y="1882134"/>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endParaRPr lang="tr-TR" sz="800" dirty="0"/>
                    </a:p>
                    <a:p>
                      <a:r>
                        <a:rPr lang="tr-TR" sz="800" dirty="0"/>
                        <a:t>Tamamlanan BAP</a:t>
                      </a:r>
                      <a:r>
                        <a:rPr lang="tr-TR" sz="800" baseline="0" dirty="0"/>
                        <a:t> proje sayısı: 5</a:t>
                      </a:r>
                      <a:endParaRPr lang="tr-TR" dirty="0"/>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nvGraphicFramePr>
        <p:xfrm>
          <a:off x="624505" y="3345175"/>
          <a:ext cx="6766243" cy="3636234"/>
        </p:xfrm>
        <a:graphic>
          <a:graphicData uri="http://schemas.openxmlformats.org/drawingml/2006/table">
            <a:tbl>
              <a:tblPr firstRow="1" bandRow="1">
                <a:tableStyleId>{5C22544A-7EE6-4342-B048-85BDC9FD1C3A}</a:tableStyleId>
              </a:tblPr>
              <a:tblGrid>
                <a:gridCol w="6766243">
                  <a:extLst>
                    <a:ext uri="{9D8B030D-6E8A-4147-A177-3AD203B41FA5}">
                      <a16:colId xmlns:a16="http://schemas.microsoft.com/office/drawing/2014/main" val="3593599969"/>
                    </a:ext>
                  </a:extLst>
                </a:gridCol>
              </a:tblGrid>
              <a:tr h="4358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60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baseline="0" dirty="0">
                          <a:solidFill>
                            <a:schemeClr val="tx1">
                              <a:lumMod val="65000"/>
                              <a:lumOff val="35000"/>
                            </a:schemeClr>
                          </a:solidFill>
                        </a:rPr>
                        <a:t>Geri kazanılmış iri ve ince agregaların kendiliğinden yerleşen betonun </a:t>
                      </a:r>
                      <a:r>
                        <a:rPr lang="tr-TR" baseline="0" dirty="0" err="1">
                          <a:solidFill>
                            <a:schemeClr val="tx1">
                              <a:lumMod val="65000"/>
                              <a:lumOff val="35000"/>
                            </a:schemeClr>
                          </a:solidFill>
                        </a:rPr>
                        <a:t>reolojik</a:t>
                      </a:r>
                      <a:r>
                        <a:rPr lang="tr-TR" baseline="0" dirty="0">
                          <a:solidFill>
                            <a:schemeClr val="tx1">
                              <a:lumMod val="65000"/>
                              <a:lumOff val="35000"/>
                            </a:schemeClr>
                          </a:solidFill>
                        </a:rPr>
                        <a:t> özelliklerine etkisi araştırılmıştır. </a:t>
                      </a:r>
                      <a:endParaRPr lang="tr-TR" dirty="0"/>
                    </a:p>
                  </a:txBody>
                  <a:tcPr/>
                </a:tc>
                <a:extLst>
                  <a:ext uri="{0D108BD9-81ED-4DB2-BD59-A6C34878D82A}">
                    <a16:rowId xmlns:a16="http://schemas.microsoft.com/office/drawing/2014/main" val="3785232616"/>
                  </a:ext>
                </a:extLst>
              </a:tr>
              <a:tr h="8573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baseline="0" dirty="0">
                          <a:solidFill>
                            <a:schemeClr val="tx1">
                              <a:lumMod val="65000"/>
                              <a:lumOff val="35000"/>
                            </a:schemeClr>
                          </a:solidFill>
                        </a:rPr>
                        <a:t>Yüzey iyileştirme metotları kullanılarak g</a:t>
                      </a:r>
                      <a:r>
                        <a:rPr lang="tr-TR" dirty="0">
                          <a:solidFill>
                            <a:schemeClr val="tx1">
                              <a:lumMod val="65000"/>
                              <a:lumOff val="35000"/>
                            </a:schemeClr>
                          </a:solidFill>
                        </a:rPr>
                        <a:t>eri</a:t>
                      </a:r>
                      <a:r>
                        <a:rPr lang="tr-TR" baseline="0" dirty="0">
                          <a:solidFill>
                            <a:schemeClr val="tx1">
                              <a:lumMod val="65000"/>
                              <a:lumOff val="35000"/>
                            </a:schemeClr>
                          </a:solidFill>
                        </a:rPr>
                        <a:t> kazanılmış iri agregaların özellikleri geliştirilmiş ve kendiliğinden yerleşen betonda kullanımları araştırılmıştır. </a:t>
                      </a:r>
                    </a:p>
                  </a:txBody>
                  <a:tcPr/>
                </a:tc>
                <a:extLst>
                  <a:ext uri="{0D108BD9-81ED-4DB2-BD59-A6C34878D82A}">
                    <a16:rowId xmlns:a16="http://schemas.microsoft.com/office/drawing/2014/main" val="873695292"/>
                  </a:ext>
                </a:extLst>
              </a:tr>
              <a:tr h="60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lumMod val="65000"/>
                              <a:lumOff val="35000"/>
                            </a:schemeClr>
                          </a:solidFill>
                        </a:rPr>
                        <a:t>Silindirle</a:t>
                      </a:r>
                      <a:r>
                        <a:rPr lang="tr-TR" baseline="0" dirty="0">
                          <a:solidFill>
                            <a:schemeClr val="tx1">
                              <a:lumMod val="65000"/>
                              <a:lumOff val="35000"/>
                            </a:schemeClr>
                          </a:solidFill>
                        </a:rPr>
                        <a:t> sıkıştırılmış betonda makro sentetik elyaf kullanımının donma-çözülme direnci üzerindeki etkisi incelenmiştir. </a:t>
                      </a:r>
                      <a:endParaRPr lang="tr-TR" dirty="0"/>
                    </a:p>
                  </a:txBody>
                  <a:tcPr/>
                </a:tc>
                <a:extLst>
                  <a:ext uri="{0D108BD9-81ED-4DB2-BD59-A6C34878D82A}">
                    <a16:rowId xmlns:a16="http://schemas.microsoft.com/office/drawing/2014/main" val="3733586125"/>
                  </a:ext>
                </a:extLst>
              </a:tr>
              <a:tr h="60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800" kern="1200" baseline="0" dirty="0">
                          <a:solidFill>
                            <a:schemeClr val="tx1">
                              <a:lumMod val="65000"/>
                              <a:lumOff val="35000"/>
                            </a:schemeClr>
                          </a:solidFill>
                          <a:latin typeface="+mn-lt"/>
                          <a:ea typeface="+mn-ea"/>
                          <a:cs typeface="+mn-cs"/>
                        </a:rPr>
                        <a:t>Bazalt elyaf takviyeli kendiliğinden yerleşen betonun taze ve sertleşmiş özellikleri incelenmiştir. </a:t>
                      </a:r>
                    </a:p>
                  </a:txBody>
                  <a:tcPr/>
                </a:tc>
                <a:extLst>
                  <a:ext uri="{0D108BD9-81ED-4DB2-BD59-A6C34878D82A}">
                    <a16:rowId xmlns:a16="http://schemas.microsoft.com/office/drawing/2014/main" val="3102203677"/>
                  </a:ext>
                </a:extLst>
              </a:tr>
              <a:tr h="3429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344639496"/>
                  </a:ext>
                </a:extLst>
              </a:tr>
            </a:tbl>
          </a:graphicData>
        </a:graphic>
      </p:graphicFrame>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05" y="1883094"/>
            <a:ext cx="1450673" cy="1456690"/>
          </a:xfrm>
          <a:prstGeom prst="rect">
            <a:avLst/>
          </a:prstGeom>
        </p:spPr>
      </p:pic>
    </p:spTree>
    <p:extLst>
      <p:ext uri="{BB962C8B-B14F-4D97-AF65-F5344CB8AC3E}">
        <p14:creationId xmlns:p14="http://schemas.microsoft.com/office/powerpoint/2010/main" val="390299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620325" y="2695321"/>
            <a:ext cx="7903347" cy="4039567"/>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 </a:t>
            </a:r>
          </a:p>
          <a:p>
            <a:pPr marL="12700"/>
            <a:r>
              <a:rPr lang="en-GB" sz="1050" dirty="0"/>
              <a:t>ALĞIN ZEYNEP,</a:t>
            </a:r>
            <a:r>
              <a:rPr lang="tr-TR" sz="1050" dirty="0"/>
              <a:t> </a:t>
            </a:r>
            <a:r>
              <a:rPr lang="en-GB" sz="1050" dirty="0"/>
              <a:t>GERG</a:t>
            </a:r>
            <a:r>
              <a:rPr lang="tr-TR" sz="1050" dirty="0"/>
              <a:t>İ</a:t>
            </a:r>
            <a:r>
              <a:rPr lang="en-GB" sz="1050" dirty="0"/>
              <a:t>NC</a:t>
            </a:r>
            <a:r>
              <a:rPr lang="tr-TR" sz="1050" dirty="0"/>
              <a:t>İ</a:t>
            </a:r>
            <a:r>
              <a:rPr lang="en-GB" sz="1050" dirty="0"/>
              <a:t> SÜMEYRA (2020). Freeze-thaw resistance and water permeability properties of roller compacted concrete produced with macro synthetic fibre. Construction and Building Materials, 234, 117382</a:t>
            </a:r>
            <a:r>
              <a:rPr lang="tr-TR" sz="1050" dirty="0"/>
              <a:t>.</a:t>
            </a:r>
          </a:p>
          <a:p>
            <a:pPr marL="12700"/>
            <a:endParaRPr lang="en-GB" sz="1050" dirty="0"/>
          </a:p>
          <a:p>
            <a:pPr marL="12700">
              <a:lnSpc>
                <a:spcPct val="100000"/>
              </a:lnSpc>
            </a:pPr>
            <a:r>
              <a:rPr lang="en-GB" sz="1050" dirty="0"/>
              <a:t>MERMERDAŞ KASIM,</a:t>
            </a:r>
            <a:r>
              <a:rPr lang="tr-TR" sz="1050" dirty="0"/>
              <a:t> </a:t>
            </a:r>
            <a:r>
              <a:rPr lang="en-GB" sz="1050" dirty="0"/>
              <a:t>ALĞIN ZEYNEP,</a:t>
            </a:r>
            <a:r>
              <a:rPr lang="tr-TR" sz="1050" dirty="0"/>
              <a:t> </a:t>
            </a:r>
            <a:r>
              <a:rPr lang="en-GB" sz="1050" dirty="0"/>
              <a:t>EKMEN ŞEVİN (2020). Experimental assessment and optimization of mix parameters of fly ash-based lightweight </a:t>
            </a:r>
            <a:r>
              <a:rPr lang="en-GB" sz="1050" dirty="0" err="1"/>
              <a:t>geopolymer</a:t>
            </a:r>
            <a:r>
              <a:rPr lang="en-GB" sz="1050" dirty="0"/>
              <a:t> mortar with respect to</a:t>
            </a:r>
            <a:r>
              <a:rPr lang="tr-TR" sz="1050" dirty="0"/>
              <a:t> </a:t>
            </a:r>
            <a:r>
              <a:rPr lang="en-GB" sz="1050" dirty="0"/>
              <a:t>shrinkage and strength. Journal of Building Engineering, 31, 101351</a:t>
            </a:r>
            <a:r>
              <a:rPr lang="tr-TR" sz="1050" dirty="0"/>
              <a:t>.</a:t>
            </a:r>
          </a:p>
          <a:p>
            <a:pPr marL="12700">
              <a:lnSpc>
                <a:spcPct val="100000"/>
              </a:lnSpc>
            </a:pPr>
            <a:r>
              <a:rPr lang="en-GB" sz="1050" dirty="0"/>
              <a:t> </a:t>
            </a:r>
          </a:p>
          <a:p>
            <a:pPr marL="12700">
              <a:lnSpc>
                <a:spcPct val="100000"/>
              </a:lnSpc>
            </a:pPr>
            <a:r>
              <a:rPr lang="en-GB" sz="1050" dirty="0"/>
              <a:t>ALĞIN ZEYNEP (2019). Multivariate performance optimisation of scaffold boards with selected softwood defects. Construction and Building Materials, 220, 667-678.</a:t>
            </a:r>
            <a:endParaRPr lang="tr-TR" sz="1050" dirty="0"/>
          </a:p>
          <a:p>
            <a:pPr marL="12700">
              <a:lnSpc>
                <a:spcPct val="100000"/>
              </a:lnSpc>
            </a:pPr>
            <a:endParaRPr lang="en-GB" sz="1050" dirty="0"/>
          </a:p>
          <a:p>
            <a:pPr marL="12700">
              <a:lnSpc>
                <a:spcPct val="100000"/>
              </a:lnSpc>
            </a:pPr>
            <a:r>
              <a:rPr lang="en-GB" sz="1050" dirty="0"/>
              <a:t>ALĞIN ZEYNEP,</a:t>
            </a:r>
            <a:r>
              <a:rPr lang="tr-TR" sz="1050" dirty="0"/>
              <a:t> </a:t>
            </a:r>
            <a:r>
              <a:rPr lang="en-GB" sz="1050" dirty="0"/>
              <a:t>ÖZEN MUSTAFA (2018). The properties of chopped basalt fibre reinforced self</a:t>
            </a:r>
            <a:r>
              <a:rPr lang="tr-TR" sz="1050" dirty="0"/>
              <a:t> </a:t>
            </a:r>
            <a:r>
              <a:rPr lang="en-GB" sz="1050" dirty="0"/>
              <a:t>compacting concrete. Construction and Building Materials, </a:t>
            </a:r>
            <a:r>
              <a:rPr lang="tr-TR" sz="1050" dirty="0"/>
              <a:t>186, 678-685.</a:t>
            </a:r>
          </a:p>
          <a:p>
            <a:pPr marL="12700">
              <a:lnSpc>
                <a:spcPct val="100000"/>
              </a:lnSpc>
            </a:pPr>
            <a:endParaRPr lang="en-GB" sz="1050" dirty="0"/>
          </a:p>
          <a:p>
            <a:pPr marL="12700">
              <a:lnSpc>
                <a:spcPct val="100000"/>
              </a:lnSpc>
            </a:pPr>
            <a:r>
              <a:rPr lang="en-GB" sz="1050" dirty="0" err="1"/>
              <a:t>Oleiwi</a:t>
            </a:r>
            <a:r>
              <a:rPr lang="en-GB" sz="1050" dirty="0"/>
              <a:t> </a:t>
            </a:r>
            <a:r>
              <a:rPr lang="en-GB" sz="1050" dirty="0" err="1"/>
              <a:t>Safie</a:t>
            </a:r>
            <a:r>
              <a:rPr lang="en-GB" sz="1050" dirty="0"/>
              <a:t> Mahdi,</a:t>
            </a:r>
            <a:r>
              <a:rPr lang="tr-TR" sz="1050" dirty="0"/>
              <a:t> </a:t>
            </a:r>
            <a:r>
              <a:rPr lang="en-GB" sz="1050" dirty="0"/>
              <a:t>ALĞIN ZEYNEP,</a:t>
            </a:r>
            <a:r>
              <a:rPr lang="tr-TR" sz="1050" dirty="0"/>
              <a:t> </a:t>
            </a:r>
            <a:r>
              <a:rPr lang="en-GB" sz="1050" dirty="0"/>
              <a:t>NASSANI DIA EDDIN,</a:t>
            </a:r>
            <a:r>
              <a:rPr lang="tr-TR" sz="1050" dirty="0"/>
              <a:t> </a:t>
            </a:r>
            <a:r>
              <a:rPr lang="en-GB" sz="1050" dirty="0"/>
              <a:t>MERMERDAŞ KASIM (2018). Multi</a:t>
            </a:r>
            <a:r>
              <a:rPr lang="tr-TR" sz="1050" dirty="0"/>
              <a:t> </a:t>
            </a:r>
            <a:r>
              <a:rPr lang="en-GB" sz="1050" dirty="0"/>
              <a:t>Objective Optimization of Alkali Activator Agents for FA- and GGBFS-Based </a:t>
            </a:r>
            <a:r>
              <a:rPr lang="en-GB" sz="1050" dirty="0" err="1"/>
              <a:t>Geopolymer</a:t>
            </a:r>
            <a:r>
              <a:rPr lang="en-GB" sz="1050" dirty="0"/>
              <a:t> Lightweight Mortars. Arabian Journal for Science and Engineering, 43(10), 5333-5347.</a:t>
            </a:r>
            <a:endParaRPr lang="tr-TR" sz="1050" dirty="0"/>
          </a:p>
          <a:p>
            <a:pPr marL="12700">
              <a:lnSpc>
                <a:spcPct val="100000"/>
              </a:lnSpc>
            </a:pPr>
            <a:endParaRPr lang="en-GB" sz="1050" dirty="0"/>
          </a:p>
          <a:p>
            <a:pPr marL="12700">
              <a:lnSpc>
                <a:spcPct val="100000"/>
              </a:lnSpc>
            </a:pPr>
            <a:r>
              <a:rPr lang="en-GB" sz="1050" dirty="0"/>
              <a:t>MERMERDAŞ KASIM,</a:t>
            </a:r>
            <a:r>
              <a:rPr lang="tr-TR" sz="1050" dirty="0"/>
              <a:t> </a:t>
            </a:r>
            <a:r>
              <a:rPr lang="en-GB" sz="1050" dirty="0"/>
              <a:t>ALĞIN ZEYNEP,</a:t>
            </a:r>
            <a:r>
              <a:rPr lang="tr-TR" sz="1050" dirty="0"/>
              <a:t> </a:t>
            </a:r>
            <a:r>
              <a:rPr lang="en-GB" sz="1050" dirty="0" err="1"/>
              <a:t>Oleiwi</a:t>
            </a:r>
            <a:r>
              <a:rPr lang="en-GB" sz="1050" dirty="0"/>
              <a:t> </a:t>
            </a:r>
            <a:r>
              <a:rPr lang="en-GB" sz="1050" dirty="0" err="1"/>
              <a:t>Safie</a:t>
            </a:r>
            <a:r>
              <a:rPr lang="en-GB" sz="1050" dirty="0"/>
              <a:t> Mahdi,</a:t>
            </a:r>
            <a:r>
              <a:rPr lang="tr-TR" sz="1050" dirty="0"/>
              <a:t> </a:t>
            </a:r>
            <a:r>
              <a:rPr lang="en-GB" sz="1050" dirty="0"/>
              <a:t>NASSANI DIA EDDIN (2017). Optimization of lightweight GGBFS and FA </a:t>
            </a:r>
            <a:r>
              <a:rPr lang="en-GB" sz="1050" dirty="0" err="1"/>
              <a:t>geopolymer</a:t>
            </a:r>
            <a:r>
              <a:rPr lang="en-GB" sz="1050" dirty="0"/>
              <a:t> mortars</a:t>
            </a:r>
            <a:r>
              <a:rPr lang="tr-TR" sz="1050" dirty="0"/>
              <a:t> </a:t>
            </a:r>
            <a:r>
              <a:rPr lang="en-GB" sz="1050" dirty="0"/>
              <a:t>by response surface method. Construction and Building Materials, 139, 159-171.</a:t>
            </a:r>
            <a:endParaRPr lang="tr-TR" sz="1050" dirty="0"/>
          </a:p>
          <a:p>
            <a:pPr marL="12700">
              <a:lnSpc>
                <a:spcPct val="100000"/>
              </a:lnSpc>
            </a:pPr>
            <a:endParaRPr lang="en-GB" sz="1050" dirty="0"/>
          </a:p>
          <a:p>
            <a:pPr marL="12700">
              <a:lnSpc>
                <a:spcPct val="100000"/>
              </a:lnSpc>
            </a:pPr>
            <a:r>
              <a:rPr lang="en-GB" sz="1050" dirty="0"/>
              <a:t>GÜNEYİSİ ERHAN,GESOĞLU MEHMET,</a:t>
            </a:r>
            <a:r>
              <a:rPr lang="tr-TR" sz="1050" dirty="0"/>
              <a:t> </a:t>
            </a:r>
            <a:r>
              <a:rPr lang="en-GB" sz="1050" dirty="0"/>
              <a:t>ALĞIN ZEYNEP,YAZICI HALİT (2016). Rheological and fresh properties of self compacting concretes containing coarse and fine recycled concrete aggregates.</a:t>
            </a:r>
            <a:r>
              <a:rPr lang="tr-TR" sz="1050" dirty="0"/>
              <a:t> </a:t>
            </a:r>
            <a:r>
              <a:rPr lang="en-GB" sz="1050" dirty="0"/>
              <a:t>Construction and Building Materials, 113, 622-630.</a:t>
            </a:r>
            <a:endParaRPr lang="tr-TR" dirty="0">
              <a:latin typeface="Candara"/>
              <a:cs typeface="Candara"/>
            </a:endParaRPr>
          </a:p>
        </p:txBody>
      </p:sp>
    </p:spTree>
    <p:extLst>
      <p:ext uri="{BB962C8B-B14F-4D97-AF65-F5344CB8AC3E}">
        <p14:creationId xmlns:p14="http://schemas.microsoft.com/office/powerpoint/2010/main" val="1147927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228600"/>
            <a:ext cx="6477000" cy="5562600"/>
          </a:xfrm>
        </p:spPr>
        <p:txBody>
          <a:bodyPr>
            <a:normAutofit fontScale="25000" lnSpcReduction="20000"/>
          </a:bodyPr>
          <a:lstStyle/>
          <a:p>
            <a:pPr marL="12700">
              <a:lnSpc>
                <a:spcPct val="100000"/>
              </a:lnSpc>
            </a:pPr>
            <a:endParaRPr lang="tr-TR" b="1" dirty="0">
              <a:solidFill>
                <a:srgbClr val="2861AA"/>
              </a:solidFill>
              <a:latin typeface="Candara"/>
              <a:cs typeface="Candara"/>
            </a:endParaRPr>
          </a:p>
          <a:p>
            <a:pPr marL="0" indent="0">
              <a:lnSpc>
                <a:spcPct val="100000"/>
              </a:lnSpc>
              <a:buNone/>
            </a:pPr>
            <a:r>
              <a:rPr lang="tr-TR" sz="7200" b="1" dirty="0">
                <a:solidFill>
                  <a:srgbClr val="2861AA"/>
                </a:solidFill>
                <a:latin typeface="Candara"/>
                <a:cs typeface="Candara"/>
              </a:rPr>
              <a:t>Ulusal Makale:</a:t>
            </a:r>
          </a:p>
          <a:p>
            <a:pPr marL="0" indent="0">
              <a:lnSpc>
                <a:spcPct val="100000"/>
              </a:lnSpc>
              <a:buNone/>
            </a:pPr>
            <a:r>
              <a:rPr lang="tr-TR" sz="3700" dirty="0">
                <a:solidFill>
                  <a:schemeClr val="tx1"/>
                </a:solidFill>
              </a:rPr>
              <a:t>ALĞIN ZEYNEP, MERMERDAŞ KASIM, KHALID LAWAND WALEED (2020). </a:t>
            </a:r>
            <a:r>
              <a:rPr lang="tr-TR" sz="3700" dirty="0" err="1">
                <a:solidFill>
                  <a:schemeClr val="tx1"/>
                </a:solidFill>
              </a:rPr>
              <a:t>Mechanical</a:t>
            </a:r>
            <a:r>
              <a:rPr lang="tr-TR" sz="3700" dirty="0">
                <a:solidFill>
                  <a:schemeClr val="tx1"/>
                </a:solidFill>
              </a:rPr>
              <a:t> </a:t>
            </a:r>
            <a:r>
              <a:rPr lang="tr-TR" sz="3700" dirty="0" err="1">
                <a:solidFill>
                  <a:schemeClr val="tx1"/>
                </a:solidFill>
              </a:rPr>
              <a:t>Performance</a:t>
            </a:r>
            <a:r>
              <a:rPr lang="tr-TR" sz="3700" dirty="0">
                <a:solidFill>
                  <a:schemeClr val="tx1"/>
                </a:solidFill>
              </a:rPr>
              <a:t> of </a:t>
            </a:r>
            <a:r>
              <a:rPr lang="tr-TR" sz="3700" dirty="0" err="1">
                <a:solidFill>
                  <a:schemeClr val="tx1"/>
                </a:solidFill>
              </a:rPr>
              <a:t>Basalt</a:t>
            </a:r>
            <a:r>
              <a:rPr lang="tr-TR" sz="3700" dirty="0">
                <a:solidFill>
                  <a:schemeClr val="tx1"/>
                </a:solidFill>
              </a:rPr>
              <a:t> </a:t>
            </a:r>
            <a:r>
              <a:rPr lang="tr-TR" sz="3700" dirty="0" err="1">
                <a:solidFill>
                  <a:schemeClr val="tx1"/>
                </a:solidFill>
              </a:rPr>
              <a:t>Fibre</a:t>
            </a:r>
            <a:r>
              <a:rPr lang="tr-TR" sz="3700" dirty="0">
                <a:solidFill>
                  <a:schemeClr val="tx1"/>
                </a:solidFill>
              </a:rPr>
              <a:t> </a:t>
            </a:r>
            <a:r>
              <a:rPr lang="tr-TR" sz="3700" dirty="0" err="1">
                <a:solidFill>
                  <a:schemeClr val="tx1"/>
                </a:solidFill>
              </a:rPr>
              <a:t>Reinforced</a:t>
            </a:r>
            <a:r>
              <a:rPr lang="tr-TR" sz="3700" dirty="0">
                <a:solidFill>
                  <a:schemeClr val="tx1"/>
                </a:solidFill>
              </a:rPr>
              <a:t> </a:t>
            </a:r>
            <a:r>
              <a:rPr lang="tr-TR" sz="3700" dirty="0" err="1">
                <a:solidFill>
                  <a:schemeClr val="tx1"/>
                </a:solidFill>
              </a:rPr>
              <a:t>Concretes</a:t>
            </a:r>
            <a:r>
              <a:rPr lang="tr-TR" sz="3700" dirty="0">
                <a:solidFill>
                  <a:schemeClr val="tx1"/>
                </a:solidFill>
              </a:rPr>
              <a:t>. </a:t>
            </a:r>
            <a:r>
              <a:rPr lang="tr-TR" sz="3700" dirty="0" err="1">
                <a:solidFill>
                  <a:schemeClr val="tx1"/>
                </a:solidFill>
              </a:rPr>
              <a:t>Journal</a:t>
            </a:r>
            <a:r>
              <a:rPr lang="tr-TR" sz="3700" dirty="0">
                <a:solidFill>
                  <a:schemeClr val="tx1"/>
                </a:solidFill>
              </a:rPr>
              <a:t> of </a:t>
            </a:r>
            <a:r>
              <a:rPr lang="tr-TR" sz="3700" dirty="0" err="1">
                <a:solidFill>
                  <a:schemeClr val="tx1"/>
                </a:solidFill>
              </a:rPr>
              <a:t>the</a:t>
            </a:r>
            <a:r>
              <a:rPr lang="tr-TR" sz="3700" dirty="0">
                <a:solidFill>
                  <a:schemeClr val="tx1"/>
                </a:solidFill>
              </a:rPr>
              <a:t> </a:t>
            </a:r>
            <a:r>
              <a:rPr lang="tr-TR" sz="3700" dirty="0" err="1">
                <a:solidFill>
                  <a:schemeClr val="tx1"/>
                </a:solidFill>
              </a:rPr>
              <a:t>Institute</a:t>
            </a:r>
            <a:r>
              <a:rPr lang="tr-TR" sz="3700" dirty="0">
                <a:solidFill>
                  <a:schemeClr val="tx1"/>
                </a:solidFill>
              </a:rPr>
              <a:t> of </a:t>
            </a:r>
            <a:r>
              <a:rPr lang="tr-TR" sz="3700" dirty="0" err="1">
                <a:solidFill>
                  <a:schemeClr val="tx1"/>
                </a:solidFill>
              </a:rPr>
              <a:t>Science</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Technology</a:t>
            </a:r>
            <a:r>
              <a:rPr lang="tr-TR" sz="3700" dirty="0">
                <a:solidFill>
                  <a:schemeClr val="tx1"/>
                </a:solidFill>
              </a:rPr>
              <a:t>, 10(2), 1093-1106.</a:t>
            </a:r>
          </a:p>
          <a:p>
            <a:pPr marL="0" indent="0">
              <a:lnSpc>
                <a:spcPct val="100000"/>
              </a:lnSpc>
              <a:buNone/>
            </a:pPr>
            <a:r>
              <a:rPr lang="tr-TR" sz="3700" dirty="0">
                <a:solidFill>
                  <a:schemeClr val="tx1"/>
                </a:solidFill>
              </a:rPr>
              <a:t>ALĞIN ZEYNEP,MERMERDAŞ KASIM,ŞEKER Mehmet (2019). Yüksek Sıcaklığın Cam Elyaf Takviyeli Polimer Donatı ile Beton Arasındaki Aderans Dayanımına Etkisi. Afyon Kocatepe Üniversitesi Fen Ve Mühendislik Bilimleri Dergisi, 8(3), 804-813.</a:t>
            </a:r>
          </a:p>
          <a:p>
            <a:pPr marL="0" indent="0">
              <a:lnSpc>
                <a:spcPct val="100000"/>
              </a:lnSpc>
              <a:buNone/>
            </a:pPr>
            <a:r>
              <a:rPr lang="tr-TR" sz="3700" dirty="0">
                <a:solidFill>
                  <a:schemeClr val="tx1"/>
                </a:solidFill>
              </a:rPr>
              <a:t>ALĞIN ZEYNEP, MERMERDAŞ KASIM, ZEYNEPLİ M SERHAT (2019). Silindirle Sıkıştırılmış Betonda Makro Sentetik Elyaf Kullanımının Optimum Su İçeriğine ve Betonun Dayanım Özelliklerine Etkisi. Ömer </a:t>
            </a:r>
            <a:r>
              <a:rPr lang="tr-TR" sz="3700" dirty="0" err="1">
                <a:solidFill>
                  <a:schemeClr val="tx1"/>
                </a:solidFill>
              </a:rPr>
              <a:t>Halisdemir</a:t>
            </a:r>
            <a:r>
              <a:rPr lang="tr-TR" sz="3700" dirty="0">
                <a:solidFill>
                  <a:schemeClr val="tx1"/>
                </a:solidFill>
              </a:rPr>
              <a:t> Üniversitesi Mühendislik Bilimleri Dergisi, 8(2).</a:t>
            </a:r>
          </a:p>
          <a:p>
            <a:pPr marL="0" indent="0">
              <a:lnSpc>
                <a:spcPct val="100000"/>
              </a:lnSpc>
              <a:buNone/>
            </a:pPr>
            <a:r>
              <a:rPr lang="tr-TR" sz="3700" dirty="0">
                <a:solidFill>
                  <a:schemeClr val="tx1"/>
                </a:solidFill>
              </a:rPr>
              <a:t>ALĞIN ZEYNEP, MERMERDAŞ KASIM (2018). SOFT-COMPUTING MODEL FOR COMPRESSIVE STRENGTH OF MORTARS WITH BLENDED CEMENTS. ANADOLU UNIVERSITY JOURNAL OF SCIENCE AND TECHNOLOGY A - </a:t>
            </a:r>
            <a:r>
              <a:rPr lang="tr-TR" sz="3700" dirty="0" err="1">
                <a:solidFill>
                  <a:schemeClr val="tx1"/>
                </a:solidFill>
              </a:rPr>
              <a:t>Applied</a:t>
            </a:r>
            <a:r>
              <a:rPr lang="tr-TR" sz="3700" dirty="0">
                <a:solidFill>
                  <a:schemeClr val="tx1"/>
                </a:solidFill>
              </a:rPr>
              <a:t> </a:t>
            </a:r>
            <a:r>
              <a:rPr lang="tr-TR" sz="3700" dirty="0" err="1">
                <a:solidFill>
                  <a:schemeClr val="tx1"/>
                </a:solidFill>
              </a:rPr>
              <a:t>Sciences</a:t>
            </a:r>
            <a:r>
              <a:rPr lang="tr-TR" sz="3700" dirty="0">
                <a:solidFill>
                  <a:schemeClr val="tx1"/>
                </a:solidFill>
              </a:rPr>
              <a:t> </a:t>
            </a:r>
            <a:r>
              <a:rPr lang="tr-TR" sz="3700" dirty="0" err="1">
                <a:solidFill>
                  <a:schemeClr val="tx1"/>
                </a:solidFill>
              </a:rPr>
              <a:t>and</a:t>
            </a:r>
            <a:r>
              <a:rPr lang="tr-TR" sz="3700" dirty="0">
                <a:solidFill>
                  <a:schemeClr val="tx1"/>
                </a:solidFill>
              </a:rPr>
              <a:t> </a:t>
            </a:r>
            <a:r>
              <a:rPr lang="tr-TR" sz="3700" dirty="0" err="1">
                <a:solidFill>
                  <a:schemeClr val="tx1"/>
                </a:solidFill>
              </a:rPr>
              <a:t>Engineering</a:t>
            </a:r>
            <a:r>
              <a:rPr lang="tr-TR" sz="3700" dirty="0">
                <a:solidFill>
                  <a:schemeClr val="tx1"/>
                </a:solidFill>
              </a:rPr>
              <a:t>, 19(1), 95-103. </a:t>
            </a:r>
          </a:p>
          <a:p>
            <a:pPr marL="0" indent="0">
              <a:lnSpc>
                <a:spcPct val="100000"/>
              </a:lnSpc>
              <a:buNone/>
            </a:pPr>
            <a:r>
              <a:rPr lang="tr-TR" sz="3700" dirty="0">
                <a:solidFill>
                  <a:schemeClr val="tx1"/>
                </a:solidFill>
              </a:rPr>
              <a:t>ALĞIN HALİL MURAD, ALĞIN ZEYNEP, EKMEN ARDA BURAK (2016). Ahşap Köprü ve İnşaat İskele Performansına Ahşap Kusurlarının Etkisi. Harran Üniversitesi Mühendislik Dergisi, 1(2), 27-34.</a:t>
            </a:r>
          </a:p>
          <a:p>
            <a:pPr marL="0" indent="0">
              <a:lnSpc>
                <a:spcPct val="100000"/>
              </a:lnSpc>
              <a:buNone/>
            </a:pPr>
            <a:r>
              <a:rPr lang="tr-TR" sz="5600" b="1" u="sng" dirty="0">
                <a:solidFill>
                  <a:srgbClr val="FF0000"/>
                </a:solidFill>
                <a:latin typeface="Candara"/>
                <a:cs typeface="Candara"/>
              </a:rPr>
              <a:t>Bildiriler</a:t>
            </a:r>
            <a:r>
              <a:rPr lang="tr-TR" sz="5600" b="1" u="sng" dirty="0">
                <a:solidFill>
                  <a:srgbClr val="FF0000"/>
                </a:solidFill>
                <a:latin typeface="Candara"/>
                <a:cs typeface="Candara"/>
                <a:sym typeface="Wingdings" panose="05000000000000000000" pitchFamily="2" charset="2"/>
              </a:rPr>
              <a:t> (Son 5 yıl için):</a:t>
            </a:r>
            <a:endParaRPr lang="tr-TR" sz="5600" b="1" u="sng" dirty="0">
              <a:solidFill>
                <a:srgbClr val="FF0000"/>
              </a:solidFill>
              <a:latin typeface="Candara"/>
              <a:cs typeface="Candara"/>
            </a:endParaRPr>
          </a:p>
          <a:p>
            <a:pPr marL="0" indent="0">
              <a:lnSpc>
                <a:spcPct val="100000"/>
              </a:lnSpc>
              <a:buNone/>
            </a:pPr>
            <a:r>
              <a:rPr lang="tr-TR" sz="5600" b="1" dirty="0">
                <a:solidFill>
                  <a:srgbClr val="2861AA"/>
                </a:solidFill>
                <a:latin typeface="Candara"/>
                <a:cs typeface="Candara"/>
              </a:rPr>
              <a:t>Uluslararası Bildiri:</a:t>
            </a:r>
          </a:p>
          <a:p>
            <a:pPr marL="0" indent="0">
              <a:lnSpc>
                <a:spcPct val="100000"/>
              </a:lnSpc>
              <a:buNone/>
            </a:pPr>
            <a:r>
              <a:rPr lang="tr-TR" sz="3600" dirty="0">
                <a:solidFill>
                  <a:schemeClr val="tx1"/>
                </a:solidFill>
              </a:rPr>
              <a:t>ALĞIN </a:t>
            </a:r>
            <a:r>
              <a:rPr lang="tr-TR" sz="3600" dirty="0" err="1">
                <a:solidFill>
                  <a:schemeClr val="tx1"/>
                </a:solidFill>
              </a:rPr>
              <a:t>ZEYNEP,Gerginci</a:t>
            </a:r>
            <a:r>
              <a:rPr lang="tr-TR" sz="3600" dirty="0">
                <a:solidFill>
                  <a:schemeClr val="tx1"/>
                </a:solidFill>
              </a:rPr>
              <a:t> </a:t>
            </a:r>
            <a:r>
              <a:rPr lang="tr-TR" sz="3600" dirty="0" err="1">
                <a:solidFill>
                  <a:schemeClr val="tx1"/>
                </a:solidFill>
              </a:rPr>
              <a:t>Sümeyra,Demir</a:t>
            </a:r>
            <a:r>
              <a:rPr lang="tr-TR" sz="3600" dirty="0">
                <a:solidFill>
                  <a:schemeClr val="tx1"/>
                </a:solidFill>
              </a:rPr>
              <a:t> Delil (2020). Mermer Ve Bazalt Atık Tozlarının Silindirle Sıkıştırılmış Betonun Basınç Dayanımına Etkisi. 6th International Conference on </a:t>
            </a:r>
            <a:r>
              <a:rPr lang="tr-TR" sz="3600" dirty="0" err="1">
                <a:solidFill>
                  <a:schemeClr val="tx1"/>
                </a:solidFill>
              </a:rPr>
              <a:t>Engineering</a:t>
            </a:r>
            <a:r>
              <a:rPr lang="tr-TR" sz="3600" dirty="0">
                <a:solidFill>
                  <a:schemeClr val="tx1"/>
                </a:solidFill>
              </a:rPr>
              <a:t> Natural </a:t>
            </a:r>
            <a:r>
              <a:rPr lang="tr-TR" sz="3600" dirty="0" err="1">
                <a:solidFill>
                  <a:schemeClr val="tx1"/>
                </a:solidFill>
              </a:rPr>
              <a:t>Sciences</a:t>
            </a:r>
            <a:r>
              <a:rPr lang="tr-TR" sz="3600" dirty="0">
                <a:solidFill>
                  <a:schemeClr val="tx1"/>
                </a:solidFill>
              </a:rPr>
              <a:t> (ISPEC).</a:t>
            </a:r>
          </a:p>
          <a:p>
            <a:pPr marL="0" indent="0">
              <a:lnSpc>
                <a:spcPct val="100000"/>
              </a:lnSpc>
              <a:buNone/>
            </a:pPr>
            <a:r>
              <a:rPr lang="tr-TR" sz="3600" dirty="0">
                <a:solidFill>
                  <a:schemeClr val="tx1"/>
                </a:solidFill>
              </a:rPr>
              <a:t>KARADAĞ METİN,MERMERDAŞ KASIM,ALĞIN ZEYNEP,EKMEN ŞEVİN (2020). SBR Lateks Modifiyeli Harçların Fiziksel Ve Mekanik Özelliklerinin İncelenmesi. 6th International Conference on </a:t>
            </a:r>
            <a:r>
              <a:rPr lang="tr-TR" sz="3600" dirty="0" err="1">
                <a:solidFill>
                  <a:schemeClr val="tx1"/>
                </a:solidFill>
              </a:rPr>
              <a:t>Engineering</a:t>
            </a:r>
            <a:r>
              <a:rPr lang="tr-TR" sz="3600" dirty="0">
                <a:solidFill>
                  <a:schemeClr val="tx1"/>
                </a:solidFill>
              </a:rPr>
              <a:t> Natural </a:t>
            </a:r>
            <a:r>
              <a:rPr lang="tr-TR" sz="3600" dirty="0" err="1">
                <a:solidFill>
                  <a:schemeClr val="tx1"/>
                </a:solidFill>
              </a:rPr>
              <a:t>Sciences</a:t>
            </a:r>
            <a:r>
              <a:rPr lang="tr-TR" sz="3600" dirty="0">
                <a:solidFill>
                  <a:schemeClr val="tx1"/>
                </a:solidFill>
              </a:rPr>
              <a:t> (ISPEC).</a:t>
            </a:r>
          </a:p>
          <a:p>
            <a:pPr marL="0" indent="0">
              <a:lnSpc>
                <a:spcPct val="100000"/>
              </a:lnSpc>
              <a:buNone/>
            </a:pPr>
            <a:r>
              <a:rPr lang="tr-TR" sz="3600" dirty="0">
                <a:solidFill>
                  <a:schemeClr val="tx1"/>
                </a:solidFill>
              </a:rPr>
              <a:t>Şeker </a:t>
            </a:r>
            <a:r>
              <a:rPr lang="tr-TR" sz="3600" dirty="0" err="1">
                <a:solidFill>
                  <a:schemeClr val="tx1"/>
                </a:solidFill>
              </a:rPr>
              <a:t>Mehmet,ALĞIN</a:t>
            </a:r>
            <a:r>
              <a:rPr lang="tr-TR" sz="3600" dirty="0">
                <a:solidFill>
                  <a:schemeClr val="tx1"/>
                </a:solidFill>
              </a:rPr>
              <a:t> ZEYNEP,MERMERDAŞ KASIM (2020). Donma-Çözülme Çevrimlerinin Cam Elyaf Takviyeli Polimer Donatı ile Beton Arasındaki Aderans Dayanımına Etkisi. 6th International Conference on </a:t>
            </a:r>
            <a:r>
              <a:rPr lang="tr-TR" sz="3600" dirty="0" err="1">
                <a:solidFill>
                  <a:schemeClr val="tx1"/>
                </a:solidFill>
              </a:rPr>
              <a:t>Engineering</a:t>
            </a:r>
            <a:r>
              <a:rPr lang="tr-TR" sz="3600" dirty="0">
                <a:solidFill>
                  <a:schemeClr val="tx1"/>
                </a:solidFill>
              </a:rPr>
              <a:t> Natural </a:t>
            </a:r>
            <a:r>
              <a:rPr lang="tr-TR" sz="3600" dirty="0" err="1">
                <a:solidFill>
                  <a:schemeClr val="tx1"/>
                </a:solidFill>
              </a:rPr>
              <a:t>Sciences</a:t>
            </a:r>
            <a:r>
              <a:rPr lang="tr-TR" sz="3600" dirty="0">
                <a:solidFill>
                  <a:schemeClr val="tx1"/>
                </a:solidFill>
              </a:rPr>
              <a:t> (ISPEC).</a:t>
            </a:r>
          </a:p>
          <a:p>
            <a:pPr marL="0" indent="0">
              <a:lnSpc>
                <a:spcPct val="100000"/>
              </a:lnSpc>
              <a:buNone/>
            </a:pPr>
            <a:r>
              <a:rPr lang="tr-TR" sz="3600" dirty="0">
                <a:solidFill>
                  <a:schemeClr val="tx1"/>
                </a:solidFill>
              </a:rPr>
              <a:t>ALĞIN ZEYNEP,MERMERDAŞ </a:t>
            </a:r>
            <a:r>
              <a:rPr lang="tr-TR" sz="3600" dirty="0" err="1">
                <a:solidFill>
                  <a:schemeClr val="tx1"/>
                </a:solidFill>
              </a:rPr>
              <a:t>KASIM,Zeynepli</a:t>
            </a:r>
            <a:r>
              <a:rPr lang="tr-TR" sz="3600" dirty="0">
                <a:solidFill>
                  <a:schemeClr val="tx1"/>
                </a:solidFill>
              </a:rPr>
              <a:t> M Serhat (2019). Makro Sentetik Elyaf Takviyeli Silindirle Sıkıştırılmış Beton (SSB) Yolların Performans Değerlendirmesi. 7th International </a:t>
            </a:r>
            <a:r>
              <a:rPr lang="tr-TR" sz="3600" dirty="0" err="1">
                <a:solidFill>
                  <a:schemeClr val="tx1"/>
                </a:solidFill>
              </a:rPr>
              <a:t>Symposium</a:t>
            </a:r>
            <a:r>
              <a:rPr lang="tr-TR" sz="3600" dirty="0">
                <a:solidFill>
                  <a:schemeClr val="tx1"/>
                </a:solidFill>
              </a:rPr>
              <a:t> on </a:t>
            </a:r>
            <a:r>
              <a:rPr lang="tr-TR" sz="3600" dirty="0" err="1">
                <a:solidFill>
                  <a:schemeClr val="tx1"/>
                </a:solidFill>
              </a:rPr>
              <a:t>Innovative</a:t>
            </a:r>
            <a:r>
              <a:rPr lang="tr-TR" sz="3600" dirty="0">
                <a:solidFill>
                  <a:schemeClr val="tx1"/>
                </a:solidFill>
              </a:rPr>
              <a:t> Technologies in </a:t>
            </a:r>
            <a:r>
              <a:rPr lang="tr-TR" sz="3600" dirty="0" err="1">
                <a:solidFill>
                  <a:schemeClr val="tx1"/>
                </a:solidFill>
              </a:rPr>
              <a:t>Engineering</a:t>
            </a:r>
            <a:r>
              <a:rPr lang="tr-TR" sz="3600" dirty="0">
                <a:solidFill>
                  <a:schemeClr val="tx1"/>
                </a:solidFill>
              </a:rPr>
              <a:t> </a:t>
            </a:r>
            <a:r>
              <a:rPr lang="tr-TR" sz="3600" dirty="0" err="1">
                <a:solidFill>
                  <a:schemeClr val="tx1"/>
                </a:solidFill>
              </a:rPr>
              <a:t>and</a:t>
            </a:r>
            <a:r>
              <a:rPr lang="tr-TR" sz="3600" dirty="0">
                <a:solidFill>
                  <a:schemeClr val="tx1"/>
                </a:solidFill>
              </a:rPr>
              <a:t> </a:t>
            </a:r>
            <a:r>
              <a:rPr lang="tr-TR" sz="3600" dirty="0" err="1">
                <a:solidFill>
                  <a:schemeClr val="tx1"/>
                </a:solidFill>
              </a:rPr>
              <a:t>Science</a:t>
            </a:r>
            <a:r>
              <a:rPr lang="tr-TR" sz="3600" dirty="0">
                <a:solidFill>
                  <a:schemeClr val="tx1"/>
                </a:solidFill>
              </a:rPr>
              <a:t>.</a:t>
            </a:r>
          </a:p>
          <a:p>
            <a:pPr marL="0" indent="0">
              <a:lnSpc>
                <a:spcPct val="100000"/>
              </a:lnSpc>
              <a:buNone/>
            </a:pPr>
            <a:r>
              <a:rPr lang="tr-TR" sz="3600" dirty="0">
                <a:solidFill>
                  <a:schemeClr val="tx1"/>
                </a:solidFill>
              </a:rPr>
              <a:t>MULAPEER ESAMEDDIN SAED,MERMERDAŞ KASIM,ALĞIN ZEYNEP,SOR NAHDIM HAMAH,EKMEN ŞEVİN (2019). </a:t>
            </a:r>
            <a:r>
              <a:rPr lang="tr-TR" sz="3600" dirty="0" err="1">
                <a:solidFill>
                  <a:schemeClr val="tx1"/>
                </a:solidFill>
              </a:rPr>
              <a:t>Engineering</a:t>
            </a:r>
            <a:r>
              <a:rPr lang="tr-TR" sz="3600" dirty="0">
                <a:solidFill>
                  <a:schemeClr val="tx1"/>
                </a:solidFill>
              </a:rPr>
              <a:t> </a:t>
            </a:r>
            <a:r>
              <a:rPr lang="tr-TR" sz="3600" dirty="0" err="1">
                <a:solidFill>
                  <a:schemeClr val="tx1"/>
                </a:solidFill>
              </a:rPr>
              <a:t>properties</a:t>
            </a:r>
            <a:r>
              <a:rPr lang="tr-TR" sz="3600" dirty="0">
                <a:solidFill>
                  <a:schemeClr val="tx1"/>
                </a:solidFill>
              </a:rPr>
              <a:t> of </a:t>
            </a:r>
            <a:r>
              <a:rPr lang="tr-TR" sz="3600" dirty="0" err="1">
                <a:solidFill>
                  <a:schemeClr val="tx1"/>
                </a:solidFill>
              </a:rPr>
              <a:t>steel</a:t>
            </a:r>
            <a:r>
              <a:rPr lang="tr-TR" sz="3600" dirty="0">
                <a:solidFill>
                  <a:schemeClr val="tx1"/>
                </a:solidFill>
              </a:rPr>
              <a:t> </a:t>
            </a:r>
            <a:r>
              <a:rPr lang="tr-TR" sz="3600" dirty="0" err="1">
                <a:solidFill>
                  <a:schemeClr val="tx1"/>
                </a:solidFill>
              </a:rPr>
              <a:t>and</a:t>
            </a:r>
            <a:r>
              <a:rPr lang="tr-TR" sz="3600" dirty="0">
                <a:solidFill>
                  <a:schemeClr val="tx1"/>
                </a:solidFill>
              </a:rPr>
              <a:t> </a:t>
            </a:r>
            <a:r>
              <a:rPr lang="tr-TR" sz="3600" dirty="0" err="1">
                <a:solidFill>
                  <a:schemeClr val="tx1"/>
                </a:solidFill>
              </a:rPr>
              <a:t>basalt</a:t>
            </a:r>
            <a:r>
              <a:rPr lang="tr-TR" sz="3600" dirty="0">
                <a:solidFill>
                  <a:schemeClr val="tx1"/>
                </a:solidFill>
              </a:rPr>
              <a:t> fiber </a:t>
            </a:r>
            <a:r>
              <a:rPr lang="tr-TR" sz="3600" dirty="0" err="1">
                <a:solidFill>
                  <a:schemeClr val="tx1"/>
                </a:solidFill>
              </a:rPr>
              <a:t>reinforced</a:t>
            </a:r>
            <a:r>
              <a:rPr lang="tr-TR" sz="3600" dirty="0">
                <a:solidFill>
                  <a:schemeClr val="tx1"/>
                </a:solidFill>
              </a:rPr>
              <a:t> </a:t>
            </a:r>
            <a:r>
              <a:rPr lang="tr-TR" sz="3600" dirty="0" err="1">
                <a:solidFill>
                  <a:schemeClr val="tx1"/>
                </a:solidFill>
              </a:rPr>
              <a:t>geopolymer</a:t>
            </a:r>
            <a:r>
              <a:rPr lang="tr-TR" sz="3600" dirty="0">
                <a:solidFill>
                  <a:schemeClr val="tx1"/>
                </a:solidFill>
              </a:rPr>
              <a:t> </a:t>
            </a:r>
            <a:r>
              <a:rPr lang="tr-TR" sz="3600" dirty="0" err="1">
                <a:solidFill>
                  <a:schemeClr val="tx1"/>
                </a:solidFill>
              </a:rPr>
              <a:t>mortar</a:t>
            </a:r>
            <a:r>
              <a:rPr lang="tr-TR" sz="3600" dirty="0">
                <a:solidFill>
                  <a:schemeClr val="tx1"/>
                </a:solidFill>
              </a:rPr>
              <a:t>. 6th </a:t>
            </a:r>
            <a:r>
              <a:rPr lang="tr-TR" sz="3600" dirty="0" err="1">
                <a:solidFill>
                  <a:schemeClr val="tx1"/>
                </a:solidFill>
              </a:rPr>
              <a:t>international</a:t>
            </a:r>
            <a:r>
              <a:rPr lang="tr-TR" sz="3600" dirty="0">
                <a:solidFill>
                  <a:schemeClr val="tx1"/>
                </a:solidFill>
              </a:rPr>
              <a:t> </a:t>
            </a:r>
            <a:r>
              <a:rPr lang="tr-TR" sz="3600" dirty="0" err="1">
                <a:solidFill>
                  <a:schemeClr val="tx1"/>
                </a:solidFill>
              </a:rPr>
              <a:t>scientific</a:t>
            </a:r>
            <a:r>
              <a:rPr lang="tr-TR" sz="3600" dirty="0">
                <a:solidFill>
                  <a:schemeClr val="tx1"/>
                </a:solidFill>
              </a:rPr>
              <a:t> </a:t>
            </a:r>
            <a:r>
              <a:rPr lang="tr-TR" sz="3600" dirty="0" err="1">
                <a:solidFill>
                  <a:schemeClr val="tx1"/>
                </a:solidFill>
              </a:rPr>
              <a:t>research</a:t>
            </a:r>
            <a:r>
              <a:rPr lang="tr-TR" sz="3600" dirty="0">
                <a:solidFill>
                  <a:schemeClr val="tx1"/>
                </a:solidFill>
              </a:rPr>
              <a:t> </a:t>
            </a:r>
            <a:r>
              <a:rPr lang="tr-TR" sz="3600" dirty="0" err="1">
                <a:solidFill>
                  <a:schemeClr val="tx1"/>
                </a:solidFill>
              </a:rPr>
              <a:t>congress</a:t>
            </a:r>
            <a:r>
              <a:rPr lang="tr-TR" sz="3600" dirty="0">
                <a:solidFill>
                  <a:schemeClr val="tx1"/>
                </a:solidFill>
              </a:rPr>
              <a:t> UBAK2019.</a:t>
            </a:r>
          </a:p>
          <a:p>
            <a:pPr marL="0" indent="0">
              <a:lnSpc>
                <a:spcPct val="100000"/>
              </a:lnSpc>
              <a:buNone/>
            </a:pPr>
            <a:r>
              <a:rPr lang="tr-TR" sz="3600" dirty="0">
                <a:solidFill>
                  <a:schemeClr val="tx1"/>
                </a:solidFill>
              </a:rPr>
              <a:t>ALĞIN ZEYNEP,MERMERDAŞ KASIM,GERGİNCİ </a:t>
            </a:r>
            <a:r>
              <a:rPr lang="tr-TR" sz="3600" dirty="0" err="1">
                <a:solidFill>
                  <a:schemeClr val="tx1"/>
                </a:solidFill>
              </a:rPr>
              <a:t>SÜMEYRA,Zeynepli</a:t>
            </a:r>
            <a:r>
              <a:rPr lang="tr-TR" sz="3600" dirty="0">
                <a:solidFill>
                  <a:schemeClr val="tx1"/>
                </a:solidFill>
              </a:rPr>
              <a:t> M Serhat (2018). Silindirle Sıkıştırılmış Betonda Su İçeriğinin </a:t>
            </a:r>
            <a:r>
              <a:rPr lang="tr-TR" sz="3600" dirty="0" err="1">
                <a:solidFill>
                  <a:schemeClr val="tx1"/>
                </a:solidFill>
              </a:rPr>
              <a:t>Sıkıştırılabilirlik</a:t>
            </a:r>
            <a:r>
              <a:rPr lang="tr-TR" sz="3600" dirty="0">
                <a:solidFill>
                  <a:schemeClr val="tx1"/>
                </a:solidFill>
              </a:rPr>
              <a:t> ve Basınç Dayanımı Üzerindeki Etkisi. 6. Uluslararası GAP Mühendislik Kongresi.</a:t>
            </a:r>
          </a:p>
        </p:txBody>
      </p:sp>
    </p:spTree>
    <p:extLst>
      <p:ext uri="{BB962C8B-B14F-4D97-AF65-F5344CB8AC3E}">
        <p14:creationId xmlns:p14="http://schemas.microsoft.com/office/powerpoint/2010/main" val="443175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381000"/>
            <a:ext cx="6347714" cy="3880773"/>
          </a:xfrm>
        </p:spPr>
        <p:txBody>
          <a:bodyPr>
            <a:normAutofit fontScale="77500" lnSpcReduction="20000"/>
          </a:bodyPr>
          <a:lstStyle/>
          <a:p>
            <a:pPr marL="0" indent="0">
              <a:buNone/>
            </a:pPr>
            <a:r>
              <a:rPr lang="tr-TR" b="1" dirty="0">
                <a:solidFill>
                  <a:srgbClr val="2861AA"/>
                </a:solidFill>
                <a:latin typeface="Candara"/>
              </a:rPr>
              <a:t>Ulusal Bildiri:</a:t>
            </a:r>
          </a:p>
          <a:p>
            <a:pPr marL="0" indent="0">
              <a:buNone/>
            </a:pPr>
            <a:r>
              <a:rPr lang="en-GB" sz="1000" dirty="0">
                <a:solidFill>
                  <a:schemeClr val="tx1"/>
                </a:solidFill>
              </a:rPr>
              <a:t>GÜNEYİSİ ERHAN,</a:t>
            </a:r>
            <a:r>
              <a:rPr lang="tr-TR" sz="1000" dirty="0">
                <a:solidFill>
                  <a:schemeClr val="tx1"/>
                </a:solidFill>
              </a:rPr>
              <a:t> </a:t>
            </a:r>
            <a:r>
              <a:rPr lang="en-GB" sz="1000" dirty="0">
                <a:solidFill>
                  <a:schemeClr val="tx1"/>
                </a:solidFill>
              </a:rPr>
              <a:t>GESOĞLU MEHMET,</a:t>
            </a:r>
            <a:r>
              <a:rPr lang="tr-TR" sz="1000" dirty="0">
                <a:solidFill>
                  <a:schemeClr val="tx1"/>
                </a:solidFill>
              </a:rPr>
              <a:t> </a:t>
            </a:r>
            <a:r>
              <a:rPr lang="en-GB" sz="1000" dirty="0">
                <a:solidFill>
                  <a:schemeClr val="tx1"/>
                </a:solidFill>
              </a:rPr>
              <a:t>ALĞIN ZEYNEP,</a:t>
            </a:r>
            <a:r>
              <a:rPr lang="tr-TR" sz="1000" dirty="0">
                <a:solidFill>
                  <a:schemeClr val="tx1"/>
                </a:solidFill>
              </a:rPr>
              <a:t> </a:t>
            </a:r>
            <a:r>
              <a:rPr lang="en-GB" sz="1000" dirty="0">
                <a:solidFill>
                  <a:schemeClr val="tx1"/>
                </a:solidFill>
              </a:rPr>
              <a:t>YAZICI HALİT (2015). </a:t>
            </a:r>
            <a:r>
              <a:rPr lang="en-GB" sz="1000" dirty="0" err="1">
                <a:solidFill>
                  <a:schemeClr val="tx1"/>
                </a:solidFill>
              </a:rPr>
              <a:t>Yüzey</a:t>
            </a:r>
            <a:r>
              <a:rPr lang="en-GB" sz="1000" dirty="0">
                <a:solidFill>
                  <a:schemeClr val="tx1"/>
                </a:solidFill>
              </a:rPr>
              <a:t> </a:t>
            </a:r>
            <a:r>
              <a:rPr lang="en-GB" sz="1000" dirty="0" err="1">
                <a:solidFill>
                  <a:schemeClr val="tx1"/>
                </a:solidFill>
              </a:rPr>
              <a:t>İyileştirme</a:t>
            </a:r>
            <a:r>
              <a:rPr lang="tr-TR" sz="1000" dirty="0">
                <a:solidFill>
                  <a:schemeClr val="tx1"/>
                </a:solidFill>
              </a:rPr>
              <a:t> </a:t>
            </a:r>
            <a:r>
              <a:rPr lang="en-GB" sz="1000" dirty="0" err="1">
                <a:solidFill>
                  <a:schemeClr val="tx1"/>
                </a:solidFill>
              </a:rPr>
              <a:t>Metotları</a:t>
            </a:r>
            <a:r>
              <a:rPr lang="en-GB" sz="1000" dirty="0">
                <a:solidFill>
                  <a:schemeClr val="tx1"/>
                </a:solidFill>
              </a:rPr>
              <a:t> </a:t>
            </a:r>
            <a:r>
              <a:rPr lang="en-GB" sz="1000" dirty="0" err="1">
                <a:solidFill>
                  <a:schemeClr val="tx1"/>
                </a:solidFill>
              </a:rPr>
              <a:t>Uygulanan</a:t>
            </a:r>
            <a:r>
              <a:rPr lang="en-GB" sz="1000" dirty="0">
                <a:solidFill>
                  <a:schemeClr val="tx1"/>
                </a:solidFill>
              </a:rPr>
              <a:t> Geri </a:t>
            </a:r>
            <a:r>
              <a:rPr lang="en-GB" sz="1000" dirty="0" err="1">
                <a:solidFill>
                  <a:schemeClr val="tx1"/>
                </a:solidFill>
              </a:rPr>
              <a:t>Kazanılmış</a:t>
            </a:r>
            <a:r>
              <a:rPr lang="en-GB" sz="1000" dirty="0">
                <a:solidFill>
                  <a:schemeClr val="tx1"/>
                </a:solidFill>
              </a:rPr>
              <a:t> </a:t>
            </a:r>
            <a:r>
              <a:rPr lang="en-GB" sz="1000" dirty="0" err="1">
                <a:solidFill>
                  <a:schemeClr val="tx1"/>
                </a:solidFill>
              </a:rPr>
              <a:t>Agregaların</a:t>
            </a:r>
            <a:r>
              <a:rPr lang="en-GB" sz="1000" dirty="0">
                <a:solidFill>
                  <a:schemeClr val="tx1"/>
                </a:solidFill>
              </a:rPr>
              <a:t> </a:t>
            </a:r>
            <a:r>
              <a:rPr lang="en-GB" sz="1000" dirty="0" err="1">
                <a:solidFill>
                  <a:schemeClr val="tx1"/>
                </a:solidFill>
              </a:rPr>
              <a:t>Kendiliğinden</a:t>
            </a:r>
            <a:r>
              <a:rPr lang="en-GB" sz="1000" dirty="0">
                <a:solidFill>
                  <a:schemeClr val="tx1"/>
                </a:solidFill>
              </a:rPr>
              <a:t> </a:t>
            </a:r>
            <a:r>
              <a:rPr lang="en-GB" sz="1000" dirty="0" err="1">
                <a:solidFill>
                  <a:schemeClr val="tx1"/>
                </a:solidFill>
              </a:rPr>
              <a:t>Yerleşen</a:t>
            </a:r>
            <a:r>
              <a:rPr lang="en-GB" sz="1000" dirty="0">
                <a:solidFill>
                  <a:schemeClr val="tx1"/>
                </a:solidFill>
              </a:rPr>
              <a:t> </a:t>
            </a:r>
            <a:r>
              <a:rPr lang="en-GB" sz="1000" dirty="0" err="1">
                <a:solidFill>
                  <a:schemeClr val="tx1"/>
                </a:solidFill>
              </a:rPr>
              <a:t>Betonların</a:t>
            </a:r>
            <a:r>
              <a:rPr lang="en-GB" sz="1000" dirty="0">
                <a:solidFill>
                  <a:schemeClr val="tx1"/>
                </a:solidFill>
              </a:rPr>
              <a:t> </a:t>
            </a:r>
            <a:r>
              <a:rPr lang="en-GB" sz="1000" dirty="0" err="1">
                <a:solidFill>
                  <a:schemeClr val="tx1"/>
                </a:solidFill>
              </a:rPr>
              <a:t>Reolojik</a:t>
            </a:r>
            <a:r>
              <a:rPr lang="tr-TR" sz="1000" dirty="0">
                <a:solidFill>
                  <a:schemeClr val="tx1"/>
                </a:solidFill>
              </a:rPr>
              <a:t> </a:t>
            </a:r>
            <a:r>
              <a:rPr lang="en-GB" sz="1000" dirty="0" err="1">
                <a:solidFill>
                  <a:schemeClr val="tx1"/>
                </a:solidFill>
              </a:rPr>
              <a:t>Özelliklerine</a:t>
            </a:r>
            <a:r>
              <a:rPr lang="en-GB" sz="1000" dirty="0">
                <a:solidFill>
                  <a:schemeClr val="tx1"/>
                </a:solidFill>
              </a:rPr>
              <a:t> </a:t>
            </a:r>
            <a:r>
              <a:rPr lang="en-GB" sz="1000" dirty="0" err="1">
                <a:solidFill>
                  <a:schemeClr val="tx1"/>
                </a:solidFill>
              </a:rPr>
              <a:t>Etkisi</a:t>
            </a:r>
            <a:r>
              <a:rPr lang="en-GB" sz="1000" dirty="0">
                <a:solidFill>
                  <a:schemeClr val="tx1"/>
                </a:solidFill>
              </a:rPr>
              <a:t>. 9. </a:t>
            </a:r>
            <a:r>
              <a:rPr lang="en-GB" sz="1000" dirty="0" err="1">
                <a:solidFill>
                  <a:schemeClr val="tx1"/>
                </a:solidFill>
              </a:rPr>
              <a:t>Beton</a:t>
            </a:r>
            <a:r>
              <a:rPr lang="en-GB" sz="1000" dirty="0">
                <a:solidFill>
                  <a:schemeClr val="tx1"/>
                </a:solidFill>
              </a:rPr>
              <a:t> </a:t>
            </a:r>
            <a:r>
              <a:rPr lang="en-GB" sz="1000" dirty="0" err="1">
                <a:solidFill>
                  <a:schemeClr val="tx1"/>
                </a:solidFill>
              </a:rPr>
              <a:t>Kongresi</a:t>
            </a:r>
            <a:r>
              <a:rPr lang="tr-TR" sz="1000" dirty="0">
                <a:solidFill>
                  <a:schemeClr val="tx1"/>
                </a:solidFill>
              </a:rPr>
              <a:t>.</a:t>
            </a:r>
            <a:r>
              <a:rPr lang="en-GB" dirty="0"/>
              <a:t/>
            </a:r>
            <a:br>
              <a:rPr lang="en-GB" dirty="0"/>
            </a:br>
            <a:endParaRPr lang="tr-TR" b="1" dirty="0">
              <a:solidFill>
                <a:srgbClr val="2861AA"/>
              </a:solidFill>
              <a:latin typeface="Candara"/>
            </a:endParaRPr>
          </a:p>
          <a:p>
            <a:pPr marL="0" indent="0">
              <a:buNone/>
            </a:pPr>
            <a:r>
              <a:rPr lang="tr-TR" b="1" u="sng" dirty="0">
                <a:solidFill>
                  <a:srgbClr val="FF0000"/>
                </a:solidFill>
                <a:latin typeface="Candara"/>
                <a:cs typeface="Candara"/>
              </a:rPr>
              <a:t>Projeler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0" indent="0">
              <a:buNone/>
            </a:pPr>
            <a:r>
              <a:rPr lang="tr-TR" b="1" dirty="0">
                <a:solidFill>
                  <a:srgbClr val="2861AA"/>
                </a:solidFill>
                <a:latin typeface="Candara"/>
              </a:rPr>
              <a:t>Bilimsel Araştırma Projeleri:</a:t>
            </a:r>
          </a:p>
          <a:p>
            <a:pPr marL="0" indent="0">
              <a:buNone/>
            </a:pPr>
            <a:r>
              <a:rPr lang="tr-TR" sz="900" dirty="0">
                <a:solidFill>
                  <a:schemeClr val="tx1"/>
                </a:solidFill>
              </a:rPr>
              <a:t>Uçucu Kül Esaslı Hafif </a:t>
            </a:r>
            <a:r>
              <a:rPr lang="tr-TR" sz="900" dirty="0" err="1">
                <a:solidFill>
                  <a:schemeClr val="tx1"/>
                </a:solidFill>
              </a:rPr>
              <a:t>Jeopolimer</a:t>
            </a:r>
            <a:r>
              <a:rPr lang="tr-TR" sz="900" dirty="0">
                <a:solidFill>
                  <a:schemeClr val="tx1"/>
                </a:solidFill>
              </a:rPr>
              <a:t> Harçların Taze ve Sertleşmiş Özelliklerinin İncelenmesi, Modellenmesi ve Optimizasyonu, HÜBAK, Araştırmacı: EKMEN ŞEVİN, Yürütücü: MERMERDAŞ KASIM, Araştırmacı: ALĞIN ZEYNEP, 21/11/2018 (Devam Ediyor)</a:t>
            </a:r>
          </a:p>
          <a:p>
            <a:pPr marL="0" indent="0">
              <a:buNone/>
            </a:pPr>
            <a:r>
              <a:rPr lang="tr-TR" sz="900" dirty="0">
                <a:solidFill>
                  <a:schemeClr val="tx1"/>
                </a:solidFill>
              </a:rPr>
              <a:t>Cam Elyaf Takviyeli Polimer Donatı İle Beton Arasındaki Aderans Dayanımının Araştırılması, HÜBAK, Yürütücü: ALĞIN ZEYNEP, Araştırmacı: Şeker Mehmet, Araştırmacı: MERMERDAŞ KASIM, 18/10/2018 - 18/05/2019</a:t>
            </a:r>
          </a:p>
          <a:p>
            <a:pPr marL="0" indent="0">
              <a:buNone/>
            </a:pPr>
            <a:r>
              <a:rPr lang="tr-TR" sz="900" dirty="0">
                <a:solidFill>
                  <a:schemeClr val="tx1"/>
                </a:solidFill>
              </a:rPr>
              <a:t>Sentetik Makro Elyaf Miktarının Silindirle Sıkıştırılmış Betonun Mekanik Özelliklerine Etkisi, HÜBAK, Yürütücü: ALĞIN ZEYNEP, Araştırmacı: MERMERDAŞ KASIM, Araştırmacı: </a:t>
            </a:r>
            <a:r>
              <a:rPr lang="tr-TR" sz="900" dirty="0" err="1">
                <a:solidFill>
                  <a:schemeClr val="tx1"/>
                </a:solidFill>
              </a:rPr>
              <a:t>Zeynepli</a:t>
            </a:r>
            <a:r>
              <a:rPr lang="tr-TR" sz="900" dirty="0">
                <a:solidFill>
                  <a:schemeClr val="tx1"/>
                </a:solidFill>
              </a:rPr>
              <a:t> M Serhat, ,06/09/2018 - 06/09/2019</a:t>
            </a:r>
          </a:p>
          <a:p>
            <a:pPr marL="0" indent="0">
              <a:buNone/>
            </a:pPr>
            <a:r>
              <a:rPr lang="tr-TR" sz="900" dirty="0">
                <a:solidFill>
                  <a:schemeClr val="tx1"/>
                </a:solidFill>
              </a:rPr>
              <a:t>Bazalt Elyaflı Betonun Mekanik Özelliklerinin İncelenmesi, HÜBAK, Yürütücü: ALĞIN ZEYNEP, Araştırmacı: MERMERDAŞ KASIM, Araştırmacı: KHALID </a:t>
            </a:r>
            <a:r>
              <a:rPr lang="tr-TR" sz="900" dirty="0" err="1">
                <a:solidFill>
                  <a:schemeClr val="tx1"/>
                </a:solidFill>
              </a:rPr>
              <a:t>Lawand</a:t>
            </a:r>
            <a:r>
              <a:rPr lang="tr-TR" sz="900" dirty="0">
                <a:solidFill>
                  <a:schemeClr val="tx1"/>
                </a:solidFill>
              </a:rPr>
              <a:t> </a:t>
            </a:r>
            <a:r>
              <a:rPr lang="tr-TR" sz="900" dirty="0" err="1">
                <a:solidFill>
                  <a:schemeClr val="tx1"/>
                </a:solidFill>
              </a:rPr>
              <a:t>Waleed</a:t>
            </a:r>
            <a:r>
              <a:rPr lang="tr-TR" sz="900" dirty="0">
                <a:solidFill>
                  <a:schemeClr val="tx1"/>
                </a:solidFill>
              </a:rPr>
              <a:t>, 10/04/2018 - 10/11/2018</a:t>
            </a:r>
          </a:p>
          <a:p>
            <a:pPr marL="0" indent="0">
              <a:buNone/>
            </a:pPr>
            <a:r>
              <a:rPr lang="tr-TR" sz="900" dirty="0">
                <a:solidFill>
                  <a:schemeClr val="tx1"/>
                </a:solidFill>
              </a:rPr>
              <a:t>Bazalt Elyaf Kullanımının Kendiliğinden Yerleşen Betonun Taze-sertleşmiş Özelliklerine Etkisi ve Optimum Elyaf Oranlarının Araştırılması, HÜBAK, Yürütücü: ALĞIN ZEYNEP, Araştırmacı: ÖZEN MUSTAFA, 25/02/2016 - 24/05/2017</a:t>
            </a:r>
          </a:p>
          <a:p>
            <a:pPr marL="0" indent="0">
              <a:buNone/>
            </a:pPr>
            <a:r>
              <a:rPr lang="tr-TR" b="1" u="sng" dirty="0">
                <a:solidFill>
                  <a:srgbClr val="FF0000"/>
                </a:solidFill>
                <a:latin typeface="Candara"/>
              </a:rPr>
              <a:t>Diğer:</a:t>
            </a:r>
            <a:endParaRPr lang="tr-TR" sz="900" dirty="0">
              <a:solidFill>
                <a:schemeClr val="tx1"/>
              </a:solidFill>
            </a:endParaRPr>
          </a:p>
          <a:p>
            <a:pPr marL="0" indent="0">
              <a:buNone/>
            </a:pPr>
            <a:r>
              <a:rPr lang="tr-TR" b="1" dirty="0">
                <a:solidFill>
                  <a:srgbClr val="2861AA"/>
                </a:solidFill>
                <a:latin typeface="Candara"/>
                <a:cs typeface="Candara"/>
              </a:rPr>
              <a:t>Alınan Bilimsel Ödül:</a:t>
            </a:r>
          </a:p>
          <a:p>
            <a:pPr marL="0" indent="0">
              <a:buNone/>
            </a:pPr>
            <a:r>
              <a:rPr lang="tr-TR" b="1" dirty="0">
                <a:solidFill>
                  <a:srgbClr val="2861AA"/>
                </a:solidFill>
                <a:latin typeface="Candara"/>
                <a:cs typeface="Candara"/>
              </a:rPr>
              <a:t>Atıf Sayısı </a:t>
            </a:r>
            <a:r>
              <a:rPr lang="tr-TR" b="1" u="sng" dirty="0">
                <a:solidFill>
                  <a:srgbClr val="FF0000"/>
                </a:solidFill>
                <a:latin typeface="Candara"/>
                <a:cs typeface="Candara"/>
              </a:rPr>
              <a:t>(</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r>
              <a:rPr lang="tr-TR" b="1" dirty="0">
                <a:solidFill>
                  <a:srgbClr val="2861AA"/>
                </a:solidFill>
                <a:latin typeface="Candara"/>
                <a:cs typeface="Candara"/>
              </a:rPr>
              <a:t>: 264</a:t>
            </a:r>
            <a:endParaRPr lang="tr-TR" dirty="0">
              <a:latin typeface="Candara"/>
              <a:cs typeface="Candara"/>
            </a:endParaRPr>
          </a:p>
          <a:p>
            <a:endParaRPr lang="en-GB" b="1" dirty="0">
              <a:solidFill>
                <a:srgbClr val="2861AA"/>
              </a:solidFill>
              <a:latin typeface="Candara"/>
            </a:endParaRPr>
          </a:p>
        </p:txBody>
      </p:sp>
    </p:spTree>
    <p:extLst>
      <p:ext uri="{BB962C8B-B14F-4D97-AF65-F5344CB8AC3E}">
        <p14:creationId xmlns:p14="http://schemas.microsoft.com/office/powerpoint/2010/main" val="418693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334" y="2813303"/>
            <a:ext cx="3486150" cy="369332"/>
          </a:xfrm>
          <a:prstGeom prst="rect">
            <a:avLst/>
          </a:prstGeom>
        </p:spPr>
        <p:txBody>
          <a:bodyPr vert="horz" wrap="square" lIns="0" tIns="0" rIns="0" bIns="0" rtlCol="0">
            <a:spAutoFit/>
          </a:bodyPr>
          <a:lstStyle/>
          <a:p>
            <a:pPr marL="287020" indent="-274320">
              <a:lnSpc>
                <a:spcPct val="100000"/>
              </a:lnSpc>
              <a:buClr>
                <a:srgbClr val="30B6FC"/>
              </a:buClr>
              <a:buFont typeface="Symbol"/>
              <a:buChar char=""/>
              <a:tabLst>
                <a:tab pos="287020" algn="l"/>
              </a:tabLst>
            </a:pPr>
            <a:endParaRPr sz="2400" dirty="0">
              <a:latin typeface="Candara"/>
              <a:cs typeface="Candara"/>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txBox="1">
            <a:spLocks noGrp="1"/>
          </p:cNvSpPr>
          <p:nvPr>
            <p:ph idx="1"/>
          </p:nvPr>
        </p:nvSpPr>
        <p:spPr>
          <a:xfrm>
            <a:off x="140487" y="2076703"/>
            <a:ext cx="8863025" cy="2303195"/>
          </a:xfrm>
          <a:prstGeom prst="rect">
            <a:avLst/>
          </a:prstGeom>
        </p:spPr>
        <p:txBody>
          <a:bodyPr vert="horz" wrap="square" lIns="0" tIns="736600" rIns="0" bIns="0" rtlCol="0">
            <a:spAutoFit/>
          </a:bodyPr>
          <a:lstStyle/>
          <a:p>
            <a:pPr marL="3716654">
              <a:lnSpc>
                <a:spcPct val="100000"/>
              </a:lnSpc>
              <a:tabLst>
                <a:tab pos="6181090" algn="l"/>
              </a:tabLst>
            </a:pPr>
            <a:endParaRPr lang="tr-TR" sz="1400" dirty="0">
              <a:solidFill>
                <a:srgbClr val="FF0000"/>
              </a:solidFill>
            </a:endParaRPr>
          </a:p>
          <a:p>
            <a:pPr marL="3716654">
              <a:lnSpc>
                <a:spcPct val="100000"/>
              </a:lnSpc>
              <a:tabLst>
                <a:tab pos="6181090" algn="l"/>
              </a:tabLst>
            </a:pPr>
            <a:r>
              <a:rPr lang="tr-TR" sz="1400" dirty="0">
                <a:solidFill>
                  <a:srgbClr val="FF0000"/>
                </a:solidFill>
              </a:rPr>
              <a:t>BÖLÜM BAŞKANI</a:t>
            </a:r>
            <a:r>
              <a:rPr lang="tr-TR" sz="1400" dirty="0"/>
              <a:t>: Prof. Dr. H. Murat ALGIN</a:t>
            </a:r>
          </a:p>
          <a:p>
            <a:pPr marL="3716654">
              <a:lnSpc>
                <a:spcPct val="100000"/>
              </a:lnSpc>
              <a:tabLst>
                <a:tab pos="6181090" algn="l"/>
              </a:tabLst>
            </a:pPr>
            <a:r>
              <a:rPr lang="tr-TR" sz="1400" dirty="0">
                <a:solidFill>
                  <a:srgbClr val="FF0000"/>
                </a:solidFill>
              </a:rPr>
              <a:t>BÖLÜM BAŞKAN YARDIMCISI</a:t>
            </a:r>
          </a:p>
          <a:p>
            <a:pPr marL="3716654">
              <a:lnSpc>
                <a:spcPct val="100000"/>
              </a:lnSpc>
              <a:tabLst>
                <a:tab pos="6181090" algn="l"/>
              </a:tabLst>
            </a:pPr>
            <a:r>
              <a:rPr lang="tr-TR" sz="1200" dirty="0"/>
              <a:t>Dr. Öğretim Üyesi Muhammet Fethi GÜLLÜ</a:t>
            </a:r>
          </a:p>
          <a:p>
            <a:pPr marL="3716654">
              <a:lnSpc>
                <a:spcPct val="100000"/>
              </a:lnSpc>
              <a:tabLst>
                <a:tab pos="6181090" algn="l"/>
              </a:tabLst>
            </a:pPr>
            <a:r>
              <a:rPr lang="tr-TR" sz="1400" dirty="0">
                <a:solidFill>
                  <a:srgbClr val="FF0000"/>
                </a:solidFill>
              </a:rPr>
              <a:t>BÖLÜM SEKRETERLİĞİ: </a:t>
            </a:r>
            <a:r>
              <a:rPr lang="tr-TR" sz="1400" dirty="0"/>
              <a:t>Suat MEST</a:t>
            </a:r>
            <a:endParaRPr sz="1400" dirty="0"/>
          </a:p>
        </p:txBody>
      </p:sp>
      <p:sp>
        <p:nvSpPr>
          <p:cNvPr id="8" name="object 8"/>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5" name="object 5"/>
          <p:cNvSpPr/>
          <p:nvPr/>
        </p:nvSpPr>
        <p:spPr>
          <a:xfrm>
            <a:off x="611555" y="2060829"/>
            <a:ext cx="3312363" cy="50406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dirty="0"/>
          </a:p>
        </p:txBody>
      </p:sp>
      <p:sp>
        <p:nvSpPr>
          <p:cNvPr id="6" name="object 6"/>
          <p:cNvSpPr/>
          <p:nvPr/>
        </p:nvSpPr>
        <p:spPr>
          <a:xfrm>
            <a:off x="611555"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416" y="0"/>
                </a:lnTo>
                <a:lnTo>
                  <a:pt x="3261088" y="6600"/>
                </a:lnTo>
                <a:lnTo>
                  <a:pt x="3287772" y="24606"/>
                </a:lnTo>
                <a:lnTo>
                  <a:pt x="3305765" y="51327"/>
                </a:lnTo>
                <a:lnTo>
                  <a:pt x="3312363" y="84074"/>
                </a:lnTo>
                <a:lnTo>
                  <a:pt x="3312363" y="420116"/>
                </a:lnTo>
                <a:lnTo>
                  <a:pt x="3305765" y="452788"/>
                </a:lnTo>
                <a:lnTo>
                  <a:pt x="3287772" y="479472"/>
                </a:lnTo>
                <a:lnTo>
                  <a:pt x="3261088" y="497464"/>
                </a:lnTo>
                <a:lnTo>
                  <a:pt x="3228416"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7" name="object 7"/>
          <p:cNvSpPr txBox="1"/>
          <p:nvPr/>
        </p:nvSpPr>
        <p:spPr>
          <a:xfrm>
            <a:off x="715162" y="2076703"/>
            <a:ext cx="1299845" cy="466090"/>
          </a:xfrm>
          <a:prstGeom prst="rect">
            <a:avLst/>
          </a:prstGeom>
        </p:spPr>
        <p:txBody>
          <a:bodyPr vert="horz" wrap="square" lIns="0" tIns="0" rIns="0" bIns="0" rtlCol="0">
            <a:spAutoFit/>
          </a:bodyPr>
          <a:lstStyle/>
          <a:p>
            <a:pPr marL="12700">
              <a:lnSpc>
                <a:spcPct val="100000"/>
              </a:lnSpc>
            </a:pPr>
            <a:r>
              <a:rPr sz="2800" b="1" spc="-85" dirty="0">
                <a:solidFill>
                  <a:srgbClr val="2861AA"/>
                </a:solidFill>
                <a:latin typeface="Candara"/>
                <a:cs typeface="Candara"/>
              </a:rPr>
              <a:t>Y</a:t>
            </a:r>
            <a:r>
              <a:rPr sz="2800" b="1" spc="-5" dirty="0">
                <a:solidFill>
                  <a:srgbClr val="2861AA"/>
                </a:solidFill>
                <a:latin typeface="Candara"/>
                <a:cs typeface="Candara"/>
              </a:rPr>
              <a:t>önetim</a:t>
            </a:r>
            <a:endParaRPr sz="2800" dirty="0">
              <a:latin typeface="Candara"/>
              <a:cs typeface="Candara"/>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62" y="2857030"/>
            <a:ext cx="2743200" cy="182765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lstStyle/>
          <a:p>
            <a:r>
              <a:rPr lang="tr-TR" dirty="0"/>
              <a:t>Bölüm Öğretim Elemanları</a:t>
            </a:r>
            <a:br>
              <a:rPr lang="tr-TR" dirty="0"/>
            </a:br>
            <a:r>
              <a:rPr lang="tr-TR" dirty="0"/>
              <a:t>Tanıtımı-Yapı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Dr. </a:t>
            </a:r>
            <a:r>
              <a:rPr lang="tr-TR" sz="2800" dirty="0" err="1">
                <a:solidFill>
                  <a:schemeClr val="accent2">
                    <a:lumMod val="75000"/>
                  </a:schemeClr>
                </a:solidFill>
              </a:rPr>
              <a:t>Öğr</a:t>
            </a:r>
            <a:r>
              <a:rPr lang="tr-TR" sz="2800" dirty="0">
                <a:solidFill>
                  <a:schemeClr val="accent2">
                    <a:lumMod val="75000"/>
                  </a:schemeClr>
                </a:solidFill>
              </a:rPr>
              <a:t>. Üyesi Muhammet Fethi GÜLLÜ</a:t>
            </a: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87878" y="1876743"/>
          <a:ext cx="3604514" cy="1463040"/>
        </p:xfrm>
        <a:graphic>
          <a:graphicData uri="http://schemas.openxmlformats.org/drawingml/2006/table">
            <a:tbl>
              <a:tblPr firstRow="1" bandRow="1">
                <a:tableStyleId>{5C22544A-7EE6-4342-B048-85BDC9FD1C3A}</a:tableStyleId>
              </a:tblPr>
              <a:tblGrid>
                <a:gridCol w="1802257">
                  <a:extLst>
                    <a:ext uri="{9D8B030D-6E8A-4147-A177-3AD203B41FA5}">
                      <a16:colId xmlns:a16="http://schemas.microsoft.com/office/drawing/2014/main" val="3593599969"/>
                    </a:ext>
                  </a:extLst>
                </a:gridCol>
                <a:gridCol w="1802257">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Yapı </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dirty="0">
                          <a:solidFill>
                            <a:schemeClr val="tx1">
                              <a:lumMod val="65000"/>
                              <a:lumOff val="35000"/>
                            </a:schemeClr>
                          </a:solidFill>
                        </a:rPr>
                        <a:t>İst.</a:t>
                      </a:r>
                      <a:r>
                        <a:rPr lang="tr-TR" baseline="0" dirty="0">
                          <a:solidFill>
                            <a:schemeClr val="tx1">
                              <a:lumMod val="65000"/>
                              <a:lumOff val="35000"/>
                            </a:schemeClr>
                          </a:solidFill>
                        </a:rPr>
                        <a:t> Tek. </a:t>
                      </a:r>
                      <a:r>
                        <a:rPr lang="tr-TR" baseline="0" dirty="0" err="1">
                          <a:solidFill>
                            <a:schemeClr val="tx1">
                              <a:lumMod val="65000"/>
                              <a:lumOff val="35000"/>
                            </a:schemeClr>
                          </a:solidFill>
                        </a:rPr>
                        <a:t>Üni</a:t>
                      </a:r>
                      <a:r>
                        <a:rPr lang="tr-TR" baseline="0" dirty="0">
                          <a:solidFill>
                            <a:schemeClr val="tx1">
                              <a:lumMod val="65000"/>
                              <a:lumOff val="35000"/>
                            </a:schemeClr>
                          </a:solidFill>
                        </a:rPr>
                        <a:t>.</a:t>
                      </a:r>
                      <a:endParaRPr lang="tr-TR"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Yüksek Lisans:</a:t>
                      </a:r>
                    </a:p>
                  </a:txBody>
                  <a:tcPr/>
                </a:tc>
                <a:tc>
                  <a:txBody>
                    <a:bodyPr/>
                    <a:lstStyle/>
                    <a:p>
                      <a:r>
                        <a:rPr lang="tr-TR" dirty="0">
                          <a:solidFill>
                            <a:schemeClr val="tx1">
                              <a:lumMod val="65000"/>
                              <a:lumOff val="35000"/>
                            </a:schemeClr>
                          </a:solidFill>
                        </a:rPr>
                        <a:t>Boğaziçi </a:t>
                      </a:r>
                      <a:r>
                        <a:rPr lang="tr-TR" dirty="0" err="1">
                          <a:solidFill>
                            <a:schemeClr val="tx1">
                              <a:lumMod val="65000"/>
                              <a:lumOff val="35000"/>
                            </a:schemeClr>
                          </a:solidFill>
                        </a:rPr>
                        <a:t>Üni</a:t>
                      </a:r>
                      <a:r>
                        <a:rPr lang="tr-TR" dirty="0">
                          <a:solidFill>
                            <a:schemeClr val="tx1">
                              <a:lumMod val="65000"/>
                              <a:lumOff val="35000"/>
                            </a:schemeClr>
                          </a:solidFill>
                        </a:rPr>
                        <a:t>.</a:t>
                      </a:r>
                      <a:endParaRPr lang="tr-TR" dirty="0"/>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lumMod val="65000"/>
                              <a:lumOff val="35000"/>
                            </a:schemeClr>
                          </a:solidFill>
                        </a:rPr>
                        <a:t>Boğaziçi </a:t>
                      </a:r>
                      <a:r>
                        <a:rPr lang="tr-TR" dirty="0" err="1">
                          <a:solidFill>
                            <a:schemeClr val="tx1">
                              <a:lumMod val="65000"/>
                              <a:lumOff val="35000"/>
                            </a:schemeClr>
                          </a:solidFill>
                        </a:rPr>
                        <a:t>Üni</a:t>
                      </a:r>
                      <a:r>
                        <a:rPr lang="tr-TR" dirty="0">
                          <a:solidFill>
                            <a:schemeClr val="tx1">
                              <a:lumMod val="65000"/>
                              <a:lumOff val="35000"/>
                            </a:schemeClr>
                          </a:solidFill>
                        </a:rPr>
                        <a:t>.</a:t>
                      </a:r>
                      <a:endParaRPr lang="tr-TR" dirty="0"/>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nvGraphicFramePr>
        <p:xfrm>
          <a:off x="5669785" y="1882134"/>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pPr algn="ctr"/>
                      <a:r>
                        <a:rPr lang="tr-TR" dirty="0"/>
                        <a:t>-</a:t>
                      </a:r>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nvGraphicFramePr>
        <p:xfrm>
          <a:off x="624505" y="3345174"/>
          <a:ext cx="6766243" cy="3969231"/>
        </p:xfrm>
        <a:graphic>
          <a:graphicData uri="http://schemas.openxmlformats.org/drawingml/2006/table">
            <a:tbl>
              <a:tblPr firstRow="1" bandRow="1">
                <a:tableStyleId>{5C22544A-7EE6-4342-B048-85BDC9FD1C3A}</a:tableStyleId>
              </a:tblPr>
              <a:tblGrid>
                <a:gridCol w="6766243">
                  <a:extLst>
                    <a:ext uri="{9D8B030D-6E8A-4147-A177-3AD203B41FA5}">
                      <a16:colId xmlns:a16="http://schemas.microsoft.com/office/drawing/2014/main" val="3593599969"/>
                    </a:ext>
                  </a:extLst>
                </a:gridCol>
              </a:tblGrid>
              <a:tr h="5859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p>
                  </a:txBody>
                  <a:tcPr anchor="ctr"/>
                </a:tc>
                <a:extLst>
                  <a:ext uri="{0D108BD9-81ED-4DB2-BD59-A6C34878D82A}">
                    <a16:rowId xmlns:a16="http://schemas.microsoft.com/office/drawing/2014/main" val="1543678882"/>
                  </a:ext>
                </a:extLst>
              </a:tr>
              <a:tr h="33482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Doktora çalışması kapsamında betonarme perdelerin doğrusal olmayan statik ve dinamik davranışının simülasyonu için özgün bir sonlu eleman modeli geliştirmiştir.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Söz konusu analitik model, Matlab ortamında geliştirip, kodlanmış bir formülasyon üzerinden geliştirilmekte olup, analizler için literatürde</a:t>
                      </a:r>
                      <a:r>
                        <a:rPr lang="tr-TR" sz="1800" kern="1200" baseline="0" dirty="0">
                          <a:solidFill>
                            <a:schemeClr val="dk1"/>
                          </a:solidFill>
                          <a:effectLst/>
                          <a:latin typeface="+mn-lt"/>
                          <a:ea typeface="+mn-ea"/>
                          <a:cs typeface="+mn-cs"/>
                        </a:rPr>
                        <a:t> bulunan </a:t>
                      </a:r>
                      <a:r>
                        <a:rPr lang="tr-TR" sz="1800" kern="1200" dirty="0">
                          <a:solidFill>
                            <a:schemeClr val="dk1"/>
                          </a:solidFill>
                          <a:effectLst/>
                          <a:latin typeface="+mn-lt"/>
                          <a:ea typeface="+mn-ea"/>
                          <a:cs typeface="+mn-cs"/>
                        </a:rPr>
                        <a:t>herhangi bir hazır program kullanılmamıştır. Geliştirmiş olan sonlu eleman model </a:t>
                      </a:r>
                      <a:r>
                        <a:rPr lang="tr-TR" sz="1800" kern="1200" dirty="0" err="1">
                          <a:solidFill>
                            <a:schemeClr val="dk1"/>
                          </a:solidFill>
                          <a:effectLst/>
                          <a:latin typeface="+mn-lt"/>
                          <a:ea typeface="+mn-ea"/>
                          <a:cs typeface="+mn-cs"/>
                        </a:rPr>
                        <a:t>formülasyonunun</a:t>
                      </a:r>
                      <a:r>
                        <a:rPr lang="tr-TR" sz="1800" kern="1200" dirty="0">
                          <a:solidFill>
                            <a:schemeClr val="dk1"/>
                          </a:solidFill>
                          <a:effectLst/>
                          <a:latin typeface="+mn-lt"/>
                          <a:ea typeface="+mn-ea"/>
                          <a:cs typeface="+mn-cs"/>
                        </a:rPr>
                        <a:t> farklı davranış özellikleri gösteren betonarme perdeler için çok iyi sonuçlar verdiği gözlemlenmiştir. Model, bu konuda çalışan dünyaca ünlü akademisyenlerden oluşan ortak bir</a:t>
                      </a:r>
                      <a:r>
                        <a:rPr lang="tr-TR" sz="1800" kern="1200" baseline="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çalışma grubu</a:t>
                      </a:r>
                      <a:r>
                        <a:rPr lang="tr-TR" sz="1800" kern="1200" baseline="0" dirty="0">
                          <a:solidFill>
                            <a:schemeClr val="dk1"/>
                          </a:solidFill>
                          <a:effectLst/>
                          <a:latin typeface="+mn-lt"/>
                          <a:ea typeface="+mn-ea"/>
                          <a:cs typeface="+mn-cs"/>
                        </a:rPr>
                        <a:t> tarafından hazırlanan </a:t>
                      </a:r>
                      <a:r>
                        <a:rPr lang="tr-TR" sz="1800" kern="1200" dirty="0">
                          <a:solidFill>
                            <a:schemeClr val="dk1"/>
                          </a:solidFill>
                          <a:effectLst/>
                          <a:latin typeface="+mn-lt"/>
                          <a:ea typeface="+mn-ea"/>
                          <a:cs typeface="+mn-cs"/>
                        </a:rPr>
                        <a:t>betonarme perde modelleme konusunda “</a:t>
                      </a:r>
                      <a:r>
                        <a:rPr lang="tr-TR" sz="1800" kern="1200" dirty="0" err="1">
                          <a:solidFill>
                            <a:schemeClr val="dk1"/>
                          </a:solidFill>
                          <a:effectLst/>
                          <a:latin typeface="+mn-lt"/>
                          <a:ea typeface="+mn-ea"/>
                          <a:cs typeface="+mn-cs"/>
                        </a:rPr>
                        <a:t>state</a:t>
                      </a:r>
                      <a:r>
                        <a:rPr lang="tr-TR" sz="1800" kern="1200" dirty="0">
                          <a:solidFill>
                            <a:schemeClr val="dk1"/>
                          </a:solidFill>
                          <a:effectLst/>
                          <a:latin typeface="+mn-lt"/>
                          <a:ea typeface="+mn-ea"/>
                          <a:cs typeface="+mn-cs"/>
                        </a:rPr>
                        <a:t>-of-</a:t>
                      </a:r>
                      <a:r>
                        <a:rPr lang="tr-TR" sz="1800" kern="1200" dirty="0" err="1">
                          <a:solidFill>
                            <a:schemeClr val="dk1"/>
                          </a:solidFill>
                          <a:effectLst/>
                          <a:latin typeface="+mn-lt"/>
                          <a:ea typeface="+mn-ea"/>
                          <a:cs typeface="+mn-cs"/>
                        </a:rPr>
                        <a:t>the</a:t>
                      </a:r>
                      <a:r>
                        <a:rPr lang="tr-TR" sz="1800" kern="1200" dirty="0">
                          <a:solidFill>
                            <a:schemeClr val="dk1"/>
                          </a:solidFill>
                          <a:effectLst/>
                          <a:latin typeface="+mn-lt"/>
                          <a:ea typeface="+mn-ea"/>
                          <a:cs typeface="+mn-cs"/>
                        </a:rPr>
                        <a:t>-art” nitelikli yayına da </a:t>
                      </a:r>
                      <a:r>
                        <a:rPr lang="tr-TR" sz="1800" kern="1200" baseline="0" dirty="0">
                          <a:solidFill>
                            <a:schemeClr val="dk1"/>
                          </a:solidFill>
                          <a:effectLst/>
                          <a:latin typeface="+mn-lt"/>
                          <a:ea typeface="+mn-ea"/>
                          <a:cs typeface="+mn-cs"/>
                        </a:rPr>
                        <a:t> dahil olmuştur</a:t>
                      </a:r>
                      <a:r>
                        <a:rPr lang="tr-TR" sz="1800"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3785232616"/>
                  </a:ext>
                </a:extLst>
              </a:tr>
            </a:tbl>
          </a:graphicData>
        </a:graphic>
      </p:graphicFrame>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43" y="1882134"/>
            <a:ext cx="1453135" cy="1463040"/>
          </a:xfrm>
          <a:prstGeom prst="rect">
            <a:avLst/>
          </a:prstGeom>
        </p:spPr>
      </p:pic>
    </p:spTree>
    <p:extLst>
      <p:ext uri="{BB962C8B-B14F-4D97-AF65-F5344CB8AC3E}">
        <p14:creationId xmlns:p14="http://schemas.microsoft.com/office/powerpoint/2010/main" val="348714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631052" y="2748925"/>
            <a:ext cx="7979548" cy="8802410"/>
          </a:xfrm>
          <a:prstGeom prst="rect">
            <a:avLst/>
          </a:prstGeom>
        </p:spPr>
        <p:txBody>
          <a:bodyPr wrap="square">
            <a:spAutoFit/>
          </a:bodyPr>
          <a:lstStyle/>
          <a:p>
            <a:pPr marL="12700" algn="just">
              <a:lnSpc>
                <a:spcPct val="100000"/>
              </a:lnSpc>
            </a:pPr>
            <a:r>
              <a:rPr lang="tr-TR" b="1" u="sng" dirty="0">
                <a:solidFill>
                  <a:srgbClr val="FF0000"/>
                </a:solidFill>
                <a:latin typeface="Candara"/>
                <a:cs typeface="Candara"/>
              </a:rPr>
              <a:t>İndeksi Hakemli Dergilerde Yapılan Yayınlar (2020):</a:t>
            </a:r>
          </a:p>
          <a:p>
            <a:pPr marL="12700" algn="just">
              <a:lnSpc>
                <a:spcPct val="100000"/>
              </a:lnSpc>
            </a:pPr>
            <a:r>
              <a:rPr lang="tr-TR" sz="1400" b="1" dirty="0">
                <a:solidFill>
                  <a:srgbClr val="2861AA"/>
                </a:solidFill>
                <a:latin typeface="Candara"/>
                <a:cs typeface="Candara"/>
              </a:rPr>
              <a:t>Uluslararası Makale: </a:t>
            </a:r>
          </a:p>
          <a:p>
            <a:pPr marL="12700" algn="just">
              <a:lnSpc>
                <a:spcPct val="100000"/>
              </a:lnSpc>
            </a:pPr>
            <a:r>
              <a:rPr lang="tr-TR" sz="1400" b="1" dirty="0">
                <a:latin typeface="Candara"/>
                <a:cs typeface="Candara"/>
              </a:rPr>
              <a:t>Gullu M.F.</a:t>
            </a:r>
            <a:r>
              <a:rPr lang="tr-TR" sz="1400" dirty="0">
                <a:latin typeface="Candara"/>
                <a:cs typeface="Candara"/>
              </a:rPr>
              <a:t> </a:t>
            </a:r>
            <a:r>
              <a:rPr lang="tr-TR" sz="1400" dirty="0" err="1">
                <a:latin typeface="Candara"/>
                <a:cs typeface="Candara"/>
              </a:rPr>
              <a:t>and</a:t>
            </a:r>
            <a:r>
              <a:rPr lang="tr-TR" sz="1400" dirty="0">
                <a:latin typeface="Candara"/>
                <a:cs typeface="Candara"/>
              </a:rPr>
              <a:t> Orakcal K. (2019), “</a:t>
            </a:r>
            <a:r>
              <a:rPr lang="tr-TR" sz="1400" dirty="0" err="1">
                <a:latin typeface="Candara"/>
                <a:cs typeface="Candara"/>
              </a:rPr>
              <a:t>Nonlinear</a:t>
            </a:r>
            <a:r>
              <a:rPr lang="tr-TR" sz="1400" dirty="0">
                <a:latin typeface="Candara"/>
                <a:cs typeface="Candara"/>
              </a:rPr>
              <a:t> </a:t>
            </a:r>
            <a:r>
              <a:rPr lang="tr-TR" sz="1400" dirty="0" err="1">
                <a:latin typeface="Candara"/>
                <a:cs typeface="Candara"/>
              </a:rPr>
              <a:t>Finite</a:t>
            </a:r>
            <a:r>
              <a:rPr lang="tr-TR" sz="1400" dirty="0">
                <a:latin typeface="Candara"/>
                <a:cs typeface="Candara"/>
              </a:rPr>
              <a:t> Element </a:t>
            </a:r>
            <a:r>
              <a:rPr lang="tr-TR" sz="1400" dirty="0" err="1">
                <a:latin typeface="Candara"/>
                <a:cs typeface="Candara"/>
              </a:rPr>
              <a:t>Modeling</a:t>
            </a:r>
            <a:r>
              <a:rPr lang="tr-TR" sz="1400" dirty="0">
                <a:latin typeface="Candara"/>
                <a:cs typeface="Candara"/>
              </a:rPr>
              <a:t> of </a:t>
            </a:r>
            <a:r>
              <a:rPr lang="tr-TR" sz="1400" dirty="0" err="1">
                <a:latin typeface="Candara"/>
                <a:cs typeface="Candara"/>
              </a:rPr>
              <a:t>Reinforced</a:t>
            </a:r>
            <a:r>
              <a:rPr lang="tr-TR" sz="1400" dirty="0">
                <a:latin typeface="Candara"/>
                <a:cs typeface="Candara"/>
              </a:rPr>
              <a:t> </a:t>
            </a:r>
            <a:r>
              <a:rPr lang="tr-TR" sz="1400" dirty="0" err="1">
                <a:latin typeface="Candara"/>
                <a:cs typeface="Candara"/>
              </a:rPr>
              <a:t>Concrete</a:t>
            </a:r>
            <a:r>
              <a:rPr lang="tr-TR" sz="1400" dirty="0">
                <a:latin typeface="Candara"/>
                <a:cs typeface="Candara"/>
              </a:rPr>
              <a:t> </a:t>
            </a:r>
            <a:r>
              <a:rPr lang="tr-TR" sz="1400" dirty="0" err="1">
                <a:latin typeface="Candara"/>
                <a:cs typeface="Candara"/>
              </a:rPr>
              <a:t>Walls</a:t>
            </a:r>
            <a:r>
              <a:rPr lang="tr-TR" sz="1400" dirty="0">
                <a:latin typeface="Candara"/>
                <a:cs typeface="Candara"/>
              </a:rPr>
              <a:t> </a:t>
            </a:r>
            <a:r>
              <a:rPr lang="tr-TR" sz="1400" dirty="0" err="1">
                <a:latin typeface="Candara"/>
                <a:cs typeface="Candara"/>
              </a:rPr>
              <a:t>with</a:t>
            </a:r>
            <a:r>
              <a:rPr lang="tr-TR" sz="1400" dirty="0">
                <a:latin typeface="Candara"/>
                <a:cs typeface="Candara"/>
              </a:rPr>
              <a:t> </a:t>
            </a:r>
            <a:r>
              <a:rPr lang="tr-TR" sz="1400" dirty="0" err="1">
                <a:latin typeface="Candara"/>
                <a:cs typeface="Candara"/>
              </a:rPr>
              <a:t>Varying</a:t>
            </a:r>
            <a:r>
              <a:rPr lang="tr-TR" sz="1400" dirty="0">
                <a:latin typeface="Candara"/>
                <a:cs typeface="Candara"/>
              </a:rPr>
              <a:t> </a:t>
            </a:r>
            <a:r>
              <a:rPr lang="tr-TR" sz="1400" dirty="0" err="1">
                <a:latin typeface="Candara"/>
                <a:cs typeface="Candara"/>
              </a:rPr>
              <a:t>Aspect</a:t>
            </a:r>
            <a:r>
              <a:rPr lang="tr-TR" sz="1400" dirty="0">
                <a:latin typeface="Candara"/>
                <a:cs typeface="Candara"/>
              </a:rPr>
              <a:t> </a:t>
            </a:r>
            <a:r>
              <a:rPr lang="tr-TR" sz="1400" dirty="0" err="1">
                <a:latin typeface="Candara"/>
                <a:cs typeface="Candara"/>
              </a:rPr>
              <a:t>Ratios</a:t>
            </a:r>
            <a:r>
              <a:rPr lang="tr-TR" sz="1400" dirty="0">
                <a:latin typeface="Candara"/>
                <a:cs typeface="Candara"/>
              </a:rPr>
              <a:t>”, </a:t>
            </a:r>
            <a:r>
              <a:rPr lang="tr-TR" sz="1400" dirty="0" err="1">
                <a:latin typeface="Candara"/>
                <a:cs typeface="Candara"/>
              </a:rPr>
              <a:t>Journal</a:t>
            </a:r>
            <a:r>
              <a:rPr lang="tr-TR" sz="1400" dirty="0">
                <a:latin typeface="Candara"/>
                <a:cs typeface="Candara"/>
              </a:rPr>
              <a:t> of </a:t>
            </a:r>
            <a:r>
              <a:rPr lang="tr-TR" sz="1400" dirty="0" err="1">
                <a:latin typeface="Candara"/>
                <a:cs typeface="Candara"/>
              </a:rPr>
              <a:t>Earthquake</a:t>
            </a:r>
            <a:r>
              <a:rPr lang="tr-TR" sz="1400" dirty="0">
                <a:latin typeface="Candara"/>
                <a:cs typeface="Candara"/>
              </a:rPr>
              <a:t> </a:t>
            </a:r>
            <a:r>
              <a:rPr lang="tr-TR" sz="1400" dirty="0" err="1">
                <a:latin typeface="Candara"/>
                <a:cs typeface="Candara"/>
              </a:rPr>
              <a:t>Engineering</a:t>
            </a:r>
            <a:r>
              <a:rPr lang="tr-TR" sz="1400" dirty="0">
                <a:latin typeface="Candara"/>
                <a:cs typeface="Candara"/>
              </a:rPr>
              <a:t>, https://doi.org/10.1080/13632469.2019.1614498</a:t>
            </a:r>
          </a:p>
          <a:p>
            <a:pPr marL="12700" algn="just">
              <a:lnSpc>
                <a:spcPct val="100000"/>
              </a:lnSpc>
            </a:pPr>
            <a:r>
              <a:rPr lang="tr-TR" sz="1400" b="1" dirty="0">
                <a:latin typeface="Candara"/>
                <a:cs typeface="Candara"/>
              </a:rPr>
              <a:t>Gullu M.F.</a:t>
            </a:r>
            <a:r>
              <a:rPr lang="tr-TR" sz="1400" dirty="0">
                <a:latin typeface="Candara"/>
                <a:cs typeface="Candara"/>
              </a:rPr>
              <a:t>, Orakcal K., Kolozvari K. (2019), “</a:t>
            </a:r>
            <a:r>
              <a:rPr lang="tr-TR" sz="1400" dirty="0" err="1">
                <a:latin typeface="Candara"/>
                <a:cs typeface="Candara"/>
              </a:rPr>
              <a:t>The</a:t>
            </a:r>
            <a:r>
              <a:rPr lang="tr-TR" sz="1400" dirty="0">
                <a:latin typeface="Candara"/>
                <a:cs typeface="Candara"/>
              </a:rPr>
              <a:t> </a:t>
            </a:r>
            <a:r>
              <a:rPr lang="tr-TR" sz="1400" dirty="0" err="1">
                <a:latin typeface="Candara"/>
                <a:cs typeface="Candara"/>
              </a:rPr>
              <a:t>Fixed-Strut-Angle</a:t>
            </a:r>
            <a:r>
              <a:rPr lang="tr-TR" sz="1400" dirty="0">
                <a:latin typeface="Candara"/>
                <a:cs typeface="Candara"/>
              </a:rPr>
              <a:t> </a:t>
            </a:r>
            <a:r>
              <a:rPr lang="tr-TR" sz="1400" dirty="0" err="1">
                <a:latin typeface="Candara"/>
                <a:cs typeface="Candara"/>
              </a:rPr>
              <a:t>Finite</a:t>
            </a:r>
            <a:r>
              <a:rPr lang="tr-TR" sz="1400" dirty="0">
                <a:latin typeface="Candara"/>
                <a:cs typeface="Candara"/>
              </a:rPr>
              <a:t> Element (FSAFE) Model </a:t>
            </a:r>
            <a:r>
              <a:rPr lang="tr-TR" sz="1400" dirty="0" err="1">
                <a:latin typeface="Candara"/>
                <a:cs typeface="Candara"/>
              </a:rPr>
              <a:t>for</a:t>
            </a:r>
            <a:r>
              <a:rPr lang="tr-TR" sz="1400" dirty="0">
                <a:latin typeface="Candara"/>
                <a:cs typeface="Candara"/>
              </a:rPr>
              <a:t> </a:t>
            </a:r>
            <a:r>
              <a:rPr lang="tr-TR" sz="1400" dirty="0" err="1">
                <a:latin typeface="Candara"/>
                <a:cs typeface="Candara"/>
              </a:rPr>
              <a:t>Reinforced</a:t>
            </a:r>
            <a:r>
              <a:rPr lang="tr-TR" sz="1400" dirty="0">
                <a:latin typeface="Candara"/>
                <a:cs typeface="Candara"/>
              </a:rPr>
              <a:t> </a:t>
            </a:r>
            <a:r>
              <a:rPr lang="tr-TR" sz="1400" dirty="0" err="1">
                <a:latin typeface="Candara"/>
                <a:cs typeface="Candara"/>
              </a:rPr>
              <a:t>Concrete</a:t>
            </a:r>
            <a:r>
              <a:rPr lang="tr-TR" sz="1400" dirty="0">
                <a:latin typeface="Candara"/>
                <a:cs typeface="Candara"/>
              </a:rPr>
              <a:t> </a:t>
            </a:r>
            <a:r>
              <a:rPr lang="tr-TR" sz="1400" dirty="0" err="1">
                <a:latin typeface="Candara"/>
                <a:cs typeface="Candara"/>
              </a:rPr>
              <a:t>Structural</a:t>
            </a:r>
            <a:r>
              <a:rPr lang="tr-TR" sz="1400" dirty="0">
                <a:latin typeface="Candara"/>
                <a:cs typeface="Candara"/>
              </a:rPr>
              <a:t> </a:t>
            </a:r>
            <a:r>
              <a:rPr lang="tr-TR" sz="1400" dirty="0" err="1">
                <a:latin typeface="Candara"/>
                <a:cs typeface="Candara"/>
              </a:rPr>
              <a:t>Walls</a:t>
            </a:r>
            <a:r>
              <a:rPr lang="tr-TR" sz="1400" dirty="0">
                <a:latin typeface="Candara"/>
                <a:cs typeface="Candara"/>
              </a:rPr>
              <a:t>”, </a:t>
            </a:r>
            <a:r>
              <a:rPr lang="tr-TR" sz="1400" dirty="0" err="1">
                <a:latin typeface="Candara"/>
                <a:cs typeface="Candara"/>
              </a:rPr>
              <a:t>Bulletin</a:t>
            </a:r>
            <a:r>
              <a:rPr lang="tr-TR" sz="1400" dirty="0">
                <a:latin typeface="Candara"/>
                <a:cs typeface="Candara"/>
              </a:rPr>
              <a:t> of </a:t>
            </a:r>
            <a:r>
              <a:rPr lang="tr-TR" sz="1400" dirty="0" err="1">
                <a:latin typeface="Candara"/>
                <a:cs typeface="Candara"/>
              </a:rPr>
              <a:t>Earthquake</a:t>
            </a:r>
            <a:r>
              <a:rPr lang="tr-TR" sz="1400" dirty="0">
                <a:latin typeface="Candara"/>
                <a:cs typeface="Candara"/>
              </a:rPr>
              <a:t> </a:t>
            </a:r>
            <a:r>
              <a:rPr lang="tr-TR" sz="1400" dirty="0" err="1">
                <a:latin typeface="Candara"/>
                <a:cs typeface="Candara"/>
              </a:rPr>
              <a:t>Engineering</a:t>
            </a:r>
            <a:r>
              <a:rPr lang="tr-TR" sz="1400" dirty="0">
                <a:latin typeface="Candara"/>
                <a:cs typeface="Candara"/>
              </a:rPr>
              <a:t>, https://doi.org/10.1007/s10518-019-00641-0</a:t>
            </a:r>
          </a:p>
          <a:p>
            <a:pPr marL="12700" algn="just">
              <a:lnSpc>
                <a:spcPct val="100000"/>
              </a:lnSpc>
            </a:pPr>
            <a:r>
              <a:rPr lang="tr-TR" sz="1400" dirty="0">
                <a:latin typeface="Candara"/>
                <a:cs typeface="Candara"/>
              </a:rPr>
              <a:t>Kolozvari K., </a:t>
            </a:r>
            <a:r>
              <a:rPr lang="tr-TR" sz="1400" dirty="0" err="1">
                <a:latin typeface="Candara"/>
                <a:cs typeface="Candara"/>
              </a:rPr>
              <a:t>Biscombe</a:t>
            </a:r>
            <a:r>
              <a:rPr lang="tr-TR" sz="1400" dirty="0">
                <a:latin typeface="Candara"/>
                <a:cs typeface="Candara"/>
              </a:rPr>
              <a:t> L., Dashti F., </a:t>
            </a:r>
            <a:r>
              <a:rPr lang="tr-TR" sz="1400" dirty="0" err="1">
                <a:latin typeface="Candara"/>
                <a:cs typeface="Candara"/>
              </a:rPr>
              <a:t>Dhakal</a:t>
            </a:r>
            <a:r>
              <a:rPr lang="tr-TR" sz="1400" dirty="0">
                <a:latin typeface="Candara"/>
                <a:cs typeface="Candara"/>
              </a:rPr>
              <a:t> R.P., </a:t>
            </a:r>
            <a:r>
              <a:rPr lang="tr-TR" sz="1400" dirty="0" err="1">
                <a:latin typeface="Candara"/>
                <a:cs typeface="Candara"/>
              </a:rPr>
              <a:t>Gogus</a:t>
            </a:r>
            <a:r>
              <a:rPr lang="tr-TR" sz="1400" dirty="0">
                <a:latin typeface="Candara"/>
                <a:cs typeface="Candara"/>
              </a:rPr>
              <a:t> A., </a:t>
            </a:r>
            <a:r>
              <a:rPr lang="tr-TR" sz="1400" b="1" dirty="0">
                <a:latin typeface="Candara"/>
                <a:cs typeface="Candara"/>
              </a:rPr>
              <a:t>Gullu M.F.</a:t>
            </a:r>
            <a:r>
              <a:rPr lang="tr-TR" sz="1400" dirty="0">
                <a:latin typeface="Candara"/>
                <a:cs typeface="Candara"/>
              </a:rPr>
              <a:t>, Henry R.S., Massone L.M., Orakcal K., </a:t>
            </a:r>
            <a:r>
              <a:rPr lang="tr-TR" sz="1400" dirty="0" err="1">
                <a:latin typeface="Candara"/>
                <a:cs typeface="Candara"/>
              </a:rPr>
              <a:t>Rojas</a:t>
            </a:r>
            <a:r>
              <a:rPr lang="tr-TR" sz="1400" dirty="0">
                <a:latin typeface="Candara"/>
                <a:cs typeface="Candara"/>
              </a:rPr>
              <a:t> F., </a:t>
            </a:r>
            <a:r>
              <a:rPr lang="tr-TR" sz="1400" dirty="0" err="1">
                <a:latin typeface="Candara"/>
                <a:cs typeface="Candara"/>
              </a:rPr>
              <a:t>Shegay</a:t>
            </a:r>
            <a:r>
              <a:rPr lang="tr-TR" sz="1400" dirty="0">
                <a:latin typeface="Candara"/>
                <a:cs typeface="Candara"/>
              </a:rPr>
              <a:t> A., Wallace J. (2019), “</a:t>
            </a:r>
            <a:r>
              <a:rPr lang="tr-TR" sz="1400" dirty="0" err="1">
                <a:latin typeface="Candara"/>
                <a:cs typeface="Candara"/>
              </a:rPr>
              <a:t>State</a:t>
            </a:r>
            <a:r>
              <a:rPr lang="tr-TR" sz="1400" dirty="0">
                <a:latin typeface="Candara"/>
                <a:cs typeface="Candara"/>
              </a:rPr>
              <a:t>-of-</a:t>
            </a:r>
            <a:r>
              <a:rPr lang="tr-TR" sz="1400" dirty="0" err="1">
                <a:latin typeface="Candara"/>
                <a:cs typeface="Candara"/>
              </a:rPr>
              <a:t>the</a:t>
            </a:r>
            <a:r>
              <a:rPr lang="tr-TR" sz="1400" dirty="0">
                <a:latin typeface="Candara"/>
                <a:cs typeface="Candara"/>
              </a:rPr>
              <a:t>-art in </a:t>
            </a:r>
            <a:r>
              <a:rPr lang="tr-TR" sz="1400" dirty="0" err="1">
                <a:latin typeface="Candara"/>
                <a:cs typeface="Candara"/>
              </a:rPr>
              <a:t>Nonlinear</a:t>
            </a:r>
            <a:r>
              <a:rPr lang="tr-TR" sz="1400" dirty="0">
                <a:latin typeface="Candara"/>
                <a:cs typeface="Candara"/>
              </a:rPr>
              <a:t> </a:t>
            </a:r>
            <a:r>
              <a:rPr lang="tr-TR" sz="1400" dirty="0" err="1">
                <a:latin typeface="Candara"/>
                <a:cs typeface="Candara"/>
              </a:rPr>
              <a:t>Finite</a:t>
            </a:r>
            <a:r>
              <a:rPr lang="tr-TR" sz="1400" dirty="0">
                <a:latin typeface="Candara"/>
                <a:cs typeface="Candara"/>
              </a:rPr>
              <a:t> Element </a:t>
            </a:r>
            <a:r>
              <a:rPr lang="tr-TR" sz="1400" dirty="0" err="1">
                <a:latin typeface="Candara"/>
                <a:cs typeface="Candara"/>
              </a:rPr>
              <a:t>Modeling</a:t>
            </a:r>
            <a:r>
              <a:rPr lang="tr-TR" sz="1400" dirty="0">
                <a:latin typeface="Candara"/>
                <a:cs typeface="Candara"/>
              </a:rPr>
              <a:t> of </a:t>
            </a:r>
            <a:r>
              <a:rPr lang="tr-TR" sz="1400" dirty="0" err="1">
                <a:latin typeface="Candara"/>
                <a:cs typeface="Candara"/>
              </a:rPr>
              <a:t>Isolated</a:t>
            </a:r>
            <a:r>
              <a:rPr lang="tr-TR" sz="1400" dirty="0">
                <a:latin typeface="Candara"/>
                <a:cs typeface="Candara"/>
              </a:rPr>
              <a:t> </a:t>
            </a:r>
            <a:r>
              <a:rPr lang="tr-TR" sz="1400" dirty="0" err="1">
                <a:latin typeface="Candara"/>
                <a:cs typeface="Candara"/>
              </a:rPr>
              <a:t>Planar</a:t>
            </a:r>
            <a:r>
              <a:rPr lang="tr-TR" sz="1400" dirty="0">
                <a:latin typeface="Candara"/>
                <a:cs typeface="Candara"/>
              </a:rPr>
              <a:t> </a:t>
            </a:r>
            <a:r>
              <a:rPr lang="tr-TR" sz="1400" dirty="0" err="1">
                <a:latin typeface="Candara"/>
                <a:cs typeface="Candara"/>
              </a:rPr>
              <a:t>Reinforced</a:t>
            </a:r>
            <a:r>
              <a:rPr lang="tr-TR" sz="1400" dirty="0">
                <a:latin typeface="Candara"/>
                <a:cs typeface="Candara"/>
              </a:rPr>
              <a:t> </a:t>
            </a:r>
            <a:r>
              <a:rPr lang="tr-TR" sz="1400" dirty="0" err="1">
                <a:latin typeface="Candara"/>
                <a:cs typeface="Candara"/>
              </a:rPr>
              <a:t>Concrete</a:t>
            </a:r>
            <a:r>
              <a:rPr lang="tr-TR" sz="1400" dirty="0">
                <a:latin typeface="Candara"/>
                <a:cs typeface="Candara"/>
              </a:rPr>
              <a:t> </a:t>
            </a:r>
            <a:r>
              <a:rPr lang="tr-TR" sz="1400" dirty="0" err="1">
                <a:latin typeface="Candara"/>
                <a:cs typeface="Candara"/>
              </a:rPr>
              <a:t>Walls</a:t>
            </a:r>
            <a:r>
              <a:rPr lang="tr-TR" sz="1400" dirty="0">
                <a:latin typeface="Candara"/>
                <a:cs typeface="Candara"/>
              </a:rPr>
              <a:t>”, </a:t>
            </a:r>
            <a:r>
              <a:rPr lang="tr-TR" sz="1400" dirty="0" err="1">
                <a:latin typeface="Candara"/>
                <a:cs typeface="Candara"/>
              </a:rPr>
              <a:t>Engineering</a:t>
            </a:r>
            <a:r>
              <a:rPr lang="tr-TR" sz="1400" dirty="0">
                <a:latin typeface="Candara"/>
                <a:cs typeface="Candara"/>
              </a:rPr>
              <a:t> </a:t>
            </a:r>
            <a:r>
              <a:rPr lang="tr-TR" sz="1400" dirty="0" err="1">
                <a:latin typeface="Candara"/>
                <a:cs typeface="Candara"/>
              </a:rPr>
              <a:t>Structures</a:t>
            </a:r>
            <a:r>
              <a:rPr lang="tr-TR" sz="1400" dirty="0">
                <a:latin typeface="Candara"/>
                <a:cs typeface="Candara"/>
              </a:rPr>
              <a:t>, 194, 46-65. https://doi.org/10.1016/j.engstruct.2019.04.097</a:t>
            </a:r>
          </a:p>
          <a:p>
            <a:pPr marL="12700" algn="just">
              <a:lnSpc>
                <a:spcPct val="100000"/>
              </a:lnSpc>
            </a:pPr>
            <a:r>
              <a:rPr lang="tr-TR" b="1" dirty="0">
                <a:solidFill>
                  <a:srgbClr val="2861AA"/>
                </a:solidFill>
                <a:latin typeface="Candara"/>
                <a:cs typeface="Candara"/>
              </a:rPr>
              <a:t>Ulusal Makale: </a:t>
            </a:r>
            <a:r>
              <a:rPr lang="tr-TR" sz="1400" b="1" dirty="0">
                <a:latin typeface="Candara"/>
                <a:cs typeface="Candara"/>
              </a:rPr>
              <a:t>-</a:t>
            </a:r>
          </a:p>
          <a:p>
            <a:pPr marL="12700" algn="just">
              <a:lnSpc>
                <a:spcPct val="100000"/>
              </a:lnSpc>
            </a:pPr>
            <a:r>
              <a:rPr lang="tr-TR" b="1" u="sng" dirty="0">
                <a:solidFill>
                  <a:srgbClr val="FF0000"/>
                </a:solidFill>
                <a:latin typeface="Candara"/>
                <a:cs typeface="Candara"/>
              </a:rPr>
              <a:t>Bildiriler</a:t>
            </a:r>
            <a:r>
              <a:rPr lang="tr-TR" b="1" u="sng" dirty="0">
                <a:solidFill>
                  <a:srgbClr val="FF0000"/>
                </a:solidFill>
                <a:latin typeface="Candara"/>
                <a:cs typeface="Candara"/>
                <a:sym typeface="Wingdings" panose="05000000000000000000" pitchFamily="2" charset="2"/>
              </a:rPr>
              <a:t> (2020):</a:t>
            </a:r>
            <a:endParaRPr lang="tr-TR" b="1" u="sng" dirty="0">
              <a:solidFill>
                <a:srgbClr val="FF0000"/>
              </a:solidFill>
              <a:latin typeface="Candara"/>
              <a:cs typeface="Candara"/>
            </a:endParaRPr>
          </a:p>
          <a:p>
            <a:pPr algn="just"/>
            <a:r>
              <a:rPr lang="tr-TR" b="1" dirty="0">
                <a:solidFill>
                  <a:srgbClr val="2861AA"/>
                </a:solidFill>
                <a:latin typeface="Candara"/>
                <a:cs typeface="Candara"/>
              </a:rPr>
              <a:t>Uluslararası Bildiri: </a:t>
            </a:r>
            <a:r>
              <a:rPr lang="en-US" sz="1400" dirty="0" err="1"/>
              <a:t>Horoz</a:t>
            </a:r>
            <a:r>
              <a:rPr lang="en-US" sz="1400" dirty="0"/>
              <a:t> B., </a:t>
            </a:r>
            <a:r>
              <a:rPr lang="en-US" sz="1400" b="1" dirty="0"/>
              <a:t>Gullu M.F.</a:t>
            </a:r>
            <a:r>
              <a:rPr lang="en-US" sz="1400" dirty="0"/>
              <a:t>, Orakcal K. (2015), “Modeling of Coupled Nonlinear Shear and Flexural Responses in Medium-Rise RC Walls”, Proceedings of the 3</a:t>
            </a:r>
            <a:r>
              <a:rPr lang="en-US" sz="1400" baseline="30000" dirty="0"/>
              <a:t>rd </a:t>
            </a:r>
            <a:r>
              <a:rPr lang="en-US" sz="1400" dirty="0"/>
              <a:t>Conference on Smart Monitoring, Assessment, and Rehabilitation of Civil Structures, Antalya, </a:t>
            </a:r>
            <a:r>
              <a:rPr lang="en-US" sz="1400" dirty="0" err="1"/>
              <a:t>Türkiye</a:t>
            </a:r>
            <a:endParaRPr lang="en-US" sz="1400" dirty="0"/>
          </a:p>
          <a:p>
            <a:pPr algn="just"/>
            <a:r>
              <a:rPr lang="en-US" sz="1400" b="1" dirty="0"/>
              <a:t>Gullu M.F. </a:t>
            </a:r>
            <a:r>
              <a:rPr lang="en-US" sz="1400" dirty="0"/>
              <a:t>and Orakcal K. (2017), “Nonlinear Finite Element Modeling of Reinforced Concrete Structural Walls”, Proceedings of the 16</a:t>
            </a:r>
            <a:r>
              <a:rPr lang="en-US" sz="1400" baseline="30000" dirty="0"/>
              <a:t>th </a:t>
            </a:r>
            <a:r>
              <a:rPr lang="en-US" sz="1400" dirty="0"/>
              <a:t>World Conference on Earthquake Engineering, Santiago, </a:t>
            </a:r>
            <a:r>
              <a:rPr lang="en-US" sz="1400" dirty="0" err="1"/>
              <a:t>Şili</a:t>
            </a:r>
            <a:endParaRPr lang="en-US" sz="1400" dirty="0"/>
          </a:p>
          <a:p>
            <a:pPr algn="just"/>
            <a:r>
              <a:rPr lang="en-US" sz="1400" b="1" dirty="0"/>
              <a:t>Gullu M.F.</a:t>
            </a:r>
            <a:r>
              <a:rPr lang="en-US" sz="1400" dirty="0"/>
              <a:t>, Orakcal K., Kolozvari K. (2018), “Nonlinear Finite Element Modeling of Low-Rise Shear Controlled Structural Walls”, Proceedings of the 16</a:t>
            </a:r>
            <a:r>
              <a:rPr lang="en-US" sz="1400" baseline="30000" dirty="0"/>
              <a:t>th </a:t>
            </a:r>
            <a:r>
              <a:rPr lang="en-US" sz="1400" dirty="0"/>
              <a:t>European Conference on Earthquake Engineering, </a:t>
            </a:r>
            <a:r>
              <a:rPr lang="en-US" sz="1400" dirty="0" err="1"/>
              <a:t>Selanik</a:t>
            </a:r>
            <a:r>
              <a:rPr lang="en-US" sz="1400" dirty="0"/>
              <a:t>, </a:t>
            </a:r>
            <a:r>
              <a:rPr lang="en-US" sz="1400" dirty="0" err="1"/>
              <a:t>Yunanistan</a:t>
            </a:r>
            <a:endParaRPr lang="en-US" sz="1400" dirty="0"/>
          </a:p>
          <a:p>
            <a:pPr algn="just"/>
            <a:r>
              <a:rPr lang="en-US" sz="1400" dirty="0"/>
              <a:t>Kolozvari K., Miller R., </a:t>
            </a:r>
            <a:r>
              <a:rPr lang="en-US" sz="1400" b="1" dirty="0"/>
              <a:t>Gullu M.F.</a:t>
            </a:r>
            <a:r>
              <a:rPr lang="en-US" sz="1400" dirty="0"/>
              <a:t>, Orakcal K. (2018), "Three-Dimensional Finite Element Modeling of RC Walls under Uniaxial and Biaxial Loading", Proceedings of the 16</a:t>
            </a:r>
            <a:r>
              <a:rPr lang="en-US" sz="1400" baseline="30000" dirty="0"/>
              <a:t>th </a:t>
            </a:r>
            <a:r>
              <a:rPr lang="en-US" sz="1400" dirty="0"/>
              <a:t>European Conference on Earthquake Engineering, </a:t>
            </a:r>
            <a:r>
              <a:rPr lang="en-US" sz="1400" dirty="0" err="1"/>
              <a:t>Selanik</a:t>
            </a:r>
            <a:r>
              <a:rPr lang="en-US" sz="1400" dirty="0"/>
              <a:t>, </a:t>
            </a:r>
            <a:r>
              <a:rPr lang="en-US" sz="1400" dirty="0" err="1"/>
              <a:t>Yunanistan</a:t>
            </a:r>
            <a:endParaRPr lang="en-US" sz="1400" dirty="0"/>
          </a:p>
          <a:p>
            <a:pPr marL="12700" algn="just">
              <a:lnSpc>
                <a:spcPct val="100000"/>
              </a:lnSpc>
            </a:pPr>
            <a:endParaRPr lang="tr-TR" b="1" dirty="0">
              <a:solidFill>
                <a:srgbClr val="2861AA"/>
              </a:solidFill>
              <a:latin typeface="Candara"/>
              <a:cs typeface="Candara"/>
            </a:endParaRPr>
          </a:p>
          <a:p>
            <a:pPr marL="12700" algn="just"/>
            <a:r>
              <a:rPr lang="tr-TR" b="1" dirty="0">
                <a:solidFill>
                  <a:srgbClr val="2861AA"/>
                </a:solidFill>
                <a:latin typeface="Candara"/>
                <a:cs typeface="Candara"/>
              </a:rPr>
              <a:t>Ulusal Bildiri: </a:t>
            </a:r>
            <a:r>
              <a:rPr lang="tr-TR" sz="1400" b="1" dirty="0"/>
              <a:t>Gullu M.F.</a:t>
            </a:r>
            <a:r>
              <a:rPr lang="tr-TR" sz="1400" dirty="0"/>
              <a:t>, Horoz B., Orakcal K. (2015), "Betonarme Perde Duvarlarda Bileşik Kesme ve Eğilme Davranışının Modellenmesi", 8. Ulusal Deprem Mühendisliği Konferansı, İstanbul, Türkiye</a:t>
            </a:r>
            <a:endParaRPr lang="en-US" sz="1400" dirty="0"/>
          </a:p>
          <a:p>
            <a:pPr marL="12700" algn="just">
              <a:lnSpc>
                <a:spcPct val="100000"/>
              </a:lnSpc>
            </a:pPr>
            <a:endParaRPr lang="tr-TR" b="1" dirty="0">
              <a:solidFill>
                <a:srgbClr val="2861AA"/>
              </a:solidFill>
              <a:latin typeface="Candara"/>
              <a:cs typeface="Candara"/>
            </a:endParaRPr>
          </a:p>
          <a:p>
            <a:pPr marL="12700" algn="just">
              <a:lnSpc>
                <a:spcPct val="100000"/>
              </a:lnSpc>
            </a:pPr>
            <a:r>
              <a:rPr lang="tr-TR" b="1" u="sng" dirty="0">
                <a:solidFill>
                  <a:srgbClr val="FF0000"/>
                </a:solidFill>
                <a:latin typeface="Candara"/>
                <a:cs typeface="Candara"/>
              </a:rPr>
              <a:t>Projeler (2020):</a:t>
            </a:r>
          </a:p>
          <a:p>
            <a:pPr marL="12700" algn="just">
              <a:lnSpc>
                <a:spcPct val="100000"/>
              </a:lnSpc>
            </a:pPr>
            <a:r>
              <a:rPr lang="tr-TR" b="1" dirty="0">
                <a:solidFill>
                  <a:srgbClr val="2861AA"/>
                </a:solidFill>
                <a:latin typeface="Candara"/>
              </a:rPr>
              <a:t>Bilimsel Araştırma Projeleri: </a:t>
            </a:r>
            <a:r>
              <a:rPr lang="tr-TR" dirty="0"/>
              <a:t>-</a:t>
            </a:r>
            <a:endParaRPr lang="tr-TR" b="1" dirty="0">
              <a:solidFill>
                <a:srgbClr val="2861AA"/>
              </a:solidFill>
              <a:latin typeface="Candara"/>
            </a:endParaRPr>
          </a:p>
          <a:p>
            <a:pPr marL="12700" algn="just">
              <a:lnSpc>
                <a:spcPct val="100000"/>
              </a:lnSpc>
            </a:pPr>
            <a:r>
              <a:rPr lang="tr-TR" b="1" u="sng" dirty="0">
                <a:solidFill>
                  <a:srgbClr val="FF0000"/>
                </a:solidFill>
                <a:latin typeface="Candara"/>
              </a:rPr>
              <a:t>Diğer:</a:t>
            </a:r>
          </a:p>
          <a:p>
            <a:pPr marL="12700" algn="just">
              <a:lnSpc>
                <a:spcPct val="100000"/>
              </a:lnSpc>
            </a:pPr>
            <a:r>
              <a:rPr lang="tr-TR" b="1" dirty="0">
                <a:solidFill>
                  <a:srgbClr val="2861AA"/>
                </a:solidFill>
                <a:latin typeface="Candara"/>
                <a:cs typeface="Candara"/>
              </a:rPr>
              <a:t>Alınan Bilimsel Ödül: </a:t>
            </a:r>
            <a:r>
              <a:rPr lang="tr-TR" dirty="0"/>
              <a:t>-</a:t>
            </a:r>
            <a:endParaRPr lang="tr-TR" b="1" dirty="0">
              <a:solidFill>
                <a:srgbClr val="2861AA"/>
              </a:solidFill>
              <a:latin typeface="Candara"/>
              <a:cs typeface="Candara"/>
            </a:endParaRPr>
          </a:p>
          <a:p>
            <a:pPr marL="12700" algn="just">
              <a:lnSpc>
                <a:spcPct val="100000"/>
              </a:lnSpc>
            </a:pPr>
            <a:r>
              <a:rPr lang="tr-TR" b="1" dirty="0">
                <a:solidFill>
                  <a:srgbClr val="2861AA"/>
                </a:solidFill>
                <a:latin typeface="Candara"/>
                <a:cs typeface="Candara"/>
              </a:rPr>
              <a:t>Atıf Sayısı: </a:t>
            </a:r>
            <a:r>
              <a:rPr lang="tr-TR" b="1" dirty="0">
                <a:latin typeface="Candara"/>
                <a:cs typeface="Candara"/>
              </a:rPr>
              <a:t>14</a:t>
            </a:r>
            <a:endParaRPr lang="tr-TR" dirty="0">
              <a:latin typeface="Candara"/>
              <a:cs typeface="Candara"/>
            </a:endParaRPr>
          </a:p>
        </p:txBody>
      </p:sp>
    </p:spTree>
    <p:extLst>
      <p:ext uri="{BB962C8B-B14F-4D97-AF65-F5344CB8AC3E}">
        <p14:creationId xmlns:p14="http://schemas.microsoft.com/office/powerpoint/2010/main" val="1150020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461B7E-8E66-450E-B241-F871E0A54E41}"/>
              </a:ext>
            </a:extLst>
          </p:cNvPr>
          <p:cNvSpPr>
            <a:spLocks noGrp="1"/>
          </p:cNvSpPr>
          <p:nvPr>
            <p:ph type="title"/>
          </p:nvPr>
        </p:nvSpPr>
        <p:spPr>
          <a:xfrm>
            <a:off x="464820" y="80830"/>
            <a:ext cx="6347713" cy="1320800"/>
          </a:xfrm>
        </p:spPr>
        <p:txBody>
          <a:bodyPr>
            <a:normAutofit fontScale="90000"/>
          </a:bodyPr>
          <a:lstStyle/>
          <a:p>
            <a:r>
              <a:rPr lang="tr-TR" dirty="0"/>
              <a:t>Bölüm Öğretim Elemanları</a:t>
            </a:r>
            <a:br>
              <a:rPr lang="tr-TR" dirty="0"/>
            </a:br>
            <a:r>
              <a:rPr lang="tr-TR" dirty="0"/>
              <a:t>Tanıtımı-Mekanik Anabilim Dalı</a:t>
            </a:r>
          </a:p>
        </p:txBody>
      </p:sp>
      <p:sp>
        <p:nvSpPr>
          <p:cNvPr id="3" name="İçerik Yer Tutucusu 2">
            <a:extLst>
              <a:ext uri="{FF2B5EF4-FFF2-40B4-BE49-F238E27FC236}">
                <a16:creationId xmlns:a16="http://schemas.microsoft.com/office/drawing/2014/main" id="{7FB50E1D-FC9C-4C2D-B74F-A2310C459C2F}"/>
              </a:ext>
            </a:extLst>
          </p:cNvPr>
          <p:cNvSpPr>
            <a:spLocks noGrp="1"/>
          </p:cNvSpPr>
          <p:nvPr>
            <p:ph idx="1"/>
          </p:nvPr>
        </p:nvSpPr>
        <p:spPr>
          <a:xfrm>
            <a:off x="579119" y="1381930"/>
            <a:ext cx="6347714" cy="3880773"/>
          </a:xfrm>
        </p:spPr>
        <p:txBody>
          <a:bodyPr/>
          <a:lstStyle/>
          <a:p>
            <a:pPr marL="0" indent="0">
              <a:buNone/>
            </a:pPr>
            <a:r>
              <a:rPr lang="tr-TR" sz="2800" dirty="0" err="1">
                <a:solidFill>
                  <a:schemeClr val="accent2">
                    <a:lumMod val="75000"/>
                  </a:schemeClr>
                </a:solidFill>
              </a:rPr>
              <a:t>Prof.Dr</a:t>
            </a:r>
            <a:r>
              <a:rPr lang="tr-TR" sz="2800" dirty="0">
                <a:solidFill>
                  <a:schemeClr val="accent2">
                    <a:lumMod val="75000"/>
                  </a:schemeClr>
                </a:solidFill>
              </a:rPr>
              <a:t>. M. Arif Gürel</a:t>
            </a:r>
          </a:p>
          <a:p>
            <a:pPr marL="0" indent="0">
              <a:buNone/>
            </a:pPr>
            <a:endParaRPr lang="tr-TR" dirty="0"/>
          </a:p>
        </p:txBody>
      </p:sp>
      <p:graphicFrame>
        <p:nvGraphicFramePr>
          <p:cNvPr id="4" name="Tablo 3">
            <a:extLst>
              <a:ext uri="{FF2B5EF4-FFF2-40B4-BE49-F238E27FC236}">
                <a16:creationId xmlns:a16="http://schemas.microsoft.com/office/drawing/2014/main" id="{6816E279-49D7-473D-A726-111145AEB868}"/>
              </a:ext>
            </a:extLst>
          </p:cNvPr>
          <p:cNvGraphicFramePr>
            <a:graphicFrameLocks noGrp="1"/>
          </p:cNvGraphicFramePr>
          <p:nvPr/>
        </p:nvGraphicFramePr>
        <p:xfrm>
          <a:off x="2087878" y="1876743"/>
          <a:ext cx="3604514" cy="1463040"/>
        </p:xfrm>
        <a:graphic>
          <a:graphicData uri="http://schemas.openxmlformats.org/drawingml/2006/table">
            <a:tbl>
              <a:tblPr firstRow="1" bandRow="1">
                <a:tableStyleId>{5C22544A-7EE6-4342-B048-85BDC9FD1C3A}</a:tableStyleId>
              </a:tblPr>
              <a:tblGrid>
                <a:gridCol w="1802257">
                  <a:extLst>
                    <a:ext uri="{9D8B030D-6E8A-4147-A177-3AD203B41FA5}">
                      <a16:colId xmlns:a16="http://schemas.microsoft.com/office/drawing/2014/main" val="3593599969"/>
                    </a:ext>
                  </a:extLst>
                </a:gridCol>
                <a:gridCol w="1802257">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Mekanik</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dirty="0">
                          <a:solidFill>
                            <a:schemeClr val="tx1">
                              <a:lumMod val="65000"/>
                              <a:lumOff val="35000"/>
                            </a:schemeClr>
                          </a:solidFill>
                        </a:rPr>
                        <a:t>İTÜ</a:t>
                      </a:r>
                      <a:endParaRPr lang="tr-TR" dirty="0"/>
                    </a:p>
                  </a:txBody>
                  <a:tcPr/>
                </a:tc>
                <a:extLst>
                  <a:ext uri="{0D108BD9-81ED-4DB2-BD59-A6C34878D82A}">
                    <a16:rowId xmlns:a16="http://schemas.microsoft.com/office/drawing/2014/main" val="3785232616"/>
                  </a:ext>
                </a:extLst>
              </a:tr>
              <a:tr h="312420">
                <a:tc>
                  <a:txBody>
                    <a:bodyPr/>
                    <a:lstStyle/>
                    <a:p>
                      <a:r>
                        <a:rPr lang="tr-TR" dirty="0">
                          <a:solidFill>
                            <a:schemeClr val="accent2">
                              <a:lumMod val="75000"/>
                            </a:schemeClr>
                          </a:solidFill>
                        </a:rPr>
                        <a:t>Yüksek Lisans:</a:t>
                      </a:r>
                    </a:p>
                  </a:txBody>
                  <a:tcPr/>
                </a:tc>
                <a:tc>
                  <a:txBody>
                    <a:bodyPr/>
                    <a:lstStyle/>
                    <a:p>
                      <a:r>
                        <a:rPr lang="tr-TR" dirty="0">
                          <a:solidFill>
                            <a:schemeClr val="tx1">
                              <a:lumMod val="65000"/>
                              <a:lumOff val="35000"/>
                            </a:schemeClr>
                          </a:solidFill>
                        </a:rPr>
                        <a:t>Fırat </a:t>
                      </a:r>
                      <a:r>
                        <a:rPr lang="tr-TR" dirty="0" err="1">
                          <a:solidFill>
                            <a:schemeClr val="tx1">
                              <a:lumMod val="65000"/>
                              <a:lumOff val="35000"/>
                            </a:schemeClr>
                          </a:solidFill>
                        </a:rPr>
                        <a:t>Üni</a:t>
                      </a:r>
                      <a:r>
                        <a:rPr lang="tr-TR" dirty="0">
                          <a:solidFill>
                            <a:schemeClr val="tx1">
                              <a:lumMod val="65000"/>
                              <a:lumOff val="35000"/>
                            </a:schemeClr>
                          </a:solidFill>
                        </a:rPr>
                        <a:t>.</a:t>
                      </a:r>
                      <a:endParaRPr lang="tr-TR" dirty="0"/>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r>
                        <a:rPr lang="tr-TR" dirty="0">
                          <a:solidFill>
                            <a:schemeClr val="tx1">
                              <a:lumMod val="65000"/>
                              <a:lumOff val="35000"/>
                            </a:schemeClr>
                          </a:solidFill>
                        </a:rPr>
                        <a:t>İTÜ</a:t>
                      </a:r>
                      <a:endParaRPr lang="tr-TR" dirty="0"/>
                    </a:p>
                  </a:txBody>
                  <a:tcPr/>
                </a:tc>
                <a:extLst>
                  <a:ext uri="{0D108BD9-81ED-4DB2-BD59-A6C34878D82A}">
                    <a16:rowId xmlns:a16="http://schemas.microsoft.com/office/drawing/2014/main" val="3733586125"/>
                  </a:ext>
                </a:extLst>
              </a:tr>
            </a:tbl>
          </a:graphicData>
        </a:graphic>
      </p:graphicFrame>
      <p:graphicFrame>
        <p:nvGraphicFramePr>
          <p:cNvPr id="7" name="Tablo 6">
            <a:extLst>
              <a:ext uri="{FF2B5EF4-FFF2-40B4-BE49-F238E27FC236}">
                <a16:creationId xmlns:a16="http://schemas.microsoft.com/office/drawing/2014/main" id="{8AC31852-34B4-49D6-BBB5-5477642F948B}"/>
              </a:ext>
            </a:extLst>
          </p:cNvPr>
          <p:cNvGraphicFramePr>
            <a:graphicFrameLocks noGrp="1"/>
          </p:cNvGraphicFramePr>
          <p:nvPr/>
        </p:nvGraphicFramePr>
        <p:xfrm>
          <a:off x="587996" y="3360378"/>
          <a:ext cx="5113274" cy="2834640"/>
        </p:xfrm>
        <a:graphic>
          <a:graphicData uri="http://schemas.openxmlformats.org/drawingml/2006/table">
            <a:tbl>
              <a:tblPr firstRow="1" bandRow="1">
                <a:tableStyleId>{5C22544A-7EE6-4342-B048-85BDC9FD1C3A}</a:tableStyleId>
              </a:tblPr>
              <a:tblGrid>
                <a:gridCol w="2556637">
                  <a:extLst>
                    <a:ext uri="{9D8B030D-6E8A-4147-A177-3AD203B41FA5}">
                      <a16:colId xmlns:a16="http://schemas.microsoft.com/office/drawing/2014/main" val="3593599969"/>
                    </a:ext>
                  </a:extLst>
                </a:gridCol>
                <a:gridCol w="2556637">
                  <a:extLst>
                    <a:ext uri="{9D8B030D-6E8A-4147-A177-3AD203B41FA5}">
                      <a16:colId xmlns:a16="http://schemas.microsoft.com/office/drawing/2014/main" val="136303955"/>
                    </a:ext>
                  </a:extLst>
                </a:gridCol>
              </a:tblGrid>
              <a:tr h="347003">
                <a:tc>
                  <a:txBody>
                    <a:bodyPr/>
                    <a:lstStyle/>
                    <a:p>
                      <a:pPr algn="ctr"/>
                      <a:r>
                        <a:rPr lang="tr-TR" dirty="0"/>
                        <a:t>Araştırma Konuları</a:t>
                      </a:r>
                    </a:p>
                  </a:txBody>
                  <a:tcPr/>
                </a:tc>
                <a:tc>
                  <a:txBody>
                    <a:bodyPr/>
                    <a:lstStyle/>
                    <a:p>
                      <a:pPr algn="ctr"/>
                      <a:r>
                        <a:rPr lang="tr-TR" dirty="0"/>
                        <a:t>Seçilmiş Yayınlar</a:t>
                      </a:r>
                    </a:p>
                  </a:txBody>
                  <a:tcPr/>
                </a:tc>
                <a:extLst>
                  <a:ext uri="{0D108BD9-81ED-4DB2-BD59-A6C34878D82A}">
                    <a16:rowId xmlns:a16="http://schemas.microsoft.com/office/drawing/2014/main" val="1543678882"/>
                  </a:ext>
                </a:extLst>
              </a:tr>
              <a:tr h="2342274">
                <a:tc>
                  <a:txBody>
                    <a:bodyPr/>
                    <a:lstStyle/>
                    <a:p>
                      <a:r>
                        <a:rPr lang="tr-TR" dirty="0">
                          <a:solidFill>
                            <a:schemeClr val="tx1">
                              <a:lumMod val="65000"/>
                              <a:lumOff val="35000"/>
                            </a:schemeClr>
                          </a:solidFill>
                        </a:rPr>
                        <a:t>Kolonları </a:t>
                      </a:r>
                      <a:r>
                        <a:rPr lang="tr-TR" dirty="0" err="1">
                          <a:solidFill>
                            <a:schemeClr val="tx1">
                              <a:lumMod val="65000"/>
                              <a:lumOff val="35000"/>
                            </a:schemeClr>
                          </a:solidFill>
                        </a:rPr>
                        <a:t>stabilitesi</a:t>
                      </a:r>
                      <a:r>
                        <a:rPr lang="tr-TR" dirty="0">
                          <a:solidFill>
                            <a:schemeClr val="tx1">
                              <a:lumMod val="65000"/>
                              <a:lumOff val="35000"/>
                            </a:schemeClr>
                          </a:solidFill>
                        </a:rPr>
                        <a:t>, Tarihi yığma yapılar,</a:t>
                      </a:r>
                    </a:p>
                    <a:p>
                      <a:r>
                        <a:rPr lang="tr-TR" baseline="0" dirty="0">
                          <a:solidFill>
                            <a:schemeClr val="tx1">
                              <a:lumMod val="65000"/>
                              <a:lumOff val="35000"/>
                            </a:schemeClr>
                          </a:solidFill>
                        </a:rPr>
                        <a:t>Kemer köprüler.</a:t>
                      </a:r>
                      <a:endParaRPr lang="tr-TR" dirty="0">
                        <a:solidFill>
                          <a:schemeClr val="tx1">
                            <a:lumMod val="65000"/>
                            <a:lumOff val="35000"/>
                          </a:schemeClr>
                        </a:solidFill>
                      </a:endParaRPr>
                    </a:p>
                  </a:txBody>
                  <a:tcPr/>
                </a:tc>
                <a:tc>
                  <a:txBody>
                    <a:bodyPr/>
                    <a:lstStyle/>
                    <a:p>
                      <a:r>
                        <a:rPr lang="tr-TR" sz="1200" dirty="0">
                          <a:solidFill>
                            <a:schemeClr val="tx1">
                              <a:lumMod val="65000"/>
                              <a:lumOff val="35000"/>
                            </a:schemeClr>
                          </a:solidFill>
                        </a:rPr>
                        <a:t>1.</a:t>
                      </a:r>
                      <a:r>
                        <a:rPr lang="en-US" sz="1200" dirty="0" err="1">
                          <a:solidFill>
                            <a:schemeClr val="tx1">
                              <a:lumMod val="65000"/>
                              <a:lumOff val="35000"/>
                            </a:schemeClr>
                          </a:solidFill>
                        </a:rPr>
                        <a:t>Gurel</a:t>
                      </a:r>
                      <a:r>
                        <a:rPr lang="en-US" sz="1200" dirty="0">
                          <a:solidFill>
                            <a:schemeClr val="tx1">
                              <a:lumMod val="65000"/>
                              <a:lumOff val="35000"/>
                            </a:schemeClr>
                          </a:solidFill>
                        </a:rPr>
                        <a:t>, M.A., “Buckling of Slender Prismatic Circular Columns Weakened by Multiple Edge Cracks”, </a:t>
                      </a:r>
                      <a:r>
                        <a:rPr lang="en-US" sz="1200" dirty="0" err="1">
                          <a:solidFill>
                            <a:schemeClr val="tx1">
                              <a:lumMod val="65000"/>
                              <a:lumOff val="35000"/>
                            </a:schemeClr>
                          </a:solidFill>
                        </a:rPr>
                        <a:t>Acta</a:t>
                      </a:r>
                      <a:r>
                        <a:rPr lang="en-US" sz="1200" dirty="0">
                          <a:solidFill>
                            <a:schemeClr val="tx1">
                              <a:lumMod val="65000"/>
                              <a:lumOff val="35000"/>
                            </a:schemeClr>
                          </a:solidFill>
                        </a:rPr>
                        <a:t> </a:t>
                      </a:r>
                      <a:r>
                        <a:rPr lang="en-US" sz="1200" dirty="0" err="1">
                          <a:solidFill>
                            <a:schemeClr val="tx1">
                              <a:lumMod val="65000"/>
                              <a:lumOff val="35000"/>
                            </a:schemeClr>
                          </a:solidFill>
                        </a:rPr>
                        <a:t>Mechanica</a:t>
                      </a:r>
                      <a:r>
                        <a:rPr lang="en-US" sz="1200" dirty="0">
                          <a:solidFill>
                            <a:schemeClr val="tx1">
                              <a:lumMod val="65000"/>
                              <a:lumOff val="35000"/>
                            </a:schemeClr>
                          </a:solidFill>
                        </a:rPr>
                        <a:t>, 188, 1-19 (2007). </a:t>
                      </a:r>
                      <a:endParaRPr lang="tr-TR" sz="1200" dirty="0">
                        <a:solidFill>
                          <a:schemeClr val="tx1">
                            <a:lumMod val="65000"/>
                            <a:lumOff val="35000"/>
                          </a:schemeClr>
                        </a:solidFill>
                      </a:endParaRPr>
                    </a:p>
                    <a:p>
                      <a:r>
                        <a:rPr lang="tr-TR" sz="1200" dirty="0">
                          <a:solidFill>
                            <a:schemeClr val="tx1">
                              <a:lumMod val="65000"/>
                              <a:lumOff val="35000"/>
                            </a:schemeClr>
                          </a:solidFill>
                        </a:rPr>
                        <a:t>2.M.A.Gurel, </a:t>
                      </a:r>
                      <a:r>
                        <a:rPr lang="en-US" sz="1200" dirty="0">
                          <a:solidFill>
                            <a:schemeClr val="tx1">
                              <a:lumMod val="65000"/>
                              <a:lumOff val="35000"/>
                            </a:schemeClr>
                          </a:solidFill>
                        </a:rPr>
                        <a:t>Stability of Slender Masonry Columns with Circular</a:t>
                      </a:r>
                    </a:p>
                    <a:p>
                      <a:r>
                        <a:rPr lang="en-US" sz="1200" dirty="0">
                          <a:solidFill>
                            <a:schemeClr val="tx1">
                              <a:lumMod val="65000"/>
                              <a:lumOff val="35000"/>
                            </a:schemeClr>
                          </a:solidFill>
                        </a:rPr>
                        <a:t>Cross-Section under Their Own Weight and</a:t>
                      </a:r>
                    </a:p>
                    <a:p>
                      <a:r>
                        <a:rPr lang="en-US" sz="1200" dirty="0">
                          <a:solidFill>
                            <a:schemeClr val="tx1">
                              <a:lumMod val="65000"/>
                              <a:lumOff val="35000"/>
                            </a:schemeClr>
                          </a:solidFill>
                        </a:rPr>
                        <a:t>Eccentric Vertical Load</a:t>
                      </a:r>
                      <a:r>
                        <a:rPr lang="tr-TR" sz="1200" dirty="0">
                          <a:solidFill>
                            <a:schemeClr val="tx1">
                              <a:lumMod val="65000"/>
                              <a:lumOff val="35000"/>
                            </a:schemeClr>
                          </a:solidFill>
                        </a:rPr>
                        <a:t>, </a:t>
                      </a:r>
                      <a:r>
                        <a:rPr lang="en-US" sz="1200" dirty="0">
                          <a:solidFill>
                            <a:schemeClr val="tx1">
                              <a:lumMod val="65000"/>
                              <a:lumOff val="35000"/>
                            </a:schemeClr>
                          </a:solidFill>
                        </a:rPr>
                        <a:t>International Journal of Architectural Heritage</a:t>
                      </a:r>
                      <a:r>
                        <a:rPr lang="tr-TR" sz="1200" dirty="0">
                          <a:solidFill>
                            <a:schemeClr val="tx1">
                              <a:lumMod val="65000"/>
                              <a:lumOff val="35000"/>
                            </a:schemeClr>
                          </a:solidFill>
                        </a:rPr>
                        <a:t>, Vol.10, No.8,</a:t>
                      </a:r>
                      <a:r>
                        <a:rPr lang="tr-TR" sz="1200" baseline="0" dirty="0">
                          <a:solidFill>
                            <a:schemeClr val="tx1">
                              <a:lumMod val="65000"/>
                              <a:lumOff val="35000"/>
                            </a:schemeClr>
                          </a:solidFill>
                        </a:rPr>
                        <a:t> </a:t>
                      </a:r>
                      <a:r>
                        <a:rPr lang="tr-TR" sz="1200" dirty="0">
                          <a:solidFill>
                            <a:schemeClr val="tx1">
                              <a:lumMod val="65000"/>
                              <a:lumOff val="35000"/>
                            </a:schemeClr>
                          </a:solidFill>
                        </a:rPr>
                        <a:t>1008-1024.</a:t>
                      </a:r>
                      <a:endParaRPr lang="tr-TR" sz="1200" dirty="0"/>
                    </a:p>
                  </a:txBody>
                  <a:tcPr/>
                </a:tc>
                <a:extLst>
                  <a:ext uri="{0D108BD9-81ED-4DB2-BD59-A6C34878D82A}">
                    <a16:rowId xmlns:a16="http://schemas.microsoft.com/office/drawing/2014/main" val="3785232616"/>
                  </a:ext>
                </a:extLst>
              </a:tr>
            </a:tbl>
          </a:graphicData>
        </a:graphic>
      </p:graphicFrame>
      <p:pic>
        <p:nvPicPr>
          <p:cNvPr id="8" name="Resim 7" descr="kişi, adam, iç mekan, gözlük içeren bir resim&#10;&#10;Açıklama otomatik olarak oluşturuldu">
            <a:extLst>
              <a:ext uri="{FF2B5EF4-FFF2-40B4-BE49-F238E27FC236}">
                <a16:creationId xmlns:a16="http://schemas.microsoft.com/office/drawing/2014/main" id="{CC7D3E79-3516-410D-8C60-282758BA6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96" y="1876743"/>
            <a:ext cx="1499882" cy="1493508"/>
          </a:xfrm>
          <a:prstGeom prst="rect">
            <a:avLst/>
          </a:prstGeom>
        </p:spPr>
      </p:pic>
    </p:spTree>
    <p:extLst>
      <p:ext uri="{BB962C8B-B14F-4D97-AF65-F5344CB8AC3E}">
        <p14:creationId xmlns:p14="http://schemas.microsoft.com/office/powerpoint/2010/main" val="892806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normAutofit fontScale="90000"/>
          </a:bodyPr>
          <a:lstStyle/>
          <a:p>
            <a:r>
              <a:rPr lang="tr-TR" dirty="0"/>
              <a:t>Bölüm Öğretim Elemanları</a:t>
            </a:r>
            <a:br>
              <a:rPr lang="tr-TR" dirty="0"/>
            </a:br>
            <a:r>
              <a:rPr lang="tr-TR" dirty="0"/>
              <a:t>Tanıtımı-Hidrolik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Doç. Dr. Veysel GÜMÜŞ</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87878" y="1876743"/>
          <a:ext cx="3604514" cy="1554480"/>
        </p:xfrm>
        <a:graphic>
          <a:graphicData uri="http://schemas.openxmlformats.org/drawingml/2006/table">
            <a:tbl>
              <a:tblPr firstRow="1" bandRow="1">
                <a:tableStyleId>{5C22544A-7EE6-4342-B048-85BDC9FD1C3A}</a:tableStyleId>
              </a:tblPr>
              <a:tblGrid>
                <a:gridCol w="1802257">
                  <a:extLst>
                    <a:ext uri="{9D8B030D-6E8A-4147-A177-3AD203B41FA5}">
                      <a16:colId xmlns:a16="http://schemas.microsoft.com/office/drawing/2014/main" val="3593599969"/>
                    </a:ext>
                  </a:extLst>
                </a:gridCol>
                <a:gridCol w="1802257">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Hidrolik</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200" dirty="0">
                          <a:solidFill>
                            <a:schemeClr val="tx1">
                              <a:lumMod val="65000"/>
                              <a:lumOff val="35000"/>
                            </a:schemeClr>
                          </a:solidFill>
                        </a:rPr>
                        <a:t>Harran Üniversitesi</a:t>
                      </a:r>
                      <a:endParaRPr lang="tr-TR" sz="1200" dirty="0"/>
                    </a:p>
                  </a:txBody>
                  <a:tcPr/>
                </a:tc>
                <a:extLst>
                  <a:ext uri="{0D108BD9-81ED-4DB2-BD59-A6C34878D82A}">
                    <a16:rowId xmlns:a16="http://schemas.microsoft.com/office/drawing/2014/main" val="3785232616"/>
                  </a:ext>
                </a:extLst>
              </a:tr>
              <a:tr h="127317">
                <a:tc>
                  <a:txBody>
                    <a:bodyPr/>
                    <a:lstStyle/>
                    <a:p>
                      <a:r>
                        <a:rPr lang="tr-TR" dirty="0">
                          <a:solidFill>
                            <a:schemeClr val="accent2">
                              <a:lumMod val="75000"/>
                            </a:schemeClr>
                          </a:solidFill>
                        </a:rPr>
                        <a:t>Yüksek Lisans: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a:solidFill>
                            <a:schemeClr val="tx1">
                              <a:lumMod val="65000"/>
                              <a:lumOff val="35000"/>
                            </a:schemeClr>
                          </a:solidFill>
                          <a:latin typeface="+mn-lt"/>
                          <a:ea typeface="+mn-ea"/>
                          <a:cs typeface="+mn-cs"/>
                        </a:rPr>
                        <a:t>Harran Üniversitesi</a:t>
                      </a:r>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a:solidFill>
                            <a:schemeClr val="tx1">
                              <a:lumMod val="65000"/>
                              <a:lumOff val="35000"/>
                            </a:schemeClr>
                          </a:solidFill>
                          <a:latin typeface="+mn-lt"/>
                          <a:ea typeface="+mn-ea"/>
                          <a:cs typeface="+mn-cs"/>
                        </a:rPr>
                        <a:t>Çukurova Üniversitesi</a:t>
                      </a:r>
                    </a:p>
                    <a:p>
                      <a:endParaRPr lang="tr-TR" sz="12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extLst>
              <p:ext uri="{D42A27DB-BD31-4B8C-83A1-F6EECF244321}">
                <p14:modId xmlns:p14="http://schemas.microsoft.com/office/powerpoint/2010/main" val="1250768983"/>
              </p:ext>
            </p:extLst>
          </p:nvPr>
        </p:nvGraphicFramePr>
        <p:xfrm>
          <a:off x="5562601" y="1876742"/>
          <a:ext cx="1828148" cy="3103565"/>
        </p:xfrm>
        <a:graphic>
          <a:graphicData uri="http://schemas.openxmlformats.org/drawingml/2006/table">
            <a:tbl>
              <a:tblPr firstRow="1" bandRow="1">
                <a:tableStyleId>{5C22544A-7EE6-4342-B048-85BDC9FD1C3A}</a:tableStyleId>
              </a:tblPr>
              <a:tblGrid>
                <a:gridCol w="1828148">
                  <a:extLst>
                    <a:ext uri="{9D8B030D-6E8A-4147-A177-3AD203B41FA5}">
                      <a16:colId xmlns:a16="http://schemas.microsoft.com/office/drawing/2014/main" val="3064353878"/>
                    </a:ext>
                  </a:extLst>
                </a:gridCol>
              </a:tblGrid>
              <a:tr h="656677">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10381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800" kern="1200" dirty="0">
                          <a:solidFill>
                            <a:schemeClr val="dk1"/>
                          </a:solidFill>
                          <a:latin typeface="+mn-lt"/>
                          <a:ea typeface="+mn-ea"/>
                          <a:cs typeface="+mn-cs"/>
                        </a:rPr>
                        <a:t>Tamamlanan</a:t>
                      </a:r>
                      <a:r>
                        <a:rPr lang="tr-TR" sz="1800" kern="1200" dirty="0">
                          <a:solidFill>
                            <a:schemeClr val="dk1"/>
                          </a:solidFill>
                          <a:latin typeface="+mn-lt"/>
                          <a:ea typeface="+mn-ea"/>
                          <a:cs typeface="+mn-cs"/>
                        </a:rPr>
                        <a:t> </a:t>
                      </a:r>
                      <a:r>
                        <a:rPr lang="tr-TR" sz="800" kern="1200" dirty="0">
                          <a:solidFill>
                            <a:schemeClr val="dk1"/>
                          </a:solidFill>
                          <a:latin typeface="+mn-lt"/>
                          <a:ea typeface="+mn-ea"/>
                          <a:cs typeface="+mn-cs"/>
                        </a:rPr>
                        <a:t>BAP proje sayısı: 5</a:t>
                      </a:r>
                    </a:p>
                    <a:p>
                      <a:pPr marL="0" marR="0" lvl="0" indent="0" algn="l" defTabSz="457200" rtl="0" eaLnBrk="1" fontAlgn="auto" latinLnBrk="0" hangingPunct="1">
                        <a:lnSpc>
                          <a:spcPct val="100000"/>
                        </a:lnSpc>
                        <a:spcBef>
                          <a:spcPts val="0"/>
                        </a:spcBef>
                        <a:spcAft>
                          <a:spcPts val="0"/>
                        </a:spcAft>
                        <a:buClrTx/>
                        <a:buSzTx/>
                        <a:buFontTx/>
                        <a:buNone/>
                        <a:tabLst/>
                        <a:defRPr/>
                      </a:pPr>
                      <a:r>
                        <a:rPr lang="tr-TR" sz="800" kern="1200" dirty="0">
                          <a:solidFill>
                            <a:schemeClr val="dk1"/>
                          </a:solidFill>
                          <a:latin typeface="+mn-lt"/>
                          <a:ea typeface="+mn-ea"/>
                          <a:cs typeface="+mn-cs"/>
                        </a:rPr>
                        <a:t>Tamamlanan</a:t>
                      </a:r>
                      <a:r>
                        <a:rPr lang="tr-TR" sz="1800" kern="1200" dirty="0">
                          <a:solidFill>
                            <a:schemeClr val="dk1"/>
                          </a:solidFill>
                          <a:latin typeface="+mn-lt"/>
                          <a:ea typeface="+mn-ea"/>
                          <a:cs typeface="+mn-cs"/>
                        </a:rPr>
                        <a:t> </a:t>
                      </a:r>
                      <a:r>
                        <a:rPr lang="tr-TR" sz="800" kern="1200" dirty="0">
                          <a:solidFill>
                            <a:schemeClr val="dk1"/>
                          </a:solidFill>
                          <a:latin typeface="+mn-lt"/>
                          <a:ea typeface="+mn-ea"/>
                          <a:cs typeface="+mn-cs"/>
                        </a:rPr>
                        <a:t>Diğer proje sayısı: 1</a:t>
                      </a:r>
                    </a:p>
                    <a:p>
                      <a:pPr marL="0" marR="0" lvl="0" indent="0" algn="l" defTabSz="457200" rtl="0" eaLnBrk="1" fontAlgn="auto" latinLnBrk="0" hangingPunct="1">
                        <a:lnSpc>
                          <a:spcPct val="100000"/>
                        </a:lnSpc>
                        <a:spcBef>
                          <a:spcPts val="0"/>
                        </a:spcBef>
                        <a:spcAft>
                          <a:spcPts val="0"/>
                        </a:spcAft>
                        <a:buClrTx/>
                        <a:buSzTx/>
                        <a:buFontTx/>
                        <a:buNone/>
                        <a:tabLst/>
                        <a:defRPr/>
                      </a:pPr>
                      <a:endParaRPr lang="tr-TR" sz="800" kern="1200" dirty="0">
                        <a:solidFill>
                          <a:schemeClr val="dk1"/>
                        </a:solidFill>
                        <a:latin typeface="+mn-lt"/>
                        <a:ea typeface="+mn-ea"/>
                        <a:cs typeface="+mn-cs"/>
                      </a:endParaRPr>
                    </a:p>
                    <a:p>
                      <a:endParaRPr lang="tr-TR" dirty="0"/>
                    </a:p>
                  </a:txBody>
                  <a:tcPr/>
                </a:tc>
                <a:extLst>
                  <a:ext uri="{0D108BD9-81ED-4DB2-BD59-A6C34878D82A}">
                    <a16:rowId xmlns:a16="http://schemas.microsoft.com/office/drawing/2014/main" val="3731100172"/>
                  </a:ext>
                </a:extLst>
              </a:tr>
              <a:tr h="7520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66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extLst>
              <p:ext uri="{D42A27DB-BD31-4B8C-83A1-F6EECF244321}">
                <p14:modId xmlns:p14="http://schemas.microsoft.com/office/powerpoint/2010/main" val="3057084267"/>
              </p:ext>
            </p:extLst>
          </p:nvPr>
        </p:nvGraphicFramePr>
        <p:xfrm>
          <a:off x="624505" y="3345174"/>
          <a:ext cx="6766243" cy="3183582"/>
        </p:xfrm>
        <a:graphic>
          <a:graphicData uri="http://schemas.openxmlformats.org/drawingml/2006/table">
            <a:tbl>
              <a:tblPr firstRow="1" bandRow="1">
                <a:tableStyleId>{5C22544A-7EE6-4342-B048-85BDC9FD1C3A}</a:tableStyleId>
              </a:tblPr>
              <a:tblGrid>
                <a:gridCol w="6766243">
                  <a:extLst>
                    <a:ext uri="{9D8B030D-6E8A-4147-A177-3AD203B41FA5}">
                      <a16:colId xmlns:a16="http://schemas.microsoft.com/office/drawing/2014/main" val="3593599969"/>
                    </a:ext>
                  </a:extLst>
                </a:gridCol>
              </a:tblGrid>
              <a:tr h="5859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p>
                    <a:p>
                      <a:pPr algn="ct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lumMod val="65000"/>
                              <a:lumOff val="35000"/>
                            </a:schemeClr>
                          </a:solidFill>
                        </a:rPr>
                        <a:t>Türkiye’de Hidrolojik ve </a:t>
                      </a:r>
                      <a:r>
                        <a:rPr lang="tr-TR" dirty="0" smtClean="0">
                          <a:solidFill>
                            <a:schemeClr val="tx1">
                              <a:lumMod val="65000"/>
                              <a:lumOff val="35000"/>
                            </a:schemeClr>
                          </a:solidFill>
                        </a:rPr>
                        <a:t>Meteorolojik </a:t>
                      </a:r>
                      <a:r>
                        <a:rPr lang="tr-TR" dirty="0">
                          <a:solidFill>
                            <a:schemeClr val="tx1">
                              <a:lumMod val="65000"/>
                              <a:lumOff val="35000"/>
                            </a:schemeClr>
                          </a:solidFill>
                        </a:rPr>
                        <a:t>Kuraklığı aynı anda çalışmıştır.</a:t>
                      </a:r>
                      <a:endParaRPr lang="tr-TR" dirty="0"/>
                    </a:p>
                  </a:txBody>
                  <a:tcPr/>
                </a:tc>
                <a:extLst>
                  <a:ext uri="{0D108BD9-81ED-4DB2-BD59-A6C34878D82A}">
                    <a16:rowId xmlns:a16="http://schemas.microsoft.com/office/drawing/2014/main" val="3785232616"/>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873695292"/>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733586125"/>
                  </a:ext>
                </a:extLst>
              </a:tr>
              <a:tr h="58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102203677"/>
                  </a:ext>
                </a:extLst>
              </a:tr>
              <a:tr h="58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344639496"/>
                  </a:ext>
                </a:extLst>
              </a:tr>
            </a:tbl>
          </a:graphicData>
        </a:graphic>
      </p:graphicFrame>
      <p:pic>
        <p:nvPicPr>
          <p:cNvPr id="2" name="Resim 1">
            <a:extLst>
              <a:ext uri="{FF2B5EF4-FFF2-40B4-BE49-F238E27FC236}">
                <a16:creationId xmlns:a16="http://schemas.microsoft.com/office/drawing/2014/main" id="{EF17F648-607B-4F70-A4E8-6847873D646B}"/>
              </a:ext>
            </a:extLst>
          </p:cNvPr>
          <p:cNvPicPr>
            <a:picLocks noChangeAspect="1"/>
          </p:cNvPicPr>
          <p:nvPr/>
        </p:nvPicPr>
        <p:blipFill>
          <a:blip r:embed="rId2"/>
          <a:stretch>
            <a:fillRect/>
          </a:stretch>
        </p:blipFill>
        <p:spPr>
          <a:xfrm>
            <a:off x="624505" y="1876742"/>
            <a:ext cx="1499454" cy="1468431"/>
          </a:xfrm>
          <a:prstGeom prst="rect">
            <a:avLst/>
          </a:prstGeom>
        </p:spPr>
      </p:pic>
    </p:spTree>
    <p:extLst>
      <p:ext uri="{BB962C8B-B14F-4D97-AF65-F5344CB8AC3E}">
        <p14:creationId xmlns:p14="http://schemas.microsoft.com/office/powerpoint/2010/main" val="1338513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634013" y="2538259"/>
            <a:ext cx="8284348" cy="4362733"/>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a:t>
            </a:r>
          </a:p>
          <a:p>
            <a:pPr marL="12700">
              <a:lnSpc>
                <a:spcPct val="100000"/>
              </a:lnSpc>
            </a:pPr>
            <a:endParaRPr lang="tr-TR" sz="1050" dirty="0"/>
          </a:p>
          <a:p>
            <a:pPr algn="r"/>
            <a:endParaRPr lang="tr-TR" sz="1050" dirty="0">
              <a:solidFill>
                <a:srgbClr val="222222"/>
              </a:solidFill>
              <a:latin typeface="Arial" panose="020B0604020202020204" pitchFamily="34" charset="0"/>
            </a:endParaRPr>
          </a:p>
          <a:p>
            <a:pPr marL="12700"/>
            <a:r>
              <a:rPr lang="en-US" sz="1050" dirty="0"/>
              <a:t>GÜMÜŞ, V. 2019. </a:t>
            </a:r>
            <a:r>
              <a:rPr lang="en-US" sz="1050" dirty="0" err="1"/>
              <a:t>Spatio</a:t>
            </a:r>
            <a:r>
              <a:rPr lang="en-US" sz="1050" dirty="0"/>
              <a:t> temporal precipitation and temperature trend analysis of the </a:t>
            </a:r>
            <a:r>
              <a:rPr lang="en-US" sz="1050" dirty="0" err="1"/>
              <a:t>Seyhan</a:t>
            </a:r>
            <a:r>
              <a:rPr lang="en-US" sz="1050" dirty="0"/>
              <a:t> Ceyhan River Basins  Turkey. Meteorological Applications 26, 3, 369–384.</a:t>
            </a:r>
            <a:endParaRPr lang="tr-TR" sz="1050" dirty="0"/>
          </a:p>
          <a:p>
            <a:pPr marL="12700"/>
            <a:endParaRPr lang="tr-TR" sz="1050" dirty="0"/>
          </a:p>
          <a:p>
            <a:pPr marL="12700"/>
            <a:r>
              <a:rPr lang="en-US" sz="1050" dirty="0"/>
              <a:t>İFŞAAT, İ.H., GÜMÜŞ, V., and ŞİMŞEK, O. 2019. Evaluation of Gene Expression Method for Rainfall Runoff Relationship  Case study of the E21A057 Station. The Academic Perspective Procedia 2, 3, 851–858</a:t>
            </a:r>
            <a:r>
              <a:rPr lang="en-US" sz="1050" b="0" i="0" dirty="0">
                <a:solidFill>
                  <a:srgbClr val="333333"/>
                </a:solidFill>
                <a:effectLst/>
                <a:latin typeface="Helvetica Neue"/>
              </a:rPr>
              <a:t>.</a:t>
            </a:r>
            <a:endParaRPr lang="tr-TR" sz="1050" dirty="0"/>
          </a:p>
          <a:p>
            <a:pPr marL="12700"/>
            <a:endParaRPr lang="en-US" sz="1050" dirty="0"/>
          </a:p>
          <a:p>
            <a:pPr algn="l"/>
            <a:r>
              <a:rPr lang="tr-TR" sz="1050" dirty="0"/>
              <a:t>GÜMÜŞ, V., ŞİMŞEK, O., </a:t>
            </a:r>
            <a:r>
              <a:rPr lang="tr-TR" sz="1050" dirty="0" err="1"/>
              <a:t>and</a:t>
            </a:r>
            <a:r>
              <a:rPr lang="tr-TR" sz="1050" dirty="0"/>
              <a:t> Bal, Ş. 2019. Değişken </a:t>
            </a:r>
            <a:r>
              <a:rPr lang="tr-TR" sz="1050" dirty="0" err="1"/>
              <a:t>Enkesitli</a:t>
            </a:r>
            <a:r>
              <a:rPr lang="tr-TR" sz="1050" dirty="0"/>
              <a:t> Açık Kanal Akımının Deneysel ve Sayısal Modellemesi. Gazi Üniversitesi Fen Bilimleri Dergisi </a:t>
            </a:r>
            <a:r>
              <a:rPr lang="tr-TR" sz="1050" dirty="0" err="1"/>
              <a:t>Part</a:t>
            </a:r>
            <a:r>
              <a:rPr lang="tr-TR" sz="1050" dirty="0"/>
              <a:t> C: Tasarım ve Teknoloji 7, 4, 938–956.</a:t>
            </a:r>
          </a:p>
          <a:p>
            <a:pPr algn="l"/>
            <a:endParaRPr lang="tr-TR" sz="1050" dirty="0"/>
          </a:p>
          <a:p>
            <a:pPr algn="l"/>
            <a:r>
              <a:rPr lang="en-US" sz="1050" dirty="0"/>
              <a:t>ÖZCAN, M., GÜMÜŞ, V., ŞİMŞEK, O., and ŞEKER, M. 2019. Drought Analysis of </a:t>
            </a:r>
            <a:r>
              <a:rPr lang="en-US" sz="1050" dirty="0" err="1"/>
              <a:t>Bitlis</a:t>
            </a:r>
            <a:r>
              <a:rPr lang="en-US" sz="1050" dirty="0"/>
              <a:t> River </a:t>
            </a:r>
            <a:r>
              <a:rPr lang="en-US" sz="1050" dirty="0" err="1"/>
              <a:t>Baykan</a:t>
            </a:r>
            <a:r>
              <a:rPr lang="en-US" sz="1050" dirty="0"/>
              <a:t> Station with Streamflow Drought Index  SDI  Method. The Academic Perspective Procedia 2, 3, 1100–1106.</a:t>
            </a:r>
            <a:endParaRPr lang="tr-TR" sz="1050" dirty="0"/>
          </a:p>
          <a:p>
            <a:pPr algn="l"/>
            <a:endParaRPr lang="tr-TR" sz="1050" dirty="0"/>
          </a:p>
          <a:p>
            <a:pPr algn="l"/>
            <a:r>
              <a:rPr lang="en-US" sz="1050" dirty="0"/>
              <a:t>ALĞIN, H.M. and GÜMÜŞ, V. 2018. 3D FE Analysis on Settlement of Footing Supported with Rammed Aggregate Pier Group. International Journal of Geomechanics 18, 8, 4018095–0.</a:t>
            </a:r>
            <a:endParaRPr lang="tr-TR" sz="1050" dirty="0"/>
          </a:p>
          <a:p>
            <a:pPr algn="l"/>
            <a:endParaRPr lang="tr-TR" sz="1050" dirty="0"/>
          </a:p>
          <a:p>
            <a:pPr algn="l"/>
            <a:r>
              <a:rPr lang="tr-TR" sz="1050" dirty="0"/>
              <a:t>ŞİMŞEK, O., AKÖZ, M.S., SOYDAN OKSAL, N.G., </a:t>
            </a:r>
            <a:r>
              <a:rPr lang="tr-TR" sz="1050" dirty="0" err="1"/>
              <a:t>and</a:t>
            </a:r>
            <a:r>
              <a:rPr lang="tr-TR" sz="1050" dirty="0"/>
              <a:t> GÜMÜŞ, V. 2018. </a:t>
            </a:r>
            <a:r>
              <a:rPr lang="tr-TR" sz="1050" dirty="0" err="1"/>
              <a:t>Dolusavak</a:t>
            </a:r>
            <a:r>
              <a:rPr lang="tr-TR" sz="1050" dirty="0"/>
              <a:t> Mansabında Oluşan Hidrolik Sıçramanın Su Yüzü Profilinin Belirlenmesi. Harran Üniversitesi Mühendislik Fakültesi Dergisi 3, 3, 31–37.</a:t>
            </a:r>
          </a:p>
          <a:p>
            <a:pPr algn="l"/>
            <a:endParaRPr lang="tr-TR" sz="1050" dirty="0"/>
          </a:p>
          <a:p>
            <a:pPr marL="12700"/>
            <a:r>
              <a:rPr lang="tr-TR" sz="1050" dirty="0"/>
              <a:t>GÜMÜŞ, V., ŞİMŞEK, O., SOYDAN OKSAL, N.G., AKÖZ, M.S., </a:t>
            </a:r>
            <a:r>
              <a:rPr lang="tr-TR" sz="1050" dirty="0" err="1"/>
              <a:t>and</a:t>
            </a:r>
            <a:r>
              <a:rPr lang="tr-TR" sz="1050" dirty="0"/>
              <a:t> KIRKGÖZ, M.S. 2018. Akışkan Hacimleri Yöntemiyle Yapılan Sayısal Modellemelerde Yan Duvar Etkisinin İncelenmesi. Harran Üniversitesi Mühendislik Fakültesi Dergisi 3, 3, 15–21.</a:t>
            </a:r>
          </a:p>
          <a:p>
            <a:pPr marL="12700"/>
            <a:endParaRPr lang="tr-TR" sz="1050" dirty="0"/>
          </a:p>
        </p:txBody>
      </p:sp>
    </p:spTree>
    <p:extLst>
      <p:ext uri="{BB962C8B-B14F-4D97-AF65-F5344CB8AC3E}">
        <p14:creationId xmlns:p14="http://schemas.microsoft.com/office/powerpoint/2010/main" val="1764752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609600" y="304800"/>
            <a:ext cx="8284348" cy="6809556"/>
          </a:xfrm>
          <a:prstGeom prst="rect">
            <a:avLst/>
          </a:prstGeom>
        </p:spPr>
        <p:txBody>
          <a:bodyPr wrap="square">
            <a:spAutoFit/>
          </a:bodyPr>
          <a:lstStyle/>
          <a:p>
            <a:pPr algn="l"/>
            <a:r>
              <a:rPr lang="tr-TR" sz="1050" dirty="0"/>
              <a:t>GÜMÜŞ, V. </a:t>
            </a:r>
            <a:r>
              <a:rPr lang="tr-TR" sz="1050" dirty="0" err="1"/>
              <a:t>and</a:t>
            </a:r>
            <a:r>
              <a:rPr lang="tr-TR" sz="1050" dirty="0"/>
              <a:t> ALĞIN, H.M. 2017. </a:t>
            </a:r>
            <a:r>
              <a:rPr lang="tr-TR" sz="1050" dirty="0" err="1"/>
              <a:t>Meteorological</a:t>
            </a:r>
            <a:r>
              <a:rPr lang="tr-TR" sz="1050" dirty="0"/>
              <a:t> </a:t>
            </a:r>
            <a:r>
              <a:rPr lang="tr-TR" sz="1050" dirty="0" err="1"/>
              <a:t>and</a:t>
            </a:r>
            <a:r>
              <a:rPr lang="tr-TR" sz="1050" dirty="0"/>
              <a:t> </a:t>
            </a:r>
            <a:r>
              <a:rPr lang="tr-TR" sz="1050" dirty="0" err="1"/>
              <a:t>hydrological</a:t>
            </a:r>
            <a:r>
              <a:rPr lang="tr-TR" sz="1050" dirty="0"/>
              <a:t> </a:t>
            </a:r>
            <a:r>
              <a:rPr lang="tr-TR" sz="1050" dirty="0" err="1"/>
              <a:t>drought</a:t>
            </a:r>
            <a:r>
              <a:rPr lang="tr-TR" sz="1050" dirty="0"/>
              <a:t> </a:t>
            </a:r>
            <a:r>
              <a:rPr lang="tr-TR" sz="1050" dirty="0" err="1"/>
              <a:t>analysis</a:t>
            </a:r>
            <a:r>
              <a:rPr lang="tr-TR" sz="1050" dirty="0"/>
              <a:t> of </a:t>
            </a:r>
            <a:r>
              <a:rPr lang="tr-TR" sz="1050" dirty="0" err="1"/>
              <a:t>the</a:t>
            </a:r>
            <a:r>
              <a:rPr lang="tr-TR" sz="1050" dirty="0"/>
              <a:t> Seyhan Ceyhan </a:t>
            </a:r>
            <a:r>
              <a:rPr lang="tr-TR" sz="1050" dirty="0" err="1"/>
              <a:t>River</a:t>
            </a:r>
            <a:r>
              <a:rPr lang="tr-TR" sz="1050" dirty="0"/>
              <a:t> </a:t>
            </a:r>
            <a:r>
              <a:rPr lang="tr-TR" sz="1050" dirty="0" err="1"/>
              <a:t>Basins</a:t>
            </a:r>
            <a:r>
              <a:rPr lang="tr-TR" sz="1050" dirty="0"/>
              <a:t>  </a:t>
            </a:r>
            <a:r>
              <a:rPr lang="tr-TR" sz="1050" dirty="0" err="1"/>
              <a:t>Turkey</a:t>
            </a:r>
            <a:r>
              <a:rPr lang="tr-TR" sz="1050" dirty="0"/>
              <a:t>. </a:t>
            </a:r>
            <a:r>
              <a:rPr lang="tr-TR" sz="1050" dirty="0" err="1"/>
              <a:t>Meteorological</a:t>
            </a:r>
            <a:r>
              <a:rPr lang="tr-TR" sz="1050" dirty="0"/>
              <a:t> Applications 24, 1, 62–73.</a:t>
            </a:r>
          </a:p>
          <a:p>
            <a:endParaRPr lang="tr-TR" sz="1050" dirty="0"/>
          </a:p>
          <a:p>
            <a:r>
              <a:rPr lang="tr-TR" sz="1050" dirty="0"/>
              <a:t>GÜMÜŞ, V., SOYDAN OKSAL, N.G., ŞİMŞEK, O., ALĞIN, H.M., AKÖZ, M.S., </a:t>
            </a:r>
            <a:r>
              <a:rPr lang="tr-TR" sz="1050" dirty="0" err="1"/>
              <a:t>and</a:t>
            </a:r>
            <a:r>
              <a:rPr lang="tr-TR" sz="1050" dirty="0"/>
              <a:t> YENİGÜN, K. 2017. </a:t>
            </a:r>
            <a:r>
              <a:rPr lang="tr-TR" sz="1050" dirty="0" err="1"/>
              <a:t>Seasonal</a:t>
            </a:r>
            <a:r>
              <a:rPr lang="tr-TR" sz="1050" dirty="0"/>
              <a:t> </a:t>
            </a:r>
            <a:r>
              <a:rPr lang="tr-TR" sz="1050" dirty="0" err="1"/>
              <a:t>and</a:t>
            </a:r>
            <a:r>
              <a:rPr lang="tr-TR" sz="1050" dirty="0"/>
              <a:t> </a:t>
            </a:r>
            <a:r>
              <a:rPr lang="tr-TR" sz="1050" dirty="0" err="1"/>
              <a:t>annual</a:t>
            </a:r>
            <a:r>
              <a:rPr lang="tr-TR" sz="1050" dirty="0"/>
              <a:t> trend </a:t>
            </a:r>
            <a:r>
              <a:rPr lang="tr-TR" sz="1050" dirty="0" err="1"/>
              <a:t>analysis</a:t>
            </a:r>
            <a:r>
              <a:rPr lang="tr-TR" sz="1050" dirty="0"/>
              <a:t> of </a:t>
            </a:r>
            <a:r>
              <a:rPr lang="tr-TR" sz="1050" dirty="0" err="1"/>
              <a:t>meteorological</a:t>
            </a:r>
            <a:r>
              <a:rPr lang="tr-TR" sz="1050" dirty="0"/>
              <a:t> data in </a:t>
            </a:r>
            <a:r>
              <a:rPr lang="tr-TR" sz="1050" dirty="0" err="1"/>
              <a:t>Sanliurfa</a:t>
            </a:r>
            <a:r>
              <a:rPr lang="tr-TR" sz="1050" dirty="0"/>
              <a:t>  </a:t>
            </a:r>
            <a:r>
              <a:rPr lang="tr-TR" sz="1050" dirty="0" err="1"/>
              <a:t>Turkey</a:t>
            </a:r>
            <a:r>
              <a:rPr lang="tr-TR" sz="1050" dirty="0"/>
              <a:t>. </a:t>
            </a:r>
            <a:r>
              <a:rPr lang="tr-TR" sz="1050" dirty="0" err="1"/>
              <a:t>European</a:t>
            </a:r>
            <a:r>
              <a:rPr lang="tr-TR" sz="1050" dirty="0"/>
              <a:t> </a:t>
            </a:r>
            <a:r>
              <a:rPr lang="tr-TR" sz="1050" dirty="0" err="1"/>
              <a:t>Water</a:t>
            </a:r>
            <a:r>
              <a:rPr lang="tr-TR" sz="1050" dirty="0"/>
              <a:t> 59, 1, 131–136.</a:t>
            </a:r>
            <a:br>
              <a:rPr lang="tr-TR" sz="1050" dirty="0"/>
            </a:br>
            <a:endParaRPr lang="tr-TR" sz="1050" dirty="0"/>
          </a:p>
          <a:p>
            <a:r>
              <a:rPr lang="tr-TR" sz="1050" dirty="0"/>
              <a:t>GÜMÜŞ, V., ŞİMŞEK, O., SOYDAN OKSAL, N.G., AKÖZ, M.S., </a:t>
            </a:r>
            <a:r>
              <a:rPr lang="tr-TR" sz="1050" dirty="0" err="1"/>
              <a:t>and</a:t>
            </a:r>
            <a:r>
              <a:rPr lang="tr-TR" sz="1050" dirty="0"/>
              <a:t> KIRKGOZ, M.S. 2016. </a:t>
            </a:r>
            <a:r>
              <a:rPr lang="tr-TR" sz="1050" dirty="0" err="1"/>
              <a:t>Numerical</a:t>
            </a:r>
            <a:r>
              <a:rPr lang="tr-TR" sz="1050" dirty="0"/>
              <a:t> </a:t>
            </a:r>
            <a:r>
              <a:rPr lang="tr-TR" sz="1050" dirty="0" err="1"/>
              <a:t>Modeling</a:t>
            </a:r>
            <a:r>
              <a:rPr lang="tr-TR" sz="1050" dirty="0"/>
              <a:t> of </a:t>
            </a:r>
            <a:r>
              <a:rPr lang="tr-TR" sz="1050" dirty="0" err="1"/>
              <a:t>Submerged</a:t>
            </a:r>
            <a:r>
              <a:rPr lang="tr-TR" sz="1050" dirty="0"/>
              <a:t> </a:t>
            </a:r>
            <a:r>
              <a:rPr lang="tr-TR" sz="1050" dirty="0" err="1"/>
              <a:t>Hydraulic</a:t>
            </a:r>
            <a:r>
              <a:rPr lang="tr-TR" sz="1050" dirty="0"/>
              <a:t> </a:t>
            </a:r>
            <a:r>
              <a:rPr lang="tr-TR" sz="1050" dirty="0" err="1"/>
              <a:t>Jump</a:t>
            </a:r>
            <a:r>
              <a:rPr lang="tr-TR" sz="1050" dirty="0"/>
              <a:t> </a:t>
            </a:r>
            <a:r>
              <a:rPr lang="tr-TR" sz="1050" dirty="0" err="1"/>
              <a:t>from</a:t>
            </a:r>
            <a:r>
              <a:rPr lang="tr-TR" sz="1050" dirty="0"/>
              <a:t> a </a:t>
            </a:r>
            <a:r>
              <a:rPr lang="tr-TR" sz="1050" dirty="0" err="1"/>
              <a:t>Sluice</a:t>
            </a:r>
            <a:r>
              <a:rPr lang="tr-TR" sz="1050" dirty="0"/>
              <a:t> </a:t>
            </a:r>
            <a:r>
              <a:rPr lang="tr-TR" sz="1050" dirty="0" err="1"/>
              <a:t>Gate</a:t>
            </a:r>
            <a:r>
              <a:rPr lang="tr-TR" sz="1050" dirty="0"/>
              <a:t>. </a:t>
            </a:r>
            <a:r>
              <a:rPr lang="tr-TR" sz="1050" dirty="0" err="1"/>
              <a:t>Journal</a:t>
            </a:r>
            <a:r>
              <a:rPr lang="tr-TR" sz="1050" dirty="0"/>
              <a:t> of </a:t>
            </a:r>
            <a:r>
              <a:rPr lang="tr-TR" sz="1050" dirty="0" err="1"/>
              <a:t>Irrigation</a:t>
            </a:r>
            <a:r>
              <a:rPr lang="tr-TR" sz="1050" dirty="0"/>
              <a:t> </a:t>
            </a:r>
            <a:r>
              <a:rPr lang="tr-TR" sz="1050" dirty="0" err="1"/>
              <a:t>and</a:t>
            </a:r>
            <a:r>
              <a:rPr lang="tr-TR" sz="1050" dirty="0"/>
              <a:t> </a:t>
            </a:r>
            <a:r>
              <a:rPr lang="tr-TR" sz="1050" dirty="0" err="1"/>
              <a:t>Drainage</a:t>
            </a:r>
            <a:r>
              <a:rPr lang="tr-TR" sz="1050" dirty="0"/>
              <a:t> Engineering 142, 1, 4015037–0.</a:t>
            </a:r>
          </a:p>
          <a:p>
            <a:endParaRPr lang="tr-TR" sz="1050" dirty="0"/>
          </a:p>
          <a:p>
            <a:r>
              <a:rPr lang="tr-TR" sz="1050" dirty="0"/>
              <a:t>ŞİMŞEK, O., SOYDAN OKSAL, N.G., GÜMÜŞ, V., AKÖZ, M.S., </a:t>
            </a:r>
            <a:r>
              <a:rPr lang="tr-TR" sz="1050" dirty="0" err="1"/>
              <a:t>and</a:t>
            </a:r>
            <a:r>
              <a:rPr lang="tr-TR" sz="1050" dirty="0"/>
              <a:t> </a:t>
            </a:r>
            <a:r>
              <a:rPr lang="tr-TR" sz="1050" dirty="0" err="1"/>
              <a:t>Kırkgöz</a:t>
            </a:r>
            <a:r>
              <a:rPr lang="tr-TR" sz="1050" dirty="0"/>
              <a:t>, M.S. 2015. Ani Bir </a:t>
            </a:r>
            <a:r>
              <a:rPr lang="tr-TR" sz="1050" dirty="0" err="1"/>
              <a:t>Düşüdeki</a:t>
            </a:r>
            <a:r>
              <a:rPr lang="tr-TR" sz="1050" dirty="0"/>
              <a:t> B tipi Hidrolik Sıçramanın Sayısal Modellenmesi. Teknik Dergi 26, 4, 7215–7240.</a:t>
            </a:r>
          </a:p>
          <a:p>
            <a:endParaRPr lang="tr-TR" sz="1050" dirty="0"/>
          </a:p>
          <a:p>
            <a:r>
              <a:rPr lang="tr-TR" sz="1050" dirty="0"/>
              <a:t>GÜMÜŞ, V., SOYDAN OKSAL, N.G., ŞİMŞEK, O., AKÖZ, M.S., </a:t>
            </a:r>
            <a:r>
              <a:rPr lang="tr-TR" sz="1050" dirty="0" err="1"/>
              <a:t>and</a:t>
            </a:r>
            <a:r>
              <a:rPr lang="tr-TR" sz="1050" dirty="0"/>
              <a:t> KIRKGÖZ, M.S. 2015. </a:t>
            </a:r>
            <a:r>
              <a:rPr lang="tr-TR" sz="1050" dirty="0" err="1"/>
              <a:t>Experimental</a:t>
            </a:r>
            <a:r>
              <a:rPr lang="tr-TR" sz="1050" dirty="0"/>
              <a:t> </a:t>
            </a:r>
            <a:r>
              <a:rPr lang="tr-TR" sz="1050" dirty="0" err="1"/>
              <a:t>and</a:t>
            </a:r>
            <a:r>
              <a:rPr lang="tr-TR" sz="1050" dirty="0"/>
              <a:t> </a:t>
            </a:r>
            <a:r>
              <a:rPr lang="tr-TR" sz="1050" dirty="0" err="1"/>
              <a:t>Numerical</a:t>
            </a:r>
            <a:r>
              <a:rPr lang="tr-TR" sz="1050" dirty="0"/>
              <a:t> </a:t>
            </a:r>
            <a:r>
              <a:rPr lang="tr-TR" sz="1050" dirty="0" err="1"/>
              <a:t>Modeling</a:t>
            </a:r>
            <a:r>
              <a:rPr lang="tr-TR" sz="1050" dirty="0"/>
              <a:t> of </a:t>
            </a:r>
            <a:r>
              <a:rPr lang="tr-TR" sz="1050" dirty="0" err="1"/>
              <a:t>Flow</a:t>
            </a:r>
            <a:r>
              <a:rPr lang="tr-TR" sz="1050" dirty="0"/>
              <a:t> </a:t>
            </a:r>
            <a:r>
              <a:rPr lang="tr-TR" sz="1050" dirty="0" err="1"/>
              <a:t>over</a:t>
            </a:r>
            <a:r>
              <a:rPr lang="tr-TR" sz="1050" dirty="0"/>
              <a:t> a </a:t>
            </a:r>
            <a:r>
              <a:rPr lang="tr-TR" sz="1050" dirty="0" err="1"/>
              <a:t>Spillway</a:t>
            </a:r>
            <a:r>
              <a:rPr lang="tr-TR" sz="1050" dirty="0"/>
              <a:t>. International </a:t>
            </a:r>
            <a:r>
              <a:rPr lang="tr-TR" sz="1050" dirty="0" err="1"/>
              <a:t>Journal</a:t>
            </a:r>
            <a:r>
              <a:rPr lang="tr-TR" sz="1050" dirty="0"/>
              <a:t> of Civil </a:t>
            </a:r>
            <a:r>
              <a:rPr lang="tr-TR" sz="1050" dirty="0" err="1"/>
              <a:t>and</a:t>
            </a:r>
            <a:r>
              <a:rPr lang="tr-TR" sz="1050" dirty="0"/>
              <a:t> </a:t>
            </a:r>
            <a:r>
              <a:rPr lang="tr-TR" sz="1050" dirty="0" err="1"/>
              <a:t>Structural</a:t>
            </a:r>
            <a:r>
              <a:rPr lang="tr-TR" sz="1050" dirty="0"/>
              <a:t> Engineering– IJCSE 2, 2, 322–326.</a:t>
            </a:r>
            <a:br>
              <a:rPr lang="tr-TR" sz="1050" dirty="0"/>
            </a:br>
            <a:endParaRPr lang="tr-TR" b="1" dirty="0">
              <a:solidFill>
                <a:srgbClr val="2861AA"/>
              </a:solidFill>
              <a:latin typeface="Candara"/>
              <a:cs typeface="Candara"/>
            </a:endParaRPr>
          </a:p>
          <a:p>
            <a:pPr marL="12700">
              <a:lnSpc>
                <a:spcPct val="100000"/>
              </a:lnSpc>
            </a:pPr>
            <a:r>
              <a:rPr lang="tr-TR" b="1" dirty="0">
                <a:solidFill>
                  <a:srgbClr val="2861AA"/>
                </a:solidFill>
                <a:latin typeface="Candara"/>
                <a:cs typeface="Candara"/>
              </a:rPr>
              <a:t>Ulusal Makale :</a:t>
            </a:r>
          </a:p>
          <a:p>
            <a:endParaRPr lang="tr-TR" dirty="0"/>
          </a:p>
          <a:p>
            <a:r>
              <a:rPr lang="tr-TR" sz="1050" dirty="0"/>
              <a:t>ŞİMŞEK, O., Parmaksız, M., </a:t>
            </a:r>
            <a:r>
              <a:rPr lang="tr-TR" sz="1050" dirty="0" err="1"/>
              <a:t>and</a:t>
            </a:r>
            <a:r>
              <a:rPr lang="tr-TR" sz="1050" dirty="0"/>
              <a:t> GÜMÜŞ, V. 2019. </a:t>
            </a:r>
            <a:r>
              <a:rPr lang="tr-TR" sz="1050" dirty="0" err="1"/>
              <a:t>Radyal</a:t>
            </a:r>
            <a:r>
              <a:rPr lang="tr-TR" sz="1050" dirty="0"/>
              <a:t> Kapak İle Etkileşimde Bulunan Açık Kanal Akımının Sayısal Modellenmesi. Ömer </a:t>
            </a:r>
            <a:r>
              <a:rPr lang="tr-TR" sz="1050" dirty="0" err="1"/>
              <a:t>Halisdemir</a:t>
            </a:r>
            <a:r>
              <a:rPr lang="tr-TR" sz="1050" dirty="0"/>
              <a:t> Üniversitesi Mühendislik Bilimleri Dergisi 8, 2, 965–978.</a:t>
            </a:r>
          </a:p>
          <a:p>
            <a:endParaRPr lang="tr-TR" dirty="0"/>
          </a:p>
          <a:p>
            <a:r>
              <a:rPr lang="tr-TR" sz="1050" dirty="0"/>
              <a:t>GÜMÜŞ, V., Parmaksız, M., ŞİMŞEK, O., </a:t>
            </a:r>
            <a:r>
              <a:rPr lang="tr-TR" sz="1050" dirty="0" err="1"/>
              <a:t>and</a:t>
            </a:r>
            <a:r>
              <a:rPr lang="tr-TR" sz="1050" dirty="0"/>
              <a:t> Avşaroğlu, Y. 2019. Farklı Akım Koşullarına Sahip Serbest Hidrolik Sıçramanın Deneysel ve Sayısal Modellemesi. Bilecik Şeyh Edebali Üniversitesi Fen Bilimleri Dergisi 6, 2, 447–466.</a:t>
            </a:r>
            <a:br>
              <a:rPr lang="tr-TR" sz="1050" dirty="0"/>
            </a:br>
            <a:endParaRPr lang="tr-TR" sz="1050" dirty="0"/>
          </a:p>
          <a:p>
            <a:r>
              <a:rPr lang="tr-TR" sz="1050" dirty="0"/>
              <a:t>GÜMÜŞ, V., YILDIZ, M.S., </a:t>
            </a:r>
            <a:r>
              <a:rPr lang="tr-TR" sz="1050" dirty="0" err="1"/>
              <a:t>and</a:t>
            </a:r>
            <a:r>
              <a:rPr lang="tr-TR" sz="1050" dirty="0"/>
              <a:t> ŞİMŞEK, O. 2018. Hidrolojik Kuraklık Değerlendirmesi  Murat Nehri Palu Örneği. Harran Üniversitesi Mühendislik Dergisi 3, 3, 297–301.</a:t>
            </a:r>
          </a:p>
          <a:p>
            <a:endParaRPr lang="tr-TR" sz="1050" dirty="0"/>
          </a:p>
          <a:p>
            <a:r>
              <a:rPr lang="tr-TR" sz="1050" dirty="0"/>
              <a:t>GÜMÜŞ, V., BAŞAK, A., </a:t>
            </a:r>
            <a:r>
              <a:rPr lang="tr-TR" sz="1050" dirty="0" err="1"/>
              <a:t>and</a:t>
            </a:r>
            <a:r>
              <a:rPr lang="tr-TR" sz="1050" dirty="0"/>
              <a:t> YENİGÜN, K. 2018. Yapay Sinir Ağları ile Şanlıurfa İstasyonunun Kuraklığının Tahmini. Gazi Üniversitesi Fen Bilimleri Dergisi </a:t>
            </a:r>
            <a:r>
              <a:rPr lang="tr-TR" sz="1050" dirty="0" err="1"/>
              <a:t>Part</a:t>
            </a:r>
            <a:r>
              <a:rPr lang="tr-TR" sz="1050" dirty="0"/>
              <a:t> C: Tasarım ve Teknoloji 6, 3, 621–633.</a:t>
            </a:r>
          </a:p>
          <a:p>
            <a:endParaRPr lang="tr-TR" sz="1050" dirty="0"/>
          </a:p>
          <a:p>
            <a:r>
              <a:rPr lang="tr-TR" sz="1050" dirty="0"/>
              <a:t>GÜMÜŞ, V., YENİGÜN, K., TOPRAK, Z.F., </a:t>
            </a:r>
            <a:r>
              <a:rPr lang="tr-TR" sz="1050" dirty="0" err="1"/>
              <a:t>and</a:t>
            </a:r>
            <a:r>
              <a:rPr lang="tr-TR" sz="1050" dirty="0"/>
              <a:t> ORUÇ BAÇİ, N. 2018. Şanlıurfa ve Diyarbakır istasyonlarında sıcaklık tabanlı buharlaşma tahmininde YSA  ANFIS ve GEP yöntemlerinin karşılaştırılması. Dicle Üniversitesi Mühendislik Dergisi 9, 1, 553–562</a:t>
            </a:r>
            <a:r>
              <a:rPr lang="tr-TR" sz="1050" b="0" i="0" dirty="0">
                <a:solidFill>
                  <a:srgbClr val="333333"/>
                </a:solidFill>
                <a:effectLst/>
                <a:latin typeface="Helvetica Neue"/>
              </a:rPr>
              <a:t>.</a:t>
            </a:r>
          </a:p>
          <a:p>
            <a:endParaRPr lang="tr-TR" sz="1050" dirty="0">
              <a:solidFill>
                <a:srgbClr val="333333"/>
              </a:solidFill>
              <a:latin typeface="Helvetica Neue"/>
            </a:endParaRPr>
          </a:p>
          <a:p>
            <a:r>
              <a:rPr lang="tr-TR" sz="1050" dirty="0"/>
              <a:t>TOPRAK, Z.F., SELEK, B., KARAASLAN, Y., YENİGÜN, K., GÜMÜŞ, V., </a:t>
            </a:r>
            <a:r>
              <a:rPr lang="tr-TR" sz="1050" dirty="0" err="1"/>
              <a:t>and</a:t>
            </a:r>
            <a:r>
              <a:rPr lang="tr-TR" sz="1050" dirty="0"/>
              <a:t> AYDOĞDU, M.H. 2018. Bir Havzanın Su Bütçesinin Belirlenmesi İçin Yeni Bir Yaklaşım. Su Kaynakları 3, 2, 51–60.</a:t>
            </a:r>
          </a:p>
          <a:p>
            <a:pPr marL="12700">
              <a:lnSpc>
                <a:spcPct val="100000"/>
              </a:lnSpc>
            </a:pPr>
            <a:endParaRPr lang="tr-TR" sz="1050" dirty="0"/>
          </a:p>
          <a:p>
            <a:pPr marL="12700">
              <a:lnSpc>
                <a:spcPct val="100000"/>
              </a:lnSpc>
            </a:pPr>
            <a:r>
              <a:rPr lang="tr-TR" sz="1050" dirty="0"/>
              <a:t>GÜMÜŞ, V. 2017. Akım Kuraklık İndeksi İle Asi Havzasının Hidrolojik Kuraklık Analizi. Gazi Üniversitesi Fen Bilimleri Dergisi </a:t>
            </a:r>
            <a:r>
              <a:rPr lang="tr-TR" sz="1050" dirty="0" err="1"/>
              <a:t>Part</a:t>
            </a:r>
            <a:r>
              <a:rPr lang="tr-TR" sz="1050" dirty="0"/>
              <a:t>: C Tasarım ve Teknoloji 5, 1, 65–73.</a:t>
            </a:r>
          </a:p>
          <a:p>
            <a:pPr marL="12700">
              <a:lnSpc>
                <a:spcPct val="100000"/>
              </a:lnSpc>
            </a:pPr>
            <a:endParaRPr lang="tr-TR" b="1" dirty="0">
              <a:solidFill>
                <a:srgbClr val="2861AA"/>
              </a:solidFill>
              <a:latin typeface="Candara"/>
              <a:cs typeface="Candara"/>
            </a:endParaRPr>
          </a:p>
        </p:txBody>
      </p:sp>
    </p:spTree>
    <p:extLst>
      <p:ext uri="{BB962C8B-B14F-4D97-AF65-F5344CB8AC3E}">
        <p14:creationId xmlns:p14="http://schemas.microsoft.com/office/powerpoint/2010/main" val="256006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609600" y="381000"/>
            <a:ext cx="8284348" cy="6694140"/>
          </a:xfrm>
          <a:prstGeom prst="rect">
            <a:avLst/>
          </a:prstGeom>
        </p:spPr>
        <p:txBody>
          <a:bodyPr wrap="square">
            <a:spAutoFit/>
          </a:bodyPr>
          <a:lstStyle/>
          <a:p>
            <a:pPr marL="12700">
              <a:lnSpc>
                <a:spcPct val="100000"/>
              </a:lnSpc>
            </a:pPr>
            <a:r>
              <a:rPr lang="tr-TR" sz="1050" dirty="0"/>
              <a:t>GÜMÜŞ, V., BAŞAK, A., </a:t>
            </a:r>
            <a:r>
              <a:rPr lang="tr-TR" sz="1050" dirty="0" err="1"/>
              <a:t>and</a:t>
            </a:r>
            <a:r>
              <a:rPr lang="tr-TR" sz="1050" dirty="0"/>
              <a:t> ORUÇ BAÇİ, N. 2016. Standartlaştırılmış Yağış İndeksi  SYİ  Yöntemi ile Şanlıurfa İstasyonunun Kuraklık Analizi. Harran Üniversitesi Mühendislik Dergisi 1, 1, 36–44.</a:t>
            </a:r>
          </a:p>
          <a:p>
            <a:pPr marL="12700">
              <a:lnSpc>
                <a:spcPct val="100000"/>
              </a:lnSpc>
            </a:pPr>
            <a:endParaRPr lang="tr-TR" sz="1050" dirty="0"/>
          </a:p>
          <a:p>
            <a:pPr marL="12700">
              <a:lnSpc>
                <a:spcPct val="100000"/>
              </a:lnSpc>
            </a:pPr>
            <a:r>
              <a:rPr lang="tr-TR" sz="1050" dirty="0"/>
              <a:t>SOYDAN OKSAL, N.G., GÜMÜŞ, V., ŞİMŞEK, O., GERGER, R., </a:t>
            </a:r>
            <a:r>
              <a:rPr lang="tr-TR" sz="1050" dirty="0" err="1"/>
              <a:t>and</a:t>
            </a:r>
            <a:r>
              <a:rPr lang="tr-TR" sz="1050" dirty="0"/>
              <a:t> AĞUN, B. 2016. Seyhan Havzası Aylık Akım ve Yağış Verilerin Trend Analizi  Dicle Üniversitesi Mühendislik Dergisi. Dicle Üniversitesi Mühendislik Fakültesi Mühendislik Dergisi 7, 2, 319–328.</a:t>
            </a:r>
          </a:p>
          <a:p>
            <a:pPr marL="12700">
              <a:lnSpc>
                <a:spcPct val="100000"/>
              </a:lnSpc>
            </a:pPr>
            <a:endParaRPr lang="tr-TR" sz="1050" dirty="0"/>
          </a:p>
          <a:p>
            <a:pPr marL="12700">
              <a:lnSpc>
                <a:spcPct val="100000"/>
              </a:lnSpc>
            </a:pPr>
            <a:r>
              <a:rPr lang="tr-TR" sz="1050" dirty="0"/>
              <a:t>GÜMÜŞ, V., ŞİMŞEK, O., SOYDAN OKSAL, N.G., AKÖZ, M.S., </a:t>
            </a:r>
            <a:r>
              <a:rPr lang="tr-TR" sz="1050" dirty="0" err="1"/>
              <a:t>and</a:t>
            </a:r>
            <a:r>
              <a:rPr lang="tr-TR" sz="1050" dirty="0"/>
              <a:t> YENİGÜN, K. 2016. Adana İstasyonunda Buharlaşmanın Farklı Yapay Zeka Yöntemleri ile Tahmini. Dicle Üniversitesi Mühendislik Fakültesi Mühendislik Dergisi 7, 2, 309–318.</a:t>
            </a:r>
          </a:p>
          <a:p>
            <a:pPr marL="12700">
              <a:lnSpc>
                <a:spcPct val="100000"/>
              </a:lnSpc>
            </a:pPr>
            <a:endParaRPr lang="tr-TR" sz="1050" dirty="0"/>
          </a:p>
          <a:p>
            <a:pPr marL="12700">
              <a:lnSpc>
                <a:spcPct val="100000"/>
              </a:lnSpc>
            </a:pPr>
            <a:r>
              <a:rPr lang="tr-TR" sz="1050" dirty="0"/>
              <a:t>GÜMÜŞ, V. </a:t>
            </a:r>
            <a:r>
              <a:rPr lang="tr-TR" sz="1050" dirty="0" err="1"/>
              <a:t>and</a:t>
            </a:r>
            <a:r>
              <a:rPr lang="tr-TR" sz="1050" dirty="0"/>
              <a:t> ŞİMŞEK, O. 2015. Eğimli Açık Kanal Akımının Farklı Türbülans Modelleri ile Sayısal Modellemesi. Çukurova Üniversitesi Mühendislik Mimarlık Fakültesi Dergisi 30, 2, 41–54.</a:t>
            </a:r>
          </a:p>
          <a:p>
            <a:pPr marL="12700">
              <a:lnSpc>
                <a:spcPct val="100000"/>
              </a:lnSpc>
            </a:pPr>
            <a:endParaRPr lang="tr-TR" b="1" u="sng" dirty="0">
              <a:solidFill>
                <a:srgbClr val="FF0000"/>
              </a:solidFill>
              <a:latin typeface="Candara"/>
              <a:cs typeface="Candara"/>
            </a:endParaRPr>
          </a:p>
          <a:p>
            <a:pPr marL="12700">
              <a:lnSpc>
                <a:spcPct val="100000"/>
              </a:lnSpc>
            </a:pPr>
            <a:r>
              <a:rPr lang="tr-TR" b="1" u="sng" dirty="0">
                <a:solidFill>
                  <a:srgbClr val="FF0000"/>
                </a:solidFill>
                <a:latin typeface="Candara"/>
                <a:cs typeface="Candara"/>
              </a:rPr>
              <a:t>Bildiriler</a:t>
            </a:r>
            <a:r>
              <a:rPr lang="tr-TR" b="1" u="sng" dirty="0">
                <a:solidFill>
                  <a:srgbClr val="FF0000"/>
                </a:solidFill>
                <a:latin typeface="Candara"/>
                <a:cs typeface="Candara"/>
                <a:sym typeface="Wingdings" panose="05000000000000000000" pitchFamily="2" charset="2"/>
              </a:rPr>
              <a:t> (</a:t>
            </a:r>
            <a:r>
              <a:rPr lang="tr-TR" b="1" u="sng" dirty="0">
                <a:solidFill>
                  <a:srgbClr val="FF0000"/>
                </a:solidFill>
                <a:latin typeface="Candara"/>
                <a:cs typeface="Candara"/>
              </a:rPr>
              <a:t>Son 5 yıl için</a:t>
            </a:r>
            <a:r>
              <a:rPr lang="tr-TR" b="1" u="sng" dirty="0">
                <a:solidFill>
                  <a:srgbClr val="FF0000"/>
                </a:solidFill>
                <a:latin typeface="Candara"/>
                <a:cs typeface="Candara"/>
                <a:sym typeface="Wingdings" panose="05000000000000000000" pitchFamily="2" charset="2"/>
              </a:rPr>
              <a:t>):</a:t>
            </a:r>
          </a:p>
          <a:p>
            <a:pPr marL="12700">
              <a:lnSpc>
                <a:spcPct val="100000"/>
              </a:lnSpc>
            </a:pPr>
            <a:endParaRPr lang="tr-TR" b="1" u="sng" dirty="0">
              <a:solidFill>
                <a:srgbClr val="FF0000"/>
              </a:solidFill>
              <a:latin typeface="Candara"/>
              <a:cs typeface="Candara"/>
            </a:endParaRPr>
          </a:p>
          <a:p>
            <a:pPr marL="12700">
              <a:lnSpc>
                <a:spcPct val="100000"/>
              </a:lnSpc>
            </a:pPr>
            <a:r>
              <a:rPr lang="tr-TR" b="1" dirty="0">
                <a:solidFill>
                  <a:srgbClr val="2861AA"/>
                </a:solidFill>
                <a:latin typeface="Candara"/>
                <a:cs typeface="Candara"/>
              </a:rPr>
              <a:t>Uluslararası Bildiri :</a:t>
            </a:r>
          </a:p>
          <a:p>
            <a:pPr marL="12700">
              <a:lnSpc>
                <a:spcPct val="100000"/>
              </a:lnSpc>
            </a:pPr>
            <a:endParaRPr lang="tr-TR" sz="1050" dirty="0"/>
          </a:p>
          <a:p>
            <a:pPr marL="12700">
              <a:lnSpc>
                <a:spcPct val="100000"/>
              </a:lnSpc>
            </a:pPr>
            <a:r>
              <a:rPr lang="tr-TR" sz="1050" dirty="0" err="1"/>
              <a:t>İfşat</a:t>
            </a:r>
            <a:r>
              <a:rPr lang="tr-TR" sz="1050" dirty="0"/>
              <a:t>, İ.H., GÜMÜŞ, V., </a:t>
            </a:r>
            <a:r>
              <a:rPr lang="tr-TR" sz="1050" dirty="0" err="1"/>
              <a:t>and</a:t>
            </a:r>
            <a:r>
              <a:rPr lang="tr-TR" sz="1050" dirty="0"/>
              <a:t> ŞİMŞEK, O. 2019. Yağış Akış İlişkisinde </a:t>
            </a:r>
            <a:r>
              <a:rPr lang="tr-TR" sz="1050" dirty="0" err="1"/>
              <a:t>Genekspresyon</a:t>
            </a:r>
            <a:r>
              <a:rPr lang="tr-TR" sz="1050" dirty="0"/>
              <a:t> Yönteminin Değerlendirilmesi  E21A057 İstasyonu Örneği.</a:t>
            </a:r>
          </a:p>
          <a:p>
            <a:pPr marL="12700">
              <a:lnSpc>
                <a:spcPct val="100000"/>
              </a:lnSpc>
            </a:pPr>
            <a:endParaRPr lang="tr-TR" sz="1050" dirty="0"/>
          </a:p>
          <a:p>
            <a:pPr algn="l"/>
            <a:r>
              <a:rPr lang="tr-TR" sz="1050" dirty="0"/>
              <a:t>Seven, A., GÜMÜŞ, V., ŞİMŞEK, O., Parmaksız, M., </a:t>
            </a:r>
            <a:r>
              <a:rPr lang="tr-TR" sz="1050" dirty="0" err="1"/>
              <a:t>and</a:t>
            </a:r>
            <a:r>
              <a:rPr lang="tr-TR" sz="1050" dirty="0"/>
              <a:t> Avşaroğlu, Y. 2019. Kritik Altı Açık Kanal Akımının Nümerik Modellenmesinde Ağ Yapısının Etkisinin İncelenmesi. </a:t>
            </a:r>
          </a:p>
          <a:p>
            <a:pPr algn="l"/>
            <a:endParaRPr lang="tr-TR" sz="1050" dirty="0"/>
          </a:p>
          <a:p>
            <a:pPr algn="l"/>
            <a:r>
              <a:rPr lang="tr-TR" sz="1050" dirty="0"/>
              <a:t>GÜMÜŞ, V., ŞİMŞEK, O., SOYDAN OKSAL, N.G., AKÖZ, M.S., </a:t>
            </a:r>
            <a:r>
              <a:rPr lang="tr-TR" sz="1050" dirty="0" err="1"/>
              <a:t>and</a:t>
            </a:r>
            <a:r>
              <a:rPr lang="tr-TR" sz="1050" dirty="0"/>
              <a:t> KIRKGÖZ, M.S. 2018. Akışkan Hacimleri Yöntemiyle Yapılan Sayısal Modellemelerde Yan Duvar Etkisinin İncelenmesi. </a:t>
            </a:r>
          </a:p>
          <a:p>
            <a:pPr algn="l"/>
            <a:endParaRPr lang="tr-TR" sz="1050" dirty="0"/>
          </a:p>
          <a:p>
            <a:pPr algn="l"/>
            <a:r>
              <a:rPr lang="tr-TR" sz="1050" dirty="0"/>
              <a:t>ŞİMŞEK, O., AKÖZ, M.S., SOYDAN OKSAL, N.G., </a:t>
            </a:r>
            <a:r>
              <a:rPr lang="tr-TR" sz="1050" dirty="0" err="1"/>
              <a:t>and</a:t>
            </a:r>
            <a:r>
              <a:rPr lang="tr-TR" sz="1050" dirty="0"/>
              <a:t> GÜMÜŞ, V. 2018. </a:t>
            </a:r>
            <a:r>
              <a:rPr lang="tr-TR" sz="1050" dirty="0" err="1"/>
              <a:t>Dolusavak</a:t>
            </a:r>
            <a:r>
              <a:rPr lang="tr-TR" sz="1050" dirty="0"/>
              <a:t> Mansabında Oluşan Hidrolik Sıçramanın Su Yüzü Profilinin Belirlenmesi.</a:t>
            </a:r>
          </a:p>
          <a:p>
            <a:pPr algn="l"/>
            <a:endParaRPr lang="tr-TR" sz="1050" dirty="0"/>
          </a:p>
          <a:p>
            <a:pPr algn="l"/>
            <a:r>
              <a:rPr lang="tr-TR" sz="1050" dirty="0"/>
              <a:t>ALĞIN, H.M., EKMEN, A.B., YENMEZ, L., </a:t>
            </a:r>
            <a:r>
              <a:rPr lang="tr-TR" sz="1050" dirty="0" err="1"/>
              <a:t>and</a:t>
            </a:r>
            <a:r>
              <a:rPr lang="tr-TR" sz="1050" dirty="0"/>
              <a:t> GÜMÜŞ, V. 2017. Jet </a:t>
            </a:r>
            <a:r>
              <a:rPr lang="tr-TR" sz="1050" dirty="0" err="1"/>
              <a:t>Grout</a:t>
            </a:r>
            <a:r>
              <a:rPr lang="tr-TR" sz="1050" dirty="0"/>
              <a:t> Kazı Destekli </a:t>
            </a:r>
            <a:r>
              <a:rPr lang="tr-TR" sz="1050" dirty="0" err="1"/>
              <a:t>Aescher</a:t>
            </a:r>
            <a:r>
              <a:rPr lang="tr-TR" sz="1050" dirty="0"/>
              <a:t>  Zürih  İsviçre  </a:t>
            </a:r>
            <a:r>
              <a:rPr lang="tr-TR" sz="1050" dirty="0" err="1"/>
              <a:t>Kanopi</a:t>
            </a:r>
            <a:r>
              <a:rPr lang="tr-TR" sz="1050" dirty="0"/>
              <a:t> Tünelinin Üç Boyutlu Deformasyon Analizi. </a:t>
            </a:r>
          </a:p>
          <a:p>
            <a:pPr algn="l"/>
            <a:endParaRPr lang="tr-TR" sz="1050" dirty="0"/>
          </a:p>
          <a:p>
            <a:pPr algn="l"/>
            <a:r>
              <a:rPr lang="tr-TR" sz="1050" dirty="0"/>
              <a:t>GÜMÜŞ, V., SOYDAN OKSAL, N.G., ŞİMŞEK, O., AKÖZ, M.S., </a:t>
            </a:r>
            <a:r>
              <a:rPr lang="tr-TR" sz="1050" dirty="0" err="1"/>
              <a:t>and</a:t>
            </a:r>
            <a:r>
              <a:rPr lang="tr-TR" sz="1050" dirty="0"/>
              <a:t> KIRKGÖZ, M.S. 2015. </a:t>
            </a:r>
            <a:r>
              <a:rPr lang="tr-TR" sz="1050" dirty="0" err="1"/>
              <a:t>Experimental</a:t>
            </a:r>
            <a:r>
              <a:rPr lang="tr-TR" sz="1050" dirty="0"/>
              <a:t> </a:t>
            </a:r>
            <a:r>
              <a:rPr lang="tr-TR" sz="1050" dirty="0" err="1"/>
              <a:t>and</a:t>
            </a:r>
            <a:r>
              <a:rPr lang="tr-TR" sz="1050" dirty="0"/>
              <a:t> </a:t>
            </a:r>
            <a:r>
              <a:rPr lang="tr-TR" sz="1050" dirty="0" err="1"/>
              <a:t>Numerical</a:t>
            </a:r>
            <a:r>
              <a:rPr lang="tr-TR" sz="1050" dirty="0"/>
              <a:t> </a:t>
            </a:r>
            <a:r>
              <a:rPr lang="tr-TR" sz="1050" dirty="0" err="1"/>
              <a:t>Modeling</a:t>
            </a:r>
            <a:r>
              <a:rPr lang="tr-TR" sz="1050" dirty="0"/>
              <a:t> of </a:t>
            </a:r>
            <a:r>
              <a:rPr lang="tr-TR" sz="1050" dirty="0" err="1"/>
              <a:t>Flow</a:t>
            </a:r>
            <a:r>
              <a:rPr lang="tr-TR" sz="1050" dirty="0"/>
              <a:t> </a:t>
            </a:r>
            <a:r>
              <a:rPr lang="tr-TR" sz="1050" dirty="0" err="1"/>
              <a:t>over</a:t>
            </a:r>
            <a:r>
              <a:rPr lang="tr-TR" sz="1050" dirty="0"/>
              <a:t> a </a:t>
            </a:r>
            <a:r>
              <a:rPr lang="tr-TR" sz="1050" dirty="0" err="1"/>
              <a:t>Spillway</a:t>
            </a:r>
            <a:r>
              <a:rPr lang="tr-TR" sz="1050" dirty="0"/>
              <a:t>. </a:t>
            </a:r>
          </a:p>
          <a:p>
            <a:pPr algn="l"/>
            <a:endParaRPr lang="tr-TR" sz="1050" dirty="0"/>
          </a:p>
          <a:p>
            <a:pPr algn="l"/>
            <a:r>
              <a:rPr lang="tr-TR" sz="1050" dirty="0"/>
              <a:t>GÜMÜŞ, V. </a:t>
            </a:r>
            <a:r>
              <a:rPr lang="tr-TR" sz="1050" dirty="0" err="1"/>
              <a:t>and</a:t>
            </a:r>
            <a:r>
              <a:rPr lang="tr-TR" sz="1050" dirty="0"/>
              <a:t> ŞİMŞEK, O. 2019. Hidrolojik Kuraklığın Trendinin Şen Yöntemi ile Değerlendirilmesi  Karasu Torun Köprüsü Örneği. </a:t>
            </a:r>
          </a:p>
          <a:p>
            <a:pPr algn="l"/>
            <a:endParaRPr lang="tr-TR" sz="1050" dirty="0"/>
          </a:p>
          <a:p>
            <a:pPr algn="l"/>
            <a:r>
              <a:rPr lang="tr-TR" sz="1050" dirty="0"/>
              <a:t>TOPRAK, Z.F., YENİGÜN, K., GÜMÜŞ, V., </a:t>
            </a:r>
            <a:r>
              <a:rPr lang="tr-TR" sz="1050" dirty="0" err="1"/>
              <a:t>and</a:t>
            </a:r>
            <a:r>
              <a:rPr lang="tr-TR" sz="1050" dirty="0"/>
              <a:t> AYDOĞDU, M.H. 2018. Bir Havzanın Su Bütçesinin Belirlenmesi İçin Yeni Bir Yaklaşım. </a:t>
            </a:r>
          </a:p>
          <a:p>
            <a:pPr algn="l"/>
            <a:endParaRPr lang="tr-TR" sz="1050" dirty="0"/>
          </a:p>
        </p:txBody>
      </p:sp>
    </p:spTree>
    <p:extLst>
      <p:ext uri="{BB962C8B-B14F-4D97-AF65-F5344CB8AC3E}">
        <p14:creationId xmlns:p14="http://schemas.microsoft.com/office/powerpoint/2010/main" val="3715245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609600" y="381000"/>
            <a:ext cx="8284348" cy="6417141"/>
          </a:xfrm>
          <a:prstGeom prst="rect">
            <a:avLst/>
          </a:prstGeom>
        </p:spPr>
        <p:txBody>
          <a:bodyPr wrap="square">
            <a:spAutoFit/>
          </a:bodyPr>
          <a:lstStyle/>
          <a:p>
            <a:pPr algn="l"/>
            <a:r>
              <a:rPr lang="tr-TR" sz="1050" dirty="0"/>
              <a:t>YENİGÜN, K., GÜMÜŞ, V., AYDOĞDU, M.H., YENİGÜN, İ., </a:t>
            </a:r>
            <a:r>
              <a:rPr lang="tr-TR" sz="1050" dirty="0" err="1"/>
              <a:t>and</a:t>
            </a:r>
            <a:r>
              <a:rPr lang="tr-TR" sz="1050" dirty="0"/>
              <a:t> </a:t>
            </a:r>
            <a:r>
              <a:rPr lang="tr-TR" sz="1050" dirty="0" err="1"/>
              <a:t>Ibrahim</a:t>
            </a:r>
            <a:r>
              <a:rPr lang="tr-TR" sz="1050" dirty="0"/>
              <a:t>, W.A. 2018. A </a:t>
            </a:r>
            <a:r>
              <a:rPr lang="tr-TR" sz="1050" dirty="0" err="1"/>
              <a:t>Study</a:t>
            </a:r>
            <a:r>
              <a:rPr lang="tr-TR" sz="1050" dirty="0"/>
              <a:t> on North </a:t>
            </a:r>
            <a:r>
              <a:rPr lang="tr-TR" sz="1050" dirty="0" err="1"/>
              <a:t>Iraq</a:t>
            </a:r>
            <a:r>
              <a:rPr lang="tr-TR" sz="1050" dirty="0"/>
              <a:t> </a:t>
            </a:r>
            <a:r>
              <a:rPr lang="tr-TR" sz="1050" dirty="0" err="1"/>
              <a:t>Region</a:t>
            </a:r>
            <a:r>
              <a:rPr lang="tr-TR" sz="1050" dirty="0"/>
              <a:t> s </a:t>
            </a:r>
            <a:r>
              <a:rPr lang="tr-TR" sz="1050" dirty="0" err="1"/>
              <a:t>Meteorological</a:t>
            </a:r>
            <a:r>
              <a:rPr lang="tr-TR" sz="1050" dirty="0"/>
              <a:t> </a:t>
            </a:r>
            <a:r>
              <a:rPr lang="tr-TR" sz="1050" dirty="0" err="1"/>
              <a:t>Drought</a:t>
            </a:r>
            <a:r>
              <a:rPr lang="tr-TR" sz="1050" dirty="0"/>
              <a:t>  </a:t>
            </a:r>
            <a:r>
              <a:rPr lang="tr-TR" sz="1050" dirty="0" err="1"/>
              <a:t>Sulaymaniyah</a:t>
            </a:r>
            <a:r>
              <a:rPr lang="tr-TR" sz="1050" dirty="0"/>
              <a:t> </a:t>
            </a:r>
            <a:r>
              <a:rPr lang="tr-TR" sz="1050" dirty="0" err="1"/>
              <a:t>Example</a:t>
            </a:r>
            <a:r>
              <a:rPr lang="tr-TR" sz="1050" dirty="0"/>
              <a:t>.</a:t>
            </a:r>
          </a:p>
          <a:p>
            <a:pPr algn="l"/>
            <a:endParaRPr lang="tr-TR" sz="1050" dirty="0"/>
          </a:p>
          <a:p>
            <a:pPr algn="l"/>
            <a:r>
              <a:rPr lang="en-US" sz="1050" dirty="0"/>
              <a:t>AYDOĞDU, M.H., GÜMÜŞ, V., YENİGÜN, K., and KÜÇÜK, N. 2018. EVALUATION OF SUSTAINABILITY OF IRRIGATION AREAS IN GAP PROJECT WITH EXISTING APPLICATIONS. </a:t>
            </a:r>
            <a:endParaRPr lang="tr-TR" sz="1050" dirty="0"/>
          </a:p>
          <a:p>
            <a:pPr algn="l"/>
            <a:endParaRPr lang="tr-TR" sz="1050" dirty="0"/>
          </a:p>
          <a:p>
            <a:pPr algn="l"/>
            <a:r>
              <a:rPr lang="tr-TR" sz="1050" dirty="0"/>
              <a:t>YENİGÜN, K., KÜRKÇÜOĞLU, C., Karakaş, M., GERGER, R., AYDOĞDU, M.H., </a:t>
            </a:r>
            <a:r>
              <a:rPr lang="tr-TR" sz="1050" dirty="0" err="1"/>
              <a:t>and</a:t>
            </a:r>
            <a:r>
              <a:rPr lang="tr-TR" sz="1050" dirty="0"/>
              <a:t> GÜMÜŞ, V. 2017. </a:t>
            </a:r>
            <a:r>
              <a:rPr lang="tr-TR" sz="1050" dirty="0" err="1"/>
              <a:t>Historical</a:t>
            </a:r>
            <a:r>
              <a:rPr lang="tr-TR" sz="1050" dirty="0"/>
              <a:t> </a:t>
            </a:r>
            <a:r>
              <a:rPr lang="tr-TR" sz="1050" dirty="0" err="1"/>
              <a:t>Water</a:t>
            </a:r>
            <a:r>
              <a:rPr lang="tr-TR" sz="1050" dirty="0"/>
              <a:t> </a:t>
            </a:r>
            <a:r>
              <a:rPr lang="tr-TR" sz="1050" dirty="0" err="1"/>
              <a:t>Structures</a:t>
            </a:r>
            <a:r>
              <a:rPr lang="tr-TR" sz="1050" dirty="0"/>
              <a:t> of </a:t>
            </a:r>
            <a:r>
              <a:rPr lang="tr-TR" sz="1050" dirty="0" err="1"/>
              <a:t>Şanliurfa</a:t>
            </a:r>
            <a:r>
              <a:rPr lang="tr-TR" sz="1050" dirty="0"/>
              <a:t> </a:t>
            </a:r>
            <a:r>
              <a:rPr lang="tr-TR" sz="1050" dirty="0" err="1"/>
              <a:t>Fountains</a:t>
            </a:r>
            <a:r>
              <a:rPr lang="tr-TR" sz="1050" dirty="0"/>
              <a:t>. </a:t>
            </a:r>
          </a:p>
          <a:p>
            <a:pPr algn="l"/>
            <a:endParaRPr lang="tr-TR" sz="1050" dirty="0"/>
          </a:p>
          <a:p>
            <a:pPr algn="l"/>
            <a:r>
              <a:rPr lang="tr-TR" sz="1050" dirty="0"/>
              <a:t>GÜMÜŞ, V. </a:t>
            </a:r>
            <a:r>
              <a:rPr lang="tr-TR" sz="1050" dirty="0" err="1"/>
              <a:t>and</a:t>
            </a:r>
            <a:r>
              <a:rPr lang="tr-TR" sz="1050" dirty="0"/>
              <a:t> ŞİMŞEK, O. 2019. ŞANLIURFA İLİNİN METEOROLOJİK VERİLERİNİN YENİLİKÇİ ŞEN METODU İLE TREND ANALİZİ. </a:t>
            </a:r>
          </a:p>
          <a:p>
            <a:pPr algn="l"/>
            <a:endParaRPr lang="tr-TR" sz="1050" dirty="0"/>
          </a:p>
          <a:p>
            <a:pPr algn="l"/>
            <a:r>
              <a:rPr lang="tr-TR" sz="1050" dirty="0"/>
              <a:t>V. GÜMÜŞ, M. S. Yıldız, </a:t>
            </a:r>
            <a:r>
              <a:rPr lang="tr-TR" sz="1050" dirty="0" err="1"/>
              <a:t>and</a:t>
            </a:r>
            <a:r>
              <a:rPr lang="tr-TR" sz="1050" dirty="0"/>
              <a:t> O. ŞİMŞEK, “Hidrolojik Kuraklık Değerlendirmesi Murat Nehri  Palu Örneği,” </a:t>
            </a:r>
            <a:r>
              <a:rPr lang="tr-TR" sz="1050" dirty="0" err="1"/>
              <a:t>presented</a:t>
            </a:r>
            <a:r>
              <a:rPr lang="tr-TR" sz="1050" dirty="0"/>
              <a:t> at </a:t>
            </a:r>
            <a:r>
              <a:rPr lang="tr-TR" sz="1050" dirty="0" err="1"/>
              <a:t>the</a:t>
            </a:r>
            <a:r>
              <a:rPr lang="tr-TR" sz="1050" dirty="0"/>
              <a:t> 6th International GAP Engineering Conference -GAP2018, Şanlıurfa, 2018.</a:t>
            </a:r>
          </a:p>
          <a:p>
            <a:pPr algn="l"/>
            <a:endParaRPr lang="tr-TR" sz="1050" dirty="0"/>
          </a:p>
          <a:p>
            <a:pPr algn="l"/>
            <a:r>
              <a:rPr lang="tr-TR" sz="1050" dirty="0"/>
              <a:t>Özcan, M., GÜMÜŞ, V., ŞİMŞEK, O., </a:t>
            </a:r>
            <a:r>
              <a:rPr lang="tr-TR" sz="1050" dirty="0" err="1"/>
              <a:t>and</a:t>
            </a:r>
            <a:r>
              <a:rPr lang="tr-TR" sz="1050" dirty="0"/>
              <a:t> Şeker, M. 2019. Bitlis Çayı Baykan İstasyonunun Akım Kuraklık İndeksi  AKİ  Yöntemiyle Kuraklık Analizi. </a:t>
            </a:r>
          </a:p>
          <a:p>
            <a:pPr algn="l"/>
            <a:endParaRPr lang="tr-TR" sz="1050" dirty="0"/>
          </a:p>
          <a:p>
            <a:pPr algn="l"/>
            <a:r>
              <a:rPr lang="tr-TR" sz="1050" dirty="0"/>
              <a:t>Parmaksız, M., Avşaroğlu, Y., ŞİMŞEK, O., </a:t>
            </a:r>
            <a:r>
              <a:rPr lang="tr-TR" sz="1050" dirty="0" err="1"/>
              <a:t>and</a:t>
            </a:r>
            <a:r>
              <a:rPr lang="tr-TR" sz="1050" dirty="0"/>
              <a:t> GÜMÜŞ, V. 2018. </a:t>
            </a:r>
            <a:r>
              <a:rPr lang="tr-TR" sz="1050" dirty="0" err="1"/>
              <a:t>Radyal</a:t>
            </a:r>
            <a:r>
              <a:rPr lang="tr-TR" sz="1050" dirty="0"/>
              <a:t> Kapak Kontrollü Açık Kanal Akımının Su Yüzü Profilinin Sayısal Modellemesi.</a:t>
            </a:r>
          </a:p>
          <a:p>
            <a:pPr algn="l"/>
            <a:endParaRPr lang="tr-TR" sz="1050" dirty="0"/>
          </a:p>
          <a:p>
            <a:pPr algn="l"/>
            <a:r>
              <a:rPr lang="tr-TR" sz="1050" dirty="0"/>
              <a:t>GÜMÜŞ, V., ŞİMŞEK, O., </a:t>
            </a:r>
            <a:r>
              <a:rPr lang="tr-TR" sz="1050" dirty="0" err="1"/>
              <a:t>and</a:t>
            </a:r>
            <a:r>
              <a:rPr lang="tr-TR" sz="1050" dirty="0"/>
              <a:t> KIRKGÖZ, M.S. 2019. HESAPLAMA AĞININ VE İTERASYON SAYISININ SAYISAL MODEL SONUÇLARI ÜZERİNE ETKİSİNİN BELİRLENMESİ.</a:t>
            </a:r>
          </a:p>
          <a:p>
            <a:pPr algn="l"/>
            <a:endParaRPr lang="tr-TR" sz="1050" dirty="0"/>
          </a:p>
          <a:p>
            <a:pPr algn="l"/>
            <a:r>
              <a:rPr lang="tr-TR" sz="1050" dirty="0"/>
              <a:t>AYDOĞDU, M.H., KARLI, B., YENİGÜN, K., GÜMÜŞ, V., </a:t>
            </a:r>
            <a:r>
              <a:rPr lang="tr-TR" sz="1050" dirty="0" err="1"/>
              <a:t>and</a:t>
            </a:r>
            <a:r>
              <a:rPr lang="tr-TR" sz="1050" dirty="0"/>
              <a:t> KÜÇÜK, N. 2018. 6172 SAYILI SULAMA BİRLİKLERİ KANUNU  TARIMSAL SULAMALARDA İŞLETMECİLİK SORUNUNU ÇÖZMEYE YETERLİ MİDİR .</a:t>
            </a:r>
          </a:p>
          <a:p>
            <a:pPr algn="l"/>
            <a:endParaRPr lang="tr-TR" sz="1050" dirty="0"/>
          </a:p>
          <a:p>
            <a:pPr algn="l"/>
            <a:r>
              <a:rPr lang="tr-TR" sz="1050" dirty="0"/>
              <a:t>ŞİMŞEK, O., SOYDAN OKSAL, N.G., GÜMÜŞ, V., </a:t>
            </a:r>
            <a:r>
              <a:rPr lang="tr-TR" sz="1050" dirty="0" err="1"/>
              <a:t>and</a:t>
            </a:r>
            <a:r>
              <a:rPr lang="tr-TR" sz="1050" dirty="0"/>
              <a:t> AKÖZ, M.S. 2017. </a:t>
            </a:r>
            <a:r>
              <a:rPr lang="tr-TR" sz="1050" dirty="0" err="1"/>
              <a:t>Experimental</a:t>
            </a:r>
            <a:r>
              <a:rPr lang="tr-TR" sz="1050" dirty="0"/>
              <a:t> </a:t>
            </a:r>
            <a:r>
              <a:rPr lang="tr-TR" sz="1050" dirty="0" err="1"/>
              <a:t>and</a:t>
            </a:r>
            <a:r>
              <a:rPr lang="tr-TR" sz="1050" dirty="0"/>
              <a:t> </a:t>
            </a:r>
            <a:r>
              <a:rPr lang="tr-TR" sz="1050" dirty="0" err="1"/>
              <a:t>Numerical</a:t>
            </a:r>
            <a:r>
              <a:rPr lang="tr-TR" sz="1050" dirty="0"/>
              <a:t> </a:t>
            </a:r>
            <a:r>
              <a:rPr lang="tr-TR" sz="1050" dirty="0" err="1"/>
              <a:t>Modeling</a:t>
            </a:r>
            <a:r>
              <a:rPr lang="tr-TR" sz="1050" dirty="0"/>
              <a:t> of </a:t>
            </a:r>
            <a:r>
              <a:rPr lang="tr-TR" sz="1050" dirty="0" err="1"/>
              <a:t>Flow</a:t>
            </a:r>
            <a:r>
              <a:rPr lang="tr-TR" sz="1050" dirty="0"/>
              <a:t> </a:t>
            </a:r>
            <a:r>
              <a:rPr lang="tr-TR" sz="1050" dirty="0" err="1"/>
              <a:t>around</a:t>
            </a:r>
            <a:r>
              <a:rPr lang="tr-TR" sz="1050" dirty="0"/>
              <a:t> a </a:t>
            </a:r>
            <a:r>
              <a:rPr lang="tr-TR" sz="1050" dirty="0" err="1"/>
              <a:t>Circular</a:t>
            </a:r>
            <a:r>
              <a:rPr lang="tr-TR" sz="1050" dirty="0"/>
              <a:t> </a:t>
            </a:r>
            <a:r>
              <a:rPr lang="tr-TR" sz="1050" dirty="0" err="1"/>
              <a:t>Cylinder</a:t>
            </a:r>
            <a:r>
              <a:rPr lang="tr-TR" sz="1050" dirty="0"/>
              <a:t> </a:t>
            </a:r>
            <a:r>
              <a:rPr lang="tr-TR" sz="1050" dirty="0" err="1"/>
              <a:t>with</a:t>
            </a:r>
            <a:r>
              <a:rPr lang="tr-TR" sz="1050" dirty="0"/>
              <a:t> LES. </a:t>
            </a:r>
          </a:p>
          <a:p>
            <a:pPr algn="l"/>
            <a:endParaRPr lang="tr-TR" sz="1050" dirty="0"/>
          </a:p>
          <a:p>
            <a:pPr algn="l"/>
            <a:r>
              <a:rPr lang="tr-TR" sz="1050" dirty="0"/>
              <a:t>ALĞIN, H.M., EKMEN, A.B., Yenmez, L., </a:t>
            </a:r>
            <a:r>
              <a:rPr lang="tr-TR" sz="1050" dirty="0" err="1"/>
              <a:t>and</a:t>
            </a:r>
            <a:r>
              <a:rPr lang="tr-TR" sz="1050" dirty="0"/>
              <a:t> GÜMÜŞ, V. 2017. Jet </a:t>
            </a:r>
            <a:r>
              <a:rPr lang="tr-TR" sz="1050" dirty="0" err="1"/>
              <a:t>Grout</a:t>
            </a:r>
            <a:r>
              <a:rPr lang="tr-TR" sz="1050" dirty="0"/>
              <a:t> Kazı Destekli </a:t>
            </a:r>
            <a:r>
              <a:rPr lang="tr-TR" sz="1050" dirty="0" err="1"/>
              <a:t>Aescher</a:t>
            </a:r>
            <a:r>
              <a:rPr lang="tr-TR" sz="1050" dirty="0"/>
              <a:t>  Zürih  İsviçre  </a:t>
            </a:r>
            <a:r>
              <a:rPr lang="tr-TR" sz="1050" dirty="0" err="1"/>
              <a:t>Kanopi</a:t>
            </a:r>
            <a:r>
              <a:rPr lang="tr-TR" sz="1050" dirty="0"/>
              <a:t> Tünelinin Üç Boyutlu Deformasyon Analizi. </a:t>
            </a:r>
          </a:p>
          <a:p>
            <a:pPr algn="l"/>
            <a:endParaRPr lang="tr-TR" sz="1050" dirty="0"/>
          </a:p>
          <a:p>
            <a:pPr algn="r"/>
            <a:endParaRPr lang="tr-TR" sz="1050" b="0" i="0" dirty="0">
              <a:solidFill>
                <a:srgbClr val="333333"/>
              </a:solidFill>
              <a:effectLst/>
              <a:latin typeface="Helvetica Neue"/>
            </a:endParaRPr>
          </a:p>
          <a:p>
            <a:r>
              <a:rPr lang="tr-TR" sz="1050" dirty="0"/>
              <a:t/>
            </a:r>
            <a:br>
              <a:rPr lang="tr-TR" sz="1050" dirty="0"/>
            </a:br>
            <a:r>
              <a:rPr lang="tr-TR" dirty="0"/>
              <a:t/>
            </a:r>
            <a:br>
              <a:rPr lang="tr-TR" dirty="0"/>
            </a:br>
            <a:endParaRPr lang="tr-TR" b="1" dirty="0">
              <a:solidFill>
                <a:srgbClr val="2861AA"/>
              </a:solidFill>
              <a:latin typeface="Candara"/>
              <a:cs typeface="Candara"/>
            </a:endParaRPr>
          </a:p>
          <a:p>
            <a:pPr marL="12700">
              <a:lnSpc>
                <a:spcPct val="100000"/>
              </a:lnSpc>
            </a:pPr>
            <a:endParaRPr lang="tr-TR" dirty="0">
              <a:latin typeface="Candara"/>
              <a:cs typeface="Candara"/>
            </a:endParaRPr>
          </a:p>
        </p:txBody>
      </p:sp>
    </p:spTree>
    <p:extLst>
      <p:ext uri="{BB962C8B-B14F-4D97-AF65-F5344CB8AC3E}">
        <p14:creationId xmlns:p14="http://schemas.microsoft.com/office/powerpoint/2010/main" val="629675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609600" y="381000"/>
            <a:ext cx="8284348" cy="7809830"/>
          </a:xfrm>
          <a:prstGeom prst="rect">
            <a:avLst/>
          </a:prstGeom>
        </p:spPr>
        <p:txBody>
          <a:bodyPr wrap="square">
            <a:spAutoFit/>
          </a:bodyPr>
          <a:lstStyle/>
          <a:p>
            <a:pPr marL="12700">
              <a:lnSpc>
                <a:spcPct val="100000"/>
              </a:lnSpc>
            </a:pPr>
            <a:r>
              <a:rPr lang="tr-TR" b="1" dirty="0">
                <a:solidFill>
                  <a:srgbClr val="2861AA"/>
                </a:solidFill>
                <a:latin typeface="Candara"/>
              </a:rPr>
              <a:t>Ulusal Bildiri :</a:t>
            </a:r>
          </a:p>
          <a:p>
            <a:pPr marL="12700">
              <a:lnSpc>
                <a:spcPct val="100000"/>
              </a:lnSpc>
            </a:pPr>
            <a:endParaRPr lang="tr-TR" sz="1050" dirty="0"/>
          </a:p>
          <a:p>
            <a:pPr marL="12700">
              <a:lnSpc>
                <a:spcPct val="100000"/>
              </a:lnSpc>
            </a:pPr>
            <a:r>
              <a:rPr lang="tr-TR" sz="1050" dirty="0"/>
              <a:t>SOYDAN OKSAL, N.G., GÜMÜŞ, V., ŞİMŞEK, O., GERGER, R., </a:t>
            </a:r>
            <a:r>
              <a:rPr lang="tr-TR" sz="1050" dirty="0" err="1"/>
              <a:t>and</a:t>
            </a:r>
            <a:r>
              <a:rPr lang="tr-TR" sz="1050" dirty="0"/>
              <a:t> AĞUN, B. 2015. Seyhan Havzası Aylık Akım ve Yağış Verilerinin Trend Analizi. </a:t>
            </a:r>
          </a:p>
          <a:p>
            <a:pPr marL="12700">
              <a:lnSpc>
                <a:spcPct val="100000"/>
              </a:lnSpc>
            </a:pPr>
            <a:endParaRPr lang="tr-TR" sz="1050" dirty="0"/>
          </a:p>
          <a:p>
            <a:pPr marL="12700">
              <a:lnSpc>
                <a:spcPct val="100000"/>
              </a:lnSpc>
            </a:pPr>
            <a:r>
              <a:rPr lang="tr-TR" sz="1050" dirty="0"/>
              <a:t>GÜMÜŞ, V., YENİGÜN, K., TOPRAK, Z.F., </a:t>
            </a:r>
            <a:r>
              <a:rPr lang="tr-TR" sz="1050" dirty="0" err="1"/>
              <a:t>and</a:t>
            </a:r>
            <a:r>
              <a:rPr lang="tr-TR" sz="1050" dirty="0"/>
              <a:t> ORUÇ BAÇİ, N. 2017. Şanlıurfa ve Diyarbakır İstasyonlarında Sıcaklık Tabanlı Buharlaşma Tahmininde YSA  ANFIS ve GEP Yöntemlerinin Karşılaştırılması.</a:t>
            </a:r>
          </a:p>
          <a:p>
            <a:pPr marL="12700">
              <a:lnSpc>
                <a:spcPct val="100000"/>
              </a:lnSpc>
            </a:pPr>
            <a:endParaRPr lang="tr-TR" sz="1050" dirty="0"/>
          </a:p>
          <a:p>
            <a:pPr marL="12700">
              <a:lnSpc>
                <a:spcPct val="100000"/>
              </a:lnSpc>
            </a:pPr>
            <a:r>
              <a:rPr lang="tr-TR" sz="1050" dirty="0"/>
              <a:t>GÜMÜŞ, V., ŞİMŞEK, O., SOYDAN OKSAL, N.G., </a:t>
            </a:r>
            <a:r>
              <a:rPr lang="tr-TR" sz="1050" dirty="0" err="1"/>
              <a:t>and</a:t>
            </a:r>
            <a:r>
              <a:rPr lang="tr-TR" sz="1050" dirty="0"/>
              <a:t> AKÖZ, M.S. 2015. Adana İstasyonunda Buharlaşmanın Farklı Yapay Zeka Yöntemleri İle Tahmini. </a:t>
            </a:r>
          </a:p>
          <a:p>
            <a:pPr marL="12700">
              <a:lnSpc>
                <a:spcPct val="100000"/>
              </a:lnSpc>
            </a:pPr>
            <a:endParaRPr lang="tr-TR" sz="1050" dirty="0"/>
          </a:p>
          <a:p>
            <a:pPr marL="12700">
              <a:lnSpc>
                <a:spcPct val="100000"/>
              </a:lnSpc>
            </a:pPr>
            <a:r>
              <a:rPr lang="tr-TR" sz="1050" dirty="0"/>
              <a:t>AKÖZ, M.S., ŞİMŞEK, O., SOYDAN OKSAL, N.G., GÜMÜŞ, V., </a:t>
            </a:r>
            <a:r>
              <a:rPr lang="tr-TR" sz="1050" dirty="0" err="1"/>
              <a:t>and</a:t>
            </a:r>
            <a:r>
              <a:rPr lang="tr-TR" sz="1050" dirty="0"/>
              <a:t> KIRKGÖZ, M.S. 2015. RSM Türbülans Modeli İle Enerji Kırıcı Yapı Üzerindeki Akımın Sayısal Modellenmesi. </a:t>
            </a:r>
          </a:p>
          <a:p>
            <a:pPr marL="12700">
              <a:lnSpc>
                <a:spcPct val="100000"/>
              </a:lnSpc>
            </a:pPr>
            <a:endParaRPr lang="tr-TR" sz="1050" dirty="0"/>
          </a:p>
          <a:p>
            <a:pPr marL="12700">
              <a:lnSpc>
                <a:spcPct val="100000"/>
              </a:lnSpc>
            </a:pPr>
            <a:r>
              <a:rPr lang="tr-TR" b="1" u="sng" dirty="0">
                <a:solidFill>
                  <a:srgbClr val="FF0000"/>
                </a:solidFill>
                <a:latin typeface="Candara"/>
              </a:rPr>
              <a:t>Projeler (Son 5 yıl için):</a:t>
            </a:r>
          </a:p>
          <a:p>
            <a:pPr marL="12700"/>
            <a:endParaRPr lang="tr-TR" sz="1050" b="1" dirty="0">
              <a:solidFill>
                <a:srgbClr val="2861AA"/>
              </a:solidFill>
              <a:latin typeface="Candara"/>
            </a:endParaRPr>
          </a:p>
          <a:p>
            <a:pPr marL="12700"/>
            <a:r>
              <a:rPr lang="tr-TR" b="1" dirty="0">
                <a:solidFill>
                  <a:srgbClr val="2861AA"/>
                </a:solidFill>
                <a:latin typeface="Candara"/>
              </a:rPr>
              <a:t>Bilimsel Araştırma Projeleri :</a:t>
            </a:r>
          </a:p>
          <a:p>
            <a:pPr marL="12700">
              <a:lnSpc>
                <a:spcPct val="100000"/>
              </a:lnSpc>
            </a:pPr>
            <a:endParaRPr lang="tr-TR" sz="1400" dirty="0"/>
          </a:p>
          <a:p>
            <a:pPr marL="12700"/>
            <a:r>
              <a:rPr lang="tr-TR" sz="1050" dirty="0"/>
              <a:t>GAP Bölgesinde Sulamadan Dönen Suların Kontrolü ve Yeniden Kullanımı için İyileştirilmesinin Araştırılması Projesi, </a:t>
            </a:r>
            <a:r>
              <a:rPr lang="tr-TR" sz="1050" dirty="0">
                <a:solidFill>
                  <a:schemeClr val="tx1"/>
                </a:solidFill>
              </a:rPr>
              <a:t>DİĞER, Yürütücü: YENİGÜN KASIM, Araştırmacı: GÜMÜŞ VEYSEL, Araştırmacı: AYDOĞDU MEHMET, </a:t>
            </a:r>
            <a:r>
              <a:rPr lang="tr-TR" sz="1050" dirty="0"/>
              <a:t>25.11.2016 -11.12.2018</a:t>
            </a:r>
          </a:p>
          <a:p>
            <a:pPr marL="12700">
              <a:lnSpc>
                <a:spcPct val="100000"/>
              </a:lnSpc>
            </a:pPr>
            <a:endParaRPr lang="tr-TR" sz="1050" dirty="0"/>
          </a:p>
          <a:p>
            <a:pPr marL="12700">
              <a:lnSpc>
                <a:spcPct val="100000"/>
              </a:lnSpc>
            </a:pPr>
            <a:r>
              <a:rPr lang="tr-TR" sz="1050" dirty="0"/>
              <a:t>Derin Karıştırma Kolonlarında Su Muhtevası, Çimento ve Uçucu Kül Miktarlarının Optimizasyonu ile Elyafla Güçlendirilmiş Derin Karıştırma Kolonlarının Dayanım Testleri ve Bilgisayar Tomografik Modellemelerle Karşılaştırılması, </a:t>
            </a:r>
            <a:r>
              <a:rPr lang="tr-TR" sz="1050" dirty="0">
                <a:solidFill>
                  <a:schemeClr val="tx1"/>
                </a:solidFill>
              </a:rPr>
              <a:t>HÜBAK, Yürütücü: ALĞIN HALİL MURAD, Araştırmacı: EKMEN ARDA BURAK, Araştırmacı: GÜMÜŞ </a:t>
            </a:r>
            <a:r>
              <a:rPr lang="tr-TR" sz="1050" dirty="0"/>
              <a:t>VEYSEL 21.08.2017 -21.08.2018</a:t>
            </a:r>
          </a:p>
          <a:p>
            <a:pPr marL="12700">
              <a:lnSpc>
                <a:spcPct val="100000"/>
              </a:lnSpc>
            </a:pPr>
            <a:endParaRPr lang="tr-TR" sz="1050" dirty="0"/>
          </a:p>
          <a:p>
            <a:pPr marL="12700">
              <a:lnSpc>
                <a:spcPct val="100000"/>
              </a:lnSpc>
            </a:pPr>
            <a:r>
              <a:rPr lang="tr-TR" sz="1050" dirty="0"/>
              <a:t>Aşağı Fırat Havzasında Bulunan Beş İlin Kuraklık Analizi ve Kuraklık İndisinin Yapay Sinir Ağları ile Tahmini, </a:t>
            </a:r>
            <a:r>
              <a:rPr lang="tr-TR" sz="1050" dirty="0">
                <a:solidFill>
                  <a:schemeClr val="tx1"/>
                </a:solidFill>
              </a:rPr>
              <a:t>HÜBAK, Yürütücü: GÜMÜŞ VEYSEL, Araştırmacı: BAŞAK AHMET, </a:t>
            </a:r>
            <a:r>
              <a:rPr lang="tr-TR" sz="1050" dirty="0"/>
              <a:t>02.09.2015 -03.09.2017</a:t>
            </a:r>
          </a:p>
          <a:p>
            <a:pPr marL="12700">
              <a:lnSpc>
                <a:spcPct val="100000"/>
              </a:lnSpc>
            </a:pPr>
            <a:endParaRPr lang="tr-TR" sz="1050" dirty="0"/>
          </a:p>
          <a:p>
            <a:pPr marL="12700">
              <a:lnSpc>
                <a:spcPct val="100000"/>
              </a:lnSpc>
            </a:pPr>
            <a:r>
              <a:rPr lang="tr-TR" sz="1050" dirty="0"/>
              <a:t>Kritik Üstü Açık Kanal Akımının Deneysel Ve Sayısal Analizi, </a:t>
            </a:r>
            <a:r>
              <a:rPr lang="tr-TR" sz="1050" dirty="0">
                <a:solidFill>
                  <a:schemeClr val="tx1"/>
                </a:solidFill>
              </a:rPr>
              <a:t>HÜBAK, Yürütücü: GÜMÜŞ VEYSEL, </a:t>
            </a:r>
            <a:r>
              <a:rPr lang="tr-TR" sz="1050" dirty="0"/>
              <a:t>19.08.2014 -19.10.2015</a:t>
            </a:r>
          </a:p>
          <a:p>
            <a:pPr marL="12700">
              <a:lnSpc>
                <a:spcPct val="100000"/>
              </a:lnSpc>
            </a:pPr>
            <a:endParaRPr lang="tr-TR" sz="1050" dirty="0"/>
          </a:p>
          <a:p>
            <a:pPr marL="12700"/>
            <a:r>
              <a:rPr lang="tr-TR" sz="1050" b="1" u="sng" dirty="0">
                <a:solidFill>
                  <a:srgbClr val="FF0000"/>
                </a:solidFill>
                <a:latin typeface="Candara"/>
              </a:rPr>
              <a:t>Diğer:</a:t>
            </a:r>
          </a:p>
          <a:p>
            <a:pPr marL="12700"/>
            <a:r>
              <a:rPr lang="tr-TR" b="1" dirty="0">
                <a:solidFill>
                  <a:srgbClr val="2861AA"/>
                </a:solidFill>
                <a:latin typeface="Candara"/>
              </a:rPr>
              <a:t>Alınan Bilimsel Ödül: </a:t>
            </a:r>
            <a:r>
              <a:rPr lang="tr-TR" sz="1050" dirty="0" err="1"/>
              <a:t>Honorable</a:t>
            </a:r>
            <a:r>
              <a:rPr lang="tr-TR" sz="1050" dirty="0"/>
              <a:t> </a:t>
            </a:r>
            <a:r>
              <a:rPr lang="tr-TR" sz="1050" dirty="0" err="1"/>
              <a:t>Mention</a:t>
            </a:r>
            <a:r>
              <a:rPr lang="tr-TR" sz="1050" dirty="0"/>
              <a:t> </a:t>
            </a:r>
            <a:r>
              <a:rPr lang="tr-TR" sz="1050" dirty="0" err="1"/>
              <a:t>Paper</a:t>
            </a:r>
            <a:r>
              <a:rPr lang="tr-TR" sz="1050" dirty="0"/>
              <a:t> </a:t>
            </a:r>
            <a:r>
              <a:rPr lang="tr-TR" sz="1050" dirty="0" err="1"/>
              <a:t>Award</a:t>
            </a:r>
            <a:endParaRPr lang="tr-TR" sz="1050" dirty="0"/>
          </a:p>
          <a:p>
            <a:pPr marL="12700"/>
            <a:endParaRPr lang="tr-TR" sz="1050" dirty="0"/>
          </a:p>
          <a:p>
            <a:pPr marL="12700"/>
            <a:r>
              <a:rPr lang="tr-TR" b="1" dirty="0">
                <a:solidFill>
                  <a:srgbClr val="2861AA"/>
                </a:solidFill>
                <a:latin typeface="Candara"/>
              </a:rPr>
              <a:t>Atıf Sayısı: 263</a:t>
            </a:r>
          </a:p>
          <a:p>
            <a:pPr marL="12700">
              <a:lnSpc>
                <a:spcPct val="100000"/>
              </a:lnSpc>
            </a:pPr>
            <a:endParaRPr lang="tr-TR" b="1" dirty="0">
              <a:solidFill>
                <a:srgbClr val="2861AA"/>
              </a:solidFill>
              <a:latin typeface="Candara"/>
            </a:endParaRPr>
          </a:p>
          <a:p>
            <a:pPr algn="l"/>
            <a:endParaRPr lang="tr-TR" sz="1050" dirty="0"/>
          </a:p>
          <a:p>
            <a:pPr algn="r"/>
            <a:endParaRPr lang="tr-TR" sz="1050" b="0" i="0" dirty="0">
              <a:solidFill>
                <a:srgbClr val="333333"/>
              </a:solidFill>
              <a:effectLst/>
              <a:latin typeface="Helvetica Neue"/>
            </a:endParaRPr>
          </a:p>
          <a:p>
            <a:r>
              <a:rPr lang="tr-TR" sz="1050" dirty="0"/>
              <a:t/>
            </a:r>
            <a:br>
              <a:rPr lang="tr-TR" sz="1050" dirty="0"/>
            </a:br>
            <a:r>
              <a:rPr lang="tr-TR" dirty="0"/>
              <a:t/>
            </a:r>
            <a:br>
              <a:rPr lang="tr-TR" dirty="0"/>
            </a:br>
            <a:endParaRPr lang="tr-TR" b="1" dirty="0">
              <a:solidFill>
                <a:srgbClr val="2861AA"/>
              </a:solidFill>
              <a:latin typeface="Candara"/>
              <a:cs typeface="Candara"/>
            </a:endParaRPr>
          </a:p>
          <a:p>
            <a:pPr marL="12700">
              <a:lnSpc>
                <a:spcPct val="100000"/>
              </a:lnSpc>
            </a:pPr>
            <a:endParaRPr lang="tr-TR" dirty="0">
              <a:latin typeface="Candara"/>
              <a:cs typeface="Candara"/>
            </a:endParaRPr>
          </a:p>
        </p:txBody>
      </p:sp>
    </p:spTree>
    <p:extLst>
      <p:ext uri="{BB962C8B-B14F-4D97-AF65-F5344CB8AC3E}">
        <p14:creationId xmlns:p14="http://schemas.microsoft.com/office/powerpoint/2010/main" val="230702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normAutofit fontScale="90000"/>
          </a:bodyPr>
          <a:lstStyle/>
          <a:p>
            <a:r>
              <a:rPr lang="tr-TR" dirty="0"/>
              <a:t>Bölüm Öğretim Elemanları</a:t>
            </a:r>
            <a:br>
              <a:rPr lang="tr-TR" dirty="0"/>
            </a:br>
            <a:r>
              <a:rPr lang="tr-TR" dirty="0"/>
              <a:t>Tanıtımı-Hidrolik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Dr. Öğr. Üyesi Oğuz ŞİMŞEK</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nvGraphicFramePr>
        <p:xfrm>
          <a:off x="2087878" y="1876743"/>
          <a:ext cx="3604514" cy="1554480"/>
        </p:xfrm>
        <a:graphic>
          <a:graphicData uri="http://schemas.openxmlformats.org/drawingml/2006/table">
            <a:tbl>
              <a:tblPr firstRow="1" bandRow="1">
                <a:tableStyleId>{5C22544A-7EE6-4342-B048-85BDC9FD1C3A}</a:tableStyleId>
              </a:tblPr>
              <a:tblGrid>
                <a:gridCol w="1802257">
                  <a:extLst>
                    <a:ext uri="{9D8B030D-6E8A-4147-A177-3AD203B41FA5}">
                      <a16:colId xmlns:a16="http://schemas.microsoft.com/office/drawing/2014/main" val="3593599969"/>
                    </a:ext>
                  </a:extLst>
                </a:gridCol>
                <a:gridCol w="1802257">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Hidrolik</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200" dirty="0">
                          <a:solidFill>
                            <a:schemeClr val="tx1">
                              <a:lumMod val="65000"/>
                              <a:lumOff val="35000"/>
                            </a:schemeClr>
                          </a:solidFill>
                        </a:rPr>
                        <a:t>Çukurova Üniversitesi</a:t>
                      </a:r>
                      <a:endParaRPr lang="tr-TR" sz="1200" dirty="0"/>
                    </a:p>
                  </a:txBody>
                  <a:tcPr/>
                </a:tc>
                <a:extLst>
                  <a:ext uri="{0D108BD9-81ED-4DB2-BD59-A6C34878D82A}">
                    <a16:rowId xmlns:a16="http://schemas.microsoft.com/office/drawing/2014/main" val="3785232616"/>
                  </a:ext>
                </a:extLst>
              </a:tr>
              <a:tr h="127317">
                <a:tc>
                  <a:txBody>
                    <a:bodyPr/>
                    <a:lstStyle/>
                    <a:p>
                      <a:r>
                        <a:rPr lang="tr-TR" dirty="0">
                          <a:solidFill>
                            <a:schemeClr val="accent2">
                              <a:lumMod val="75000"/>
                            </a:schemeClr>
                          </a:solidFill>
                        </a:rPr>
                        <a:t>Yüksek Lisans: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a:solidFill>
                            <a:schemeClr val="tx1">
                              <a:lumMod val="65000"/>
                              <a:lumOff val="35000"/>
                            </a:schemeClr>
                          </a:solidFill>
                          <a:latin typeface="+mn-lt"/>
                          <a:ea typeface="+mn-ea"/>
                          <a:cs typeface="+mn-cs"/>
                        </a:rPr>
                        <a:t>Çukurova Üniversitesi</a:t>
                      </a:r>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a:solidFill>
                            <a:schemeClr val="tx1">
                              <a:lumMod val="65000"/>
                              <a:lumOff val="35000"/>
                            </a:schemeClr>
                          </a:solidFill>
                          <a:latin typeface="+mn-lt"/>
                          <a:ea typeface="+mn-ea"/>
                          <a:cs typeface="+mn-cs"/>
                        </a:rPr>
                        <a:t>Çukurova Üniversitesi</a:t>
                      </a:r>
                    </a:p>
                    <a:p>
                      <a:endParaRPr lang="tr-TR" sz="12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nvGraphicFramePr>
        <p:xfrm>
          <a:off x="5669785" y="1882134"/>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r>
                        <a:rPr lang="tr-TR" dirty="0"/>
                        <a:t>________________________</a:t>
                      </a:r>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extLst>
              <p:ext uri="{D42A27DB-BD31-4B8C-83A1-F6EECF244321}">
                <p14:modId xmlns:p14="http://schemas.microsoft.com/office/powerpoint/2010/main" val="2239988128"/>
              </p:ext>
            </p:extLst>
          </p:nvPr>
        </p:nvGraphicFramePr>
        <p:xfrm>
          <a:off x="624505" y="3345174"/>
          <a:ext cx="6766243" cy="2909262"/>
        </p:xfrm>
        <a:graphic>
          <a:graphicData uri="http://schemas.openxmlformats.org/drawingml/2006/table">
            <a:tbl>
              <a:tblPr firstRow="1" bandRow="1">
                <a:tableStyleId>{5C22544A-7EE6-4342-B048-85BDC9FD1C3A}</a:tableStyleId>
              </a:tblPr>
              <a:tblGrid>
                <a:gridCol w="6766243">
                  <a:extLst>
                    <a:ext uri="{9D8B030D-6E8A-4147-A177-3AD203B41FA5}">
                      <a16:colId xmlns:a16="http://schemas.microsoft.com/office/drawing/2014/main" val="3593599969"/>
                    </a:ext>
                  </a:extLst>
                </a:gridCol>
              </a:tblGrid>
              <a:tr h="5859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p>
                    <a:p>
                      <a:pPr algn="ct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lumMod val="65000"/>
                              <a:lumOff val="35000"/>
                            </a:schemeClr>
                          </a:solidFill>
                        </a:rPr>
                        <a:t>Batık ve Serbest Sıçramanın Sayısal Modellemesi</a:t>
                      </a:r>
                      <a:endParaRPr lang="tr-TR" dirty="0"/>
                    </a:p>
                  </a:txBody>
                  <a:tcPr/>
                </a:tc>
                <a:extLst>
                  <a:ext uri="{0D108BD9-81ED-4DB2-BD59-A6C34878D82A}">
                    <a16:rowId xmlns:a16="http://schemas.microsoft.com/office/drawing/2014/main" val="3785232616"/>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873695292"/>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733586125"/>
                  </a:ext>
                </a:extLst>
              </a:tr>
              <a:tr h="58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102203677"/>
                  </a:ext>
                </a:extLst>
              </a:tr>
              <a:tr h="58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344639496"/>
                  </a:ext>
                </a:extLst>
              </a:tr>
            </a:tbl>
          </a:graphicData>
        </a:graphic>
      </p:graphicFrame>
      <p:pic>
        <p:nvPicPr>
          <p:cNvPr id="8" name="Resim 7">
            <a:extLst>
              <a:ext uri="{FF2B5EF4-FFF2-40B4-BE49-F238E27FC236}">
                <a16:creationId xmlns:a16="http://schemas.microsoft.com/office/drawing/2014/main" id="{5734FD75-048E-4D44-AB7D-E48E48779EB8}"/>
              </a:ext>
            </a:extLst>
          </p:cNvPr>
          <p:cNvPicPr>
            <a:picLocks noChangeAspect="1"/>
          </p:cNvPicPr>
          <p:nvPr/>
        </p:nvPicPr>
        <p:blipFill>
          <a:blip r:embed="rId2"/>
          <a:stretch>
            <a:fillRect/>
          </a:stretch>
        </p:blipFill>
        <p:spPr>
          <a:xfrm>
            <a:off x="601812" y="1897417"/>
            <a:ext cx="1508759" cy="1504950"/>
          </a:xfrm>
          <a:prstGeom prst="rect">
            <a:avLst/>
          </a:prstGeom>
        </p:spPr>
      </p:pic>
    </p:spTree>
    <p:extLst>
      <p:ext uri="{BB962C8B-B14F-4D97-AF65-F5344CB8AC3E}">
        <p14:creationId xmlns:p14="http://schemas.microsoft.com/office/powerpoint/2010/main" val="112477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179514" y="2060829"/>
            <a:ext cx="6678486"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2060829"/>
            <a:ext cx="6678486" cy="504190"/>
          </a:xfrm>
          <a:custGeom>
            <a:avLst/>
            <a:gdLst/>
            <a:ahLst/>
            <a:cxnLst/>
            <a:rect l="l" t="t" r="r" b="b"/>
            <a:pathLst>
              <a:path w="8749030" h="504189">
                <a:moveTo>
                  <a:pt x="0" y="84074"/>
                </a:moveTo>
                <a:lnTo>
                  <a:pt x="6600" y="51327"/>
                </a:lnTo>
                <a:lnTo>
                  <a:pt x="24603" y="24606"/>
                </a:lnTo>
                <a:lnTo>
                  <a:pt x="51306" y="6600"/>
                </a:lnTo>
                <a:lnTo>
                  <a:pt x="84010" y="0"/>
                </a:lnTo>
                <a:lnTo>
                  <a:pt x="8664511" y="0"/>
                </a:lnTo>
                <a:lnTo>
                  <a:pt x="8697184" y="6600"/>
                </a:lnTo>
                <a:lnTo>
                  <a:pt x="8723868" y="24606"/>
                </a:lnTo>
                <a:lnTo>
                  <a:pt x="8741860" y="51327"/>
                </a:lnTo>
                <a:lnTo>
                  <a:pt x="8748458" y="84074"/>
                </a:lnTo>
                <a:lnTo>
                  <a:pt x="8748458" y="420116"/>
                </a:lnTo>
                <a:lnTo>
                  <a:pt x="8741860" y="452788"/>
                </a:lnTo>
                <a:lnTo>
                  <a:pt x="8723868" y="479472"/>
                </a:lnTo>
                <a:lnTo>
                  <a:pt x="8697184" y="497464"/>
                </a:lnTo>
                <a:lnTo>
                  <a:pt x="8664511" y="504063"/>
                </a:lnTo>
                <a:lnTo>
                  <a:pt x="84010" y="504063"/>
                </a:lnTo>
                <a:lnTo>
                  <a:pt x="51306" y="497464"/>
                </a:lnTo>
                <a:lnTo>
                  <a:pt x="24603" y="479472"/>
                </a:lnTo>
                <a:lnTo>
                  <a:pt x="6600"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154940">
              <a:lnSpc>
                <a:spcPct val="100000"/>
              </a:lnSpc>
            </a:pPr>
            <a:r>
              <a:rPr spc="-5" dirty="0">
                <a:latin typeface="Candara"/>
                <a:cs typeface="Candara"/>
              </a:rPr>
              <a:t>İnşaat Mühendisliği Bölümü</a:t>
            </a:r>
            <a:r>
              <a:rPr spc="25" dirty="0">
                <a:latin typeface="Candara"/>
                <a:cs typeface="Candara"/>
              </a:rPr>
              <a:t> </a:t>
            </a:r>
            <a:r>
              <a:rPr spc="-5" dirty="0">
                <a:latin typeface="Candara"/>
                <a:cs typeface="Candara"/>
              </a:rPr>
              <a:t>Komisyonları</a:t>
            </a:r>
          </a:p>
          <a:p>
            <a:pPr marL="58419">
              <a:lnSpc>
                <a:spcPct val="100000"/>
              </a:lnSpc>
              <a:spcBef>
                <a:spcPts val="1870"/>
              </a:spcBef>
            </a:pPr>
            <a:r>
              <a:rPr sz="2400" b="0" spc="-5" dirty="0">
                <a:solidFill>
                  <a:srgbClr val="073D86"/>
                </a:solidFill>
                <a:latin typeface="Candara"/>
                <a:cs typeface="Candara"/>
              </a:rPr>
              <a:t>1-) </a:t>
            </a:r>
            <a:r>
              <a:rPr sz="2400" b="0" u="sng" spc="-5" dirty="0">
                <a:solidFill>
                  <a:srgbClr val="073D86"/>
                </a:solidFill>
                <a:latin typeface="Candara"/>
                <a:cs typeface="Candara"/>
              </a:rPr>
              <a:t>Akademi</a:t>
            </a:r>
            <a:r>
              <a:rPr sz="2400" b="0" u="sng" spc="-75" dirty="0">
                <a:solidFill>
                  <a:srgbClr val="073D86"/>
                </a:solidFill>
                <a:latin typeface="Candara"/>
                <a:cs typeface="Candara"/>
              </a:rPr>
              <a:t> </a:t>
            </a:r>
            <a:r>
              <a:rPr sz="2400" b="0" u="sng" dirty="0">
                <a:solidFill>
                  <a:srgbClr val="073D86"/>
                </a:solidFill>
                <a:latin typeface="Candara"/>
                <a:cs typeface="Candara"/>
              </a:rPr>
              <a:t>Komisyonu</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dirty="0">
                <a:solidFill>
                  <a:srgbClr val="073D86"/>
                </a:solidFill>
                <a:latin typeface="Candara"/>
                <a:cs typeface="Candara"/>
              </a:rPr>
              <a:t>Ders programı </a:t>
            </a:r>
            <a:r>
              <a:rPr sz="2400" b="0" spc="-5" dirty="0">
                <a:solidFill>
                  <a:srgbClr val="073D86"/>
                </a:solidFill>
                <a:latin typeface="Candara"/>
                <a:cs typeface="Candara"/>
              </a:rPr>
              <a:t>ve sınav</a:t>
            </a:r>
            <a:r>
              <a:rPr sz="2400" b="0" spc="-75" dirty="0">
                <a:solidFill>
                  <a:srgbClr val="073D86"/>
                </a:solidFill>
                <a:latin typeface="Candara"/>
                <a:cs typeface="Candara"/>
              </a:rPr>
              <a:t> </a:t>
            </a:r>
            <a:r>
              <a:rPr sz="2400" b="0" dirty="0">
                <a:solidFill>
                  <a:srgbClr val="073D86"/>
                </a:solidFill>
                <a:latin typeface="Candara"/>
                <a:cs typeface="Candara"/>
              </a:rPr>
              <a:t>tarihleri</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Sosyal</a:t>
            </a:r>
            <a:r>
              <a:rPr sz="2400" b="0" spc="-75" dirty="0">
                <a:solidFill>
                  <a:srgbClr val="073D86"/>
                </a:solidFill>
                <a:latin typeface="Candara"/>
                <a:cs typeface="Candara"/>
              </a:rPr>
              <a:t> </a:t>
            </a:r>
            <a:r>
              <a:rPr sz="2400" b="0" spc="-5" dirty="0">
                <a:solidFill>
                  <a:srgbClr val="073D86"/>
                </a:solidFill>
                <a:latin typeface="Candara"/>
                <a:cs typeface="Candara"/>
              </a:rPr>
              <a:t>Faaliyetler</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Konferans-sempozyum-seminer</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10" dirty="0">
                <a:solidFill>
                  <a:srgbClr val="073D86"/>
                </a:solidFill>
                <a:latin typeface="Candara"/>
                <a:cs typeface="Candara"/>
              </a:rPr>
              <a:t>Yüksek </a:t>
            </a:r>
            <a:r>
              <a:rPr sz="2400" b="0" spc="-5" dirty="0">
                <a:solidFill>
                  <a:srgbClr val="073D86"/>
                </a:solidFill>
                <a:latin typeface="Candara"/>
                <a:cs typeface="Candara"/>
              </a:rPr>
              <a:t>Lisans Öğrenci ve </a:t>
            </a:r>
            <a:r>
              <a:rPr sz="2400" b="0" dirty="0">
                <a:solidFill>
                  <a:srgbClr val="073D86"/>
                </a:solidFill>
                <a:latin typeface="Candara"/>
                <a:cs typeface="Candara"/>
              </a:rPr>
              <a:t>Akademik Faaliyetlerin</a:t>
            </a:r>
            <a:r>
              <a:rPr sz="2400" b="0" spc="70" dirty="0">
                <a:solidFill>
                  <a:srgbClr val="073D86"/>
                </a:solidFill>
                <a:latin typeface="Candara"/>
                <a:cs typeface="Candara"/>
              </a:rPr>
              <a:t> </a:t>
            </a:r>
            <a:r>
              <a:rPr sz="2400" b="0" spc="-5" dirty="0">
                <a:solidFill>
                  <a:srgbClr val="073D86"/>
                </a:solidFill>
                <a:latin typeface="Candara"/>
                <a:cs typeface="Candara"/>
              </a:rPr>
              <a:t>İzlenmesi</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Akademik </a:t>
            </a:r>
            <a:r>
              <a:rPr sz="2400" b="0" dirty="0">
                <a:solidFill>
                  <a:srgbClr val="073D86"/>
                </a:solidFill>
                <a:latin typeface="Candara"/>
                <a:cs typeface="Candara"/>
              </a:rPr>
              <a:t>sorunlar </a:t>
            </a:r>
            <a:r>
              <a:rPr sz="2400" b="0" spc="-5" dirty="0">
                <a:solidFill>
                  <a:srgbClr val="073D86"/>
                </a:solidFill>
                <a:latin typeface="Candara"/>
                <a:cs typeface="Candara"/>
              </a:rPr>
              <a:t>ve </a:t>
            </a:r>
            <a:r>
              <a:rPr sz="2400" b="0" dirty="0">
                <a:solidFill>
                  <a:srgbClr val="073D86"/>
                </a:solidFill>
                <a:latin typeface="Candara"/>
                <a:cs typeface="Candara"/>
              </a:rPr>
              <a:t>ilgili</a:t>
            </a:r>
            <a:r>
              <a:rPr sz="2400" b="0" spc="-55" dirty="0">
                <a:solidFill>
                  <a:srgbClr val="073D86"/>
                </a:solidFill>
                <a:latin typeface="Candara"/>
                <a:cs typeface="Candara"/>
              </a:rPr>
              <a:t> </a:t>
            </a:r>
            <a:r>
              <a:rPr sz="2400" b="0" spc="-5" dirty="0">
                <a:solidFill>
                  <a:srgbClr val="073D86"/>
                </a:solidFill>
                <a:latin typeface="Candara"/>
                <a:cs typeface="Candara"/>
              </a:rPr>
              <a:t>konular</a:t>
            </a:r>
            <a:endParaRPr sz="2400" dirty="0">
              <a:latin typeface="Candara"/>
              <a:cs typeface="Candara"/>
            </a:endParaRPr>
          </a:p>
        </p:txBody>
      </p:sp>
      <p:sp>
        <p:nvSpPr>
          <p:cNvPr id="7" name="object 8">
            <a:extLst>
              <a:ext uri="{FF2B5EF4-FFF2-40B4-BE49-F238E27FC236}">
                <a16:creationId xmlns:a16="http://schemas.microsoft.com/office/drawing/2014/main" id="{8F689CF3-5D99-4BE5-A6A7-434CAD4BF628}"/>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251551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616997" y="2695321"/>
            <a:ext cx="8284348" cy="4316566"/>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a:t>
            </a:r>
          </a:p>
          <a:p>
            <a:pPr marL="12700">
              <a:lnSpc>
                <a:spcPct val="100000"/>
              </a:lnSpc>
            </a:pPr>
            <a:endParaRPr lang="tr-TR" sz="1050" dirty="0"/>
          </a:p>
          <a:p>
            <a:pPr marL="12700">
              <a:lnSpc>
                <a:spcPct val="100000"/>
              </a:lnSpc>
            </a:pPr>
            <a:r>
              <a:rPr lang="tr-TR" sz="1050" dirty="0"/>
              <a:t>SOYDAN OKSAL, N.G., AKÖZ, M.S., </a:t>
            </a:r>
            <a:r>
              <a:rPr lang="tr-TR" sz="1050" dirty="0" err="1"/>
              <a:t>and</a:t>
            </a:r>
            <a:r>
              <a:rPr lang="tr-TR" sz="1050" dirty="0"/>
              <a:t> ŞİMŞEK, O. 2020. </a:t>
            </a:r>
            <a:r>
              <a:rPr lang="tr-TR" sz="1050" dirty="0" err="1"/>
              <a:t>Numerical</a:t>
            </a:r>
            <a:r>
              <a:rPr lang="tr-TR" sz="1050" dirty="0"/>
              <a:t> </a:t>
            </a:r>
            <a:r>
              <a:rPr lang="tr-TR" sz="1050" dirty="0" err="1"/>
              <a:t>modelling</a:t>
            </a:r>
            <a:r>
              <a:rPr lang="tr-TR" sz="1050" dirty="0"/>
              <a:t> of </a:t>
            </a:r>
            <a:r>
              <a:rPr lang="tr-TR" sz="1050" dirty="0" err="1"/>
              <a:t>trapezoidal</a:t>
            </a:r>
            <a:r>
              <a:rPr lang="tr-TR" sz="1050" dirty="0"/>
              <a:t> </a:t>
            </a:r>
            <a:r>
              <a:rPr lang="tr-TR" sz="1050" dirty="0" err="1"/>
              <a:t>weir</a:t>
            </a:r>
            <a:r>
              <a:rPr lang="tr-TR" sz="1050" dirty="0"/>
              <a:t> </a:t>
            </a:r>
            <a:r>
              <a:rPr lang="tr-TR" sz="1050" dirty="0" err="1"/>
              <a:t>flow</a:t>
            </a:r>
            <a:r>
              <a:rPr lang="tr-TR" sz="1050" dirty="0"/>
              <a:t> </a:t>
            </a:r>
            <a:r>
              <a:rPr lang="tr-TR" sz="1050" dirty="0" err="1"/>
              <a:t>with</a:t>
            </a:r>
            <a:r>
              <a:rPr lang="tr-TR" sz="1050" dirty="0"/>
              <a:t> RANS  LES </a:t>
            </a:r>
            <a:r>
              <a:rPr lang="tr-TR" sz="1050" dirty="0" err="1"/>
              <a:t>and</a:t>
            </a:r>
            <a:r>
              <a:rPr lang="tr-TR" sz="1050" dirty="0"/>
              <a:t> DES </a:t>
            </a:r>
            <a:r>
              <a:rPr lang="tr-TR" sz="1050" dirty="0" err="1"/>
              <a:t>models</a:t>
            </a:r>
            <a:r>
              <a:rPr lang="tr-TR" sz="1050" dirty="0"/>
              <a:t>. SADHANA-ACADEMY PROCEEDINGS IN ENGINEERING SCIENCES 45, 91, 1–18.</a:t>
            </a:r>
          </a:p>
          <a:p>
            <a:pPr marL="12700">
              <a:lnSpc>
                <a:spcPct val="100000"/>
              </a:lnSpc>
            </a:pPr>
            <a:endParaRPr lang="tr-TR" sz="1050" dirty="0"/>
          </a:p>
          <a:p>
            <a:pPr marL="12700">
              <a:lnSpc>
                <a:spcPct val="100000"/>
              </a:lnSpc>
            </a:pPr>
            <a:r>
              <a:rPr lang="tr-TR" sz="1050" dirty="0"/>
              <a:t>AKÖZ, M.S., ŞİMŞEK, O., </a:t>
            </a:r>
            <a:r>
              <a:rPr lang="tr-TR" sz="1050" dirty="0" err="1"/>
              <a:t>and</a:t>
            </a:r>
            <a:r>
              <a:rPr lang="tr-TR" sz="1050" dirty="0"/>
              <a:t> soydan, N.G. 2019. </a:t>
            </a:r>
            <a:r>
              <a:rPr lang="tr-TR" sz="1050" dirty="0" err="1"/>
              <a:t>Numerical</a:t>
            </a:r>
            <a:r>
              <a:rPr lang="tr-TR" sz="1050" dirty="0"/>
              <a:t> </a:t>
            </a:r>
            <a:r>
              <a:rPr lang="tr-TR" sz="1050" dirty="0" err="1"/>
              <a:t>Modeling</a:t>
            </a:r>
            <a:r>
              <a:rPr lang="tr-TR" sz="1050" dirty="0"/>
              <a:t> of </a:t>
            </a:r>
            <a:r>
              <a:rPr lang="tr-TR" sz="1050" dirty="0" err="1"/>
              <a:t>Interaction</a:t>
            </a:r>
            <a:r>
              <a:rPr lang="tr-TR" sz="1050" dirty="0"/>
              <a:t> of </a:t>
            </a:r>
            <a:r>
              <a:rPr lang="tr-TR" sz="1050" dirty="0" err="1"/>
              <a:t>Turbulent</a:t>
            </a:r>
            <a:r>
              <a:rPr lang="tr-TR" sz="1050" dirty="0"/>
              <a:t> </a:t>
            </a:r>
            <a:r>
              <a:rPr lang="tr-TR" sz="1050" dirty="0" err="1"/>
              <a:t>Flow</a:t>
            </a:r>
            <a:r>
              <a:rPr lang="tr-TR" sz="1050" dirty="0"/>
              <a:t> </a:t>
            </a:r>
            <a:r>
              <a:rPr lang="tr-TR" sz="1050" dirty="0" err="1"/>
              <a:t>with</a:t>
            </a:r>
            <a:r>
              <a:rPr lang="tr-TR" sz="1050" dirty="0"/>
              <a:t> a </a:t>
            </a:r>
            <a:r>
              <a:rPr lang="tr-TR" sz="1050" dirty="0" err="1"/>
              <a:t>Buried</a:t>
            </a:r>
            <a:r>
              <a:rPr lang="tr-TR" sz="1050" dirty="0"/>
              <a:t> </a:t>
            </a:r>
            <a:r>
              <a:rPr lang="tr-TR" sz="1050" dirty="0" err="1"/>
              <a:t>Circular</a:t>
            </a:r>
            <a:r>
              <a:rPr lang="tr-TR" sz="1050" dirty="0"/>
              <a:t> </a:t>
            </a:r>
            <a:r>
              <a:rPr lang="tr-TR" sz="1050" dirty="0" err="1"/>
              <a:t>Cylinder</a:t>
            </a:r>
            <a:r>
              <a:rPr lang="tr-TR" sz="1050" dirty="0"/>
              <a:t> on a </a:t>
            </a:r>
            <a:r>
              <a:rPr lang="tr-TR" sz="1050" dirty="0" err="1"/>
              <a:t>Plane</a:t>
            </a:r>
            <a:r>
              <a:rPr lang="tr-TR" sz="1050" dirty="0"/>
              <a:t> </a:t>
            </a:r>
            <a:r>
              <a:rPr lang="tr-TR" sz="1050" dirty="0" err="1"/>
              <a:t>Surface</a:t>
            </a:r>
            <a:r>
              <a:rPr lang="tr-TR" sz="1050" dirty="0"/>
              <a:t>. Teknik Dergi 30, 6, 9621–9645.</a:t>
            </a:r>
          </a:p>
          <a:p>
            <a:pPr marL="12700">
              <a:lnSpc>
                <a:spcPct val="100000"/>
              </a:lnSpc>
            </a:pPr>
            <a:endParaRPr lang="tr-TR" sz="1050" dirty="0"/>
          </a:p>
          <a:p>
            <a:pPr marL="12700">
              <a:lnSpc>
                <a:spcPct val="100000"/>
              </a:lnSpc>
            </a:pPr>
            <a:r>
              <a:rPr lang="en-US" sz="1050" dirty="0"/>
              <a:t>İFŞAAT, İ.H., GÜMÜŞ, V., and ŞİMŞEK, O. 2019. Evaluation of Gene Expression Method for Rainfall Runoff Relationship  Case study of the E21A057 Station. The Academic Perspective Procedia 2, 3, 851–858.</a:t>
            </a:r>
            <a:endParaRPr lang="tr-TR" sz="1050" dirty="0"/>
          </a:p>
          <a:p>
            <a:pPr marL="12700"/>
            <a:endParaRPr lang="tr-TR" b="1" dirty="0">
              <a:solidFill>
                <a:srgbClr val="2861AA"/>
              </a:solidFill>
              <a:latin typeface="Candara"/>
            </a:endParaRPr>
          </a:p>
          <a:p>
            <a:pPr marL="12700"/>
            <a:r>
              <a:rPr lang="en-US" sz="1050" dirty="0"/>
              <a:t>ÖZCAN, M., GÜMÜŞ, V., ŞİMŞEK, O., and ŞEKER, M. 2019. Drought Analysis of </a:t>
            </a:r>
            <a:r>
              <a:rPr lang="en-US" sz="1050" dirty="0" err="1"/>
              <a:t>Bitlis</a:t>
            </a:r>
            <a:r>
              <a:rPr lang="en-US" sz="1050" dirty="0"/>
              <a:t> River </a:t>
            </a:r>
            <a:r>
              <a:rPr lang="en-US" sz="1050" dirty="0" err="1"/>
              <a:t>Baykan</a:t>
            </a:r>
            <a:r>
              <a:rPr lang="en-US" sz="1050" dirty="0"/>
              <a:t> Station with Streamflow Drought Index  SDI  Method. The Academic Perspective Procedia 2, 3, 1100–1106.</a:t>
            </a:r>
            <a:endParaRPr lang="tr-TR" sz="1050" dirty="0"/>
          </a:p>
          <a:p>
            <a:pPr marL="12700"/>
            <a:endParaRPr lang="tr-TR" sz="1050" dirty="0"/>
          </a:p>
          <a:p>
            <a:pPr marL="12700"/>
            <a:r>
              <a:rPr lang="tr-TR" sz="1050" dirty="0"/>
              <a:t>GÜMÜŞ, V., ŞİMŞEK, O., </a:t>
            </a:r>
            <a:r>
              <a:rPr lang="tr-TR" sz="1050" dirty="0" err="1"/>
              <a:t>and</a:t>
            </a:r>
            <a:r>
              <a:rPr lang="tr-TR" sz="1050" dirty="0"/>
              <a:t> Bal, Ş. 2019. Değişken </a:t>
            </a:r>
            <a:r>
              <a:rPr lang="tr-TR" sz="1050" dirty="0" err="1"/>
              <a:t>Enkesitli</a:t>
            </a:r>
            <a:r>
              <a:rPr lang="tr-TR" sz="1050" dirty="0"/>
              <a:t> Açık Kanal Akımının Deneysel ve Sayısal Modellemesi. Gazi Üniversitesi Fen Bilimleri Dergisi </a:t>
            </a:r>
            <a:r>
              <a:rPr lang="tr-TR" sz="1050" dirty="0" err="1"/>
              <a:t>Part</a:t>
            </a:r>
            <a:r>
              <a:rPr lang="tr-TR" sz="1050" dirty="0"/>
              <a:t> C: Tasarım ve Teknoloji 7, 4, 938–956.</a:t>
            </a:r>
          </a:p>
          <a:p>
            <a:pPr marL="12700"/>
            <a:endParaRPr lang="tr-TR" sz="1050" dirty="0"/>
          </a:p>
          <a:p>
            <a:pPr marL="12700"/>
            <a:r>
              <a:rPr lang="tr-TR" sz="1050" dirty="0"/>
              <a:t>GÜMÜŞ, V., ŞİMŞEK, O., SOYDAN OKSAL, N.G., AKÖZ, M.S., </a:t>
            </a:r>
            <a:r>
              <a:rPr lang="tr-TR" sz="1050" dirty="0" err="1"/>
              <a:t>and</a:t>
            </a:r>
            <a:r>
              <a:rPr lang="tr-TR" sz="1050" dirty="0"/>
              <a:t> KIRKGÖZ, M.S. 2018. Akışkan Hacimleri Yöntemiyle Yapılan Sayısal Modellemelerde Yan Duvar Etkisinin İncelenmesi. Harran Üniversitesi Mühendislik Fakültesi Dergisi 3, 3, 15–21.</a:t>
            </a:r>
          </a:p>
          <a:p>
            <a:pPr marL="12700"/>
            <a:endParaRPr lang="tr-TR" sz="1050" dirty="0"/>
          </a:p>
          <a:p>
            <a:pPr marL="12700"/>
            <a:r>
              <a:rPr lang="tr-TR" sz="1050" dirty="0"/>
              <a:t>ŞİMŞEK, O., AKÖZ, M.S., SOYDAN OKSAL, N.G., </a:t>
            </a:r>
            <a:r>
              <a:rPr lang="tr-TR" sz="1050" dirty="0" err="1"/>
              <a:t>and</a:t>
            </a:r>
            <a:r>
              <a:rPr lang="tr-TR" sz="1050" dirty="0"/>
              <a:t> GÜMÜŞ, V. 2018. </a:t>
            </a:r>
            <a:r>
              <a:rPr lang="tr-TR" sz="1050" dirty="0" err="1"/>
              <a:t>Dolusavak</a:t>
            </a:r>
            <a:r>
              <a:rPr lang="tr-TR" sz="1050" dirty="0"/>
              <a:t> Mansabında Oluşan Hidrolik Sıçramanın Su Yüzü Profilinin Belirlenmesi. Harran Üniversitesi Mühendislik Fakültesi Dergisi 3, 3, 31–37.</a:t>
            </a:r>
          </a:p>
          <a:p>
            <a:pPr marL="12700"/>
            <a:endParaRPr lang="tr-TR" sz="1050" b="0" i="0" dirty="0">
              <a:solidFill>
                <a:srgbClr val="333333"/>
              </a:solidFill>
              <a:effectLst/>
              <a:latin typeface="Helvetica Neue"/>
            </a:endParaRPr>
          </a:p>
        </p:txBody>
      </p:sp>
    </p:spTree>
    <p:extLst>
      <p:ext uri="{BB962C8B-B14F-4D97-AF65-F5344CB8AC3E}">
        <p14:creationId xmlns:p14="http://schemas.microsoft.com/office/powerpoint/2010/main" val="2370624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533400" y="152400"/>
            <a:ext cx="8284348" cy="6832640"/>
          </a:xfrm>
          <a:prstGeom prst="rect">
            <a:avLst/>
          </a:prstGeom>
        </p:spPr>
        <p:txBody>
          <a:bodyPr wrap="square">
            <a:spAutoFit/>
          </a:bodyPr>
          <a:lstStyle/>
          <a:p>
            <a:pPr marL="12700"/>
            <a:endParaRPr lang="tr-TR" sz="1050" dirty="0"/>
          </a:p>
          <a:p>
            <a:pPr marL="12700"/>
            <a:r>
              <a:rPr lang="tr-TR" sz="1050" dirty="0"/>
              <a:t>ŞİMŞEK, O., AKÖZ, M.S., SOYDAN OKSAL, N.G., </a:t>
            </a:r>
            <a:r>
              <a:rPr lang="tr-TR" sz="1050" dirty="0" err="1"/>
              <a:t>and</a:t>
            </a:r>
            <a:r>
              <a:rPr lang="tr-TR" sz="1050" dirty="0"/>
              <a:t> GÜMÜŞ, V. 2018. </a:t>
            </a:r>
            <a:r>
              <a:rPr lang="tr-TR" sz="1050" dirty="0" err="1"/>
              <a:t>Dolusavak</a:t>
            </a:r>
            <a:r>
              <a:rPr lang="tr-TR" sz="1050" dirty="0"/>
              <a:t> Mansabında Oluşan Hidrolik Sıçramanın Su Yüzü Profilinin Belirlenmesi. Harran Üniversitesi Mühendislik Fakültesi Dergisi 3, 3, 31–37.</a:t>
            </a:r>
          </a:p>
          <a:p>
            <a:pPr marL="12700"/>
            <a:endParaRPr lang="tr-TR" sz="1050" dirty="0"/>
          </a:p>
          <a:p>
            <a:pPr marL="12700"/>
            <a:r>
              <a:rPr lang="tr-TR" sz="1050" dirty="0"/>
              <a:t>GÜMÜŞ, V., SOYDAN OKSAL, N.G., ŞİMŞEK, O., ALĞIN, H.M., AKÖZ, M.S., </a:t>
            </a:r>
            <a:r>
              <a:rPr lang="tr-TR" sz="1050" dirty="0" err="1"/>
              <a:t>and</a:t>
            </a:r>
            <a:r>
              <a:rPr lang="tr-TR" sz="1050" dirty="0"/>
              <a:t> YENİGÜN, K. 2017. </a:t>
            </a:r>
            <a:r>
              <a:rPr lang="tr-TR" sz="1050" dirty="0" err="1"/>
              <a:t>Seasonal</a:t>
            </a:r>
            <a:r>
              <a:rPr lang="tr-TR" sz="1050" dirty="0"/>
              <a:t> </a:t>
            </a:r>
            <a:r>
              <a:rPr lang="tr-TR" sz="1050" dirty="0" err="1"/>
              <a:t>and</a:t>
            </a:r>
            <a:r>
              <a:rPr lang="tr-TR" sz="1050" dirty="0"/>
              <a:t> </a:t>
            </a:r>
            <a:r>
              <a:rPr lang="tr-TR" sz="1050" dirty="0" err="1"/>
              <a:t>annual</a:t>
            </a:r>
            <a:r>
              <a:rPr lang="tr-TR" sz="1050" dirty="0"/>
              <a:t> trend </a:t>
            </a:r>
            <a:r>
              <a:rPr lang="tr-TR" sz="1050" dirty="0" err="1"/>
              <a:t>analysis</a:t>
            </a:r>
            <a:r>
              <a:rPr lang="tr-TR" sz="1050" dirty="0"/>
              <a:t> of </a:t>
            </a:r>
            <a:r>
              <a:rPr lang="tr-TR" sz="1050" dirty="0" err="1"/>
              <a:t>meteorological</a:t>
            </a:r>
            <a:r>
              <a:rPr lang="tr-TR" sz="1050" dirty="0"/>
              <a:t> data in </a:t>
            </a:r>
            <a:r>
              <a:rPr lang="tr-TR" sz="1050" dirty="0" err="1"/>
              <a:t>Sanliurfa</a:t>
            </a:r>
            <a:r>
              <a:rPr lang="tr-TR" sz="1050" dirty="0"/>
              <a:t>  </a:t>
            </a:r>
            <a:r>
              <a:rPr lang="tr-TR" sz="1050" dirty="0" err="1"/>
              <a:t>Turkey</a:t>
            </a:r>
            <a:r>
              <a:rPr lang="tr-TR" sz="1050" dirty="0"/>
              <a:t>. </a:t>
            </a:r>
            <a:r>
              <a:rPr lang="tr-TR" sz="1050" dirty="0" err="1"/>
              <a:t>European</a:t>
            </a:r>
            <a:r>
              <a:rPr lang="tr-TR" sz="1050" dirty="0"/>
              <a:t> </a:t>
            </a:r>
            <a:r>
              <a:rPr lang="tr-TR" sz="1050" dirty="0" err="1"/>
              <a:t>Water</a:t>
            </a:r>
            <a:r>
              <a:rPr lang="tr-TR" sz="1050" dirty="0"/>
              <a:t> 59, 1, 131–136.</a:t>
            </a:r>
          </a:p>
          <a:p>
            <a:pPr marL="12700"/>
            <a:endParaRPr lang="tr-TR" sz="1050" dirty="0"/>
          </a:p>
          <a:p>
            <a:pPr marL="12700"/>
            <a:r>
              <a:rPr lang="tr-TR" sz="1050" dirty="0"/>
              <a:t>SOYDAN OKSAL, N.G., ŞİMŞEK, O., </a:t>
            </a:r>
            <a:r>
              <a:rPr lang="tr-TR" sz="1050" dirty="0" err="1"/>
              <a:t>and</a:t>
            </a:r>
            <a:r>
              <a:rPr lang="tr-TR" sz="1050" dirty="0"/>
              <a:t> AKÖZ, M.S. 2017. </a:t>
            </a:r>
            <a:r>
              <a:rPr lang="tr-TR" sz="1050" dirty="0" err="1"/>
              <a:t>Prediction</a:t>
            </a:r>
            <a:r>
              <a:rPr lang="tr-TR" sz="1050" dirty="0"/>
              <a:t> </a:t>
            </a:r>
            <a:r>
              <a:rPr lang="tr-TR" sz="1050" dirty="0" err="1"/>
              <a:t>and</a:t>
            </a:r>
            <a:r>
              <a:rPr lang="tr-TR" sz="1050" dirty="0"/>
              <a:t> </a:t>
            </a:r>
            <a:r>
              <a:rPr lang="tr-TR" sz="1050" dirty="0" err="1"/>
              <a:t>validation</a:t>
            </a:r>
            <a:r>
              <a:rPr lang="tr-TR" sz="1050" dirty="0"/>
              <a:t> of </a:t>
            </a:r>
            <a:r>
              <a:rPr lang="tr-TR" sz="1050" dirty="0" err="1"/>
              <a:t>turbulent</a:t>
            </a:r>
            <a:r>
              <a:rPr lang="tr-TR" sz="1050" dirty="0"/>
              <a:t> </a:t>
            </a:r>
            <a:r>
              <a:rPr lang="tr-TR" sz="1050" dirty="0" err="1"/>
              <a:t>flow</a:t>
            </a:r>
            <a:r>
              <a:rPr lang="tr-TR" sz="1050" dirty="0"/>
              <a:t> </a:t>
            </a:r>
            <a:r>
              <a:rPr lang="tr-TR" sz="1050" dirty="0" err="1"/>
              <a:t>around</a:t>
            </a:r>
            <a:r>
              <a:rPr lang="tr-TR" sz="1050" dirty="0"/>
              <a:t> a </a:t>
            </a:r>
            <a:r>
              <a:rPr lang="tr-TR" sz="1050" dirty="0" err="1"/>
              <a:t>cylindrical</a:t>
            </a:r>
            <a:r>
              <a:rPr lang="tr-TR" sz="1050" dirty="0"/>
              <a:t> </a:t>
            </a:r>
            <a:r>
              <a:rPr lang="tr-TR" sz="1050" dirty="0" err="1"/>
              <a:t>weir</a:t>
            </a:r>
            <a:r>
              <a:rPr lang="tr-TR" sz="1050" dirty="0"/>
              <a:t>. </a:t>
            </a:r>
            <a:r>
              <a:rPr lang="tr-TR" sz="1050" dirty="0" err="1"/>
              <a:t>European</a:t>
            </a:r>
            <a:r>
              <a:rPr lang="tr-TR" sz="1050" dirty="0"/>
              <a:t> </a:t>
            </a:r>
            <a:r>
              <a:rPr lang="tr-TR" sz="1050" dirty="0" err="1"/>
              <a:t>Water</a:t>
            </a:r>
            <a:r>
              <a:rPr lang="tr-TR" sz="1050" dirty="0"/>
              <a:t> 57, 85–92.</a:t>
            </a:r>
          </a:p>
          <a:p>
            <a:pPr marL="12700"/>
            <a:endParaRPr lang="tr-TR" sz="1050" dirty="0"/>
          </a:p>
          <a:p>
            <a:pPr marL="12700"/>
            <a:r>
              <a:rPr lang="tr-TR" sz="1050" dirty="0"/>
              <a:t>ŞİMŞEK, O., AKÖZ, M.S., </a:t>
            </a:r>
            <a:r>
              <a:rPr lang="tr-TR" sz="1050" dirty="0" err="1"/>
              <a:t>and</a:t>
            </a:r>
            <a:r>
              <a:rPr lang="tr-TR" sz="1050" dirty="0"/>
              <a:t> SOYDAN OKSAL, N.G. 2016. </a:t>
            </a:r>
            <a:r>
              <a:rPr lang="tr-TR" sz="1050" dirty="0" err="1"/>
              <a:t>Numerical</a:t>
            </a:r>
            <a:r>
              <a:rPr lang="tr-TR" sz="1050" dirty="0"/>
              <a:t> </a:t>
            </a:r>
            <a:r>
              <a:rPr lang="tr-TR" sz="1050" dirty="0" err="1"/>
              <a:t>validation</a:t>
            </a:r>
            <a:r>
              <a:rPr lang="tr-TR" sz="1050" dirty="0"/>
              <a:t> of </a:t>
            </a:r>
            <a:r>
              <a:rPr lang="tr-TR" sz="1050" dirty="0" err="1"/>
              <a:t>open</a:t>
            </a:r>
            <a:r>
              <a:rPr lang="tr-TR" sz="1050" dirty="0"/>
              <a:t> </a:t>
            </a:r>
            <a:r>
              <a:rPr lang="tr-TR" sz="1050" dirty="0" err="1"/>
              <a:t>channel</a:t>
            </a:r>
            <a:r>
              <a:rPr lang="tr-TR" sz="1050" dirty="0"/>
              <a:t> </a:t>
            </a:r>
            <a:r>
              <a:rPr lang="tr-TR" sz="1050" dirty="0" err="1"/>
              <a:t>flow</a:t>
            </a:r>
            <a:r>
              <a:rPr lang="tr-TR" sz="1050" dirty="0"/>
              <a:t> </a:t>
            </a:r>
            <a:r>
              <a:rPr lang="tr-TR" sz="1050" dirty="0" err="1"/>
              <a:t>over</a:t>
            </a:r>
            <a:r>
              <a:rPr lang="tr-TR" sz="1050" dirty="0"/>
              <a:t> a </a:t>
            </a:r>
            <a:r>
              <a:rPr lang="tr-TR" sz="1050" dirty="0" err="1"/>
              <a:t>curvilinear</a:t>
            </a:r>
            <a:r>
              <a:rPr lang="tr-TR" sz="1050" dirty="0"/>
              <a:t> </a:t>
            </a:r>
            <a:r>
              <a:rPr lang="tr-TR" sz="1050" dirty="0" err="1"/>
              <a:t>broad</a:t>
            </a:r>
            <a:r>
              <a:rPr lang="tr-TR" sz="1050" dirty="0"/>
              <a:t> </a:t>
            </a:r>
            <a:r>
              <a:rPr lang="tr-TR" sz="1050" dirty="0" err="1"/>
              <a:t>crested</a:t>
            </a:r>
            <a:r>
              <a:rPr lang="tr-TR" sz="1050" dirty="0"/>
              <a:t> </a:t>
            </a:r>
            <a:r>
              <a:rPr lang="tr-TR" sz="1050" dirty="0" err="1"/>
              <a:t>weir</a:t>
            </a:r>
            <a:r>
              <a:rPr lang="tr-TR" sz="1050" dirty="0"/>
              <a:t>. </a:t>
            </a:r>
            <a:r>
              <a:rPr lang="tr-TR" sz="1050" dirty="0" err="1"/>
              <a:t>Progress</a:t>
            </a:r>
            <a:r>
              <a:rPr lang="tr-TR" sz="1050" dirty="0"/>
              <a:t> in </a:t>
            </a:r>
            <a:r>
              <a:rPr lang="tr-TR" sz="1050" dirty="0" err="1"/>
              <a:t>Computational</a:t>
            </a:r>
            <a:r>
              <a:rPr lang="tr-TR" sz="1050" dirty="0"/>
              <a:t> </a:t>
            </a:r>
            <a:r>
              <a:rPr lang="tr-TR" sz="1050" dirty="0" err="1"/>
              <a:t>Fluid</a:t>
            </a:r>
            <a:r>
              <a:rPr lang="tr-TR" sz="1050" dirty="0"/>
              <a:t> Dynamics, An International </a:t>
            </a:r>
            <a:r>
              <a:rPr lang="tr-TR" sz="1050" dirty="0" err="1"/>
              <a:t>Journal</a:t>
            </a:r>
            <a:r>
              <a:rPr lang="tr-TR" sz="1050" dirty="0"/>
              <a:t> 16, 6, 364–378.</a:t>
            </a:r>
          </a:p>
          <a:p>
            <a:pPr marL="12700"/>
            <a:endParaRPr lang="tr-TR" sz="1050" dirty="0"/>
          </a:p>
          <a:p>
            <a:pPr marL="12700"/>
            <a:r>
              <a:rPr lang="tr-TR" sz="1050" dirty="0"/>
              <a:t>GÜMÜŞ, V., ŞİMŞEK, O., SOYDAN OKSAL, N.G., AKÖZ, M.S., </a:t>
            </a:r>
            <a:r>
              <a:rPr lang="tr-TR" sz="1050" dirty="0" err="1"/>
              <a:t>and</a:t>
            </a:r>
            <a:r>
              <a:rPr lang="tr-TR" sz="1050" dirty="0"/>
              <a:t> </a:t>
            </a:r>
            <a:r>
              <a:rPr lang="tr-TR" sz="1050" dirty="0" err="1"/>
              <a:t>Kırkgöz</a:t>
            </a:r>
            <a:r>
              <a:rPr lang="tr-TR" sz="1050" dirty="0"/>
              <a:t>, M.S. 2016. </a:t>
            </a:r>
            <a:r>
              <a:rPr lang="tr-TR" sz="1050" dirty="0" err="1"/>
              <a:t>Numerical</a:t>
            </a:r>
            <a:r>
              <a:rPr lang="tr-TR" sz="1050" dirty="0"/>
              <a:t> </a:t>
            </a:r>
            <a:r>
              <a:rPr lang="tr-TR" sz="1050" dirty="0" err="1"/>
              <a:t>Modeling</a:t>
            </a:r>
            <a:r>
              <a:rPr lang="tr-TR" sz="1050" dirty="0"/>
              <a:t> of </a:t>
            </a:r>
            <a:r>
              <a:rPr lang="tr-TR" sz="1050" dirty="0" err="1"/>
              <a:t>Submerged</a:t>
            </a:r>
            <a:r>
              <a:rPr lang="tr-TR" sz="1050" dirty="0"/>
              <a:t> </a:t>
            </a:r>
            <a:r>
              <a:rPr lang="tr-TR" sz="1050" dirty="0" err="1"/>
              <a:t>Hydraulic</a:t>
            </a:r>
            <a:r>
              <a:rPr lang="tr-TR" sz="1050" dirty="0"/>
              <a:t> </a:t>
            </a:r>
            <a:r>
              <a:rPr lang="tr-TR" sz="1050" dirty="0" err="1"/>
              <a:t>Jump</a:t>
            </a:r>
            <a:r>
              <a:rPr lang="tr-TR" sz="1050" dirty="0"/>
              <a:t> </a:t>
            </a:r>
            <a:r>
              <a:rPr lang="tr-TR" sz="1050" dirty="0" err="1"/>
              <a:t>from</a:t>
            </a:r>
            <a:r>
              <a:rPr lang="tr-TR" sz="1050" dirty="0"/>
              <a:t> a </a:t>
            </a:r>
            <a:r>
              <a:rPr lang="tr-TR" sz="1050" dirty="0" err="1"/>
              <a:t>Sluice</a:t>
            </a:r>
            <a:r>
              <a:rPr lang="tr-TR" sz="1050" dirty="0"/>
              <a:t> </a:t>
            </a:r>
            <a:r>
              <a:rPr lang="tr-TR" sz="1050" dirty="0" err="1"/>
              <a:t>Gate</a:t>
            </a:r>
            <a:r>
              <a:rPr lang="tr-TR" sz="1050" dirty="0"/>
              <a:t>. JOURNAL OF IRRIGATION AND DRAINAGE ENGINEERING-ASCE 142, 1, 4015037–0.</a:t>
            </a:r>
          </a:p>
          <a:p>
            <a:pPr marL="12700"/>
            <a:endParaRPr lang="tr-TR" sz="1050" dirty="0"/>
          </a:p>
          <a:p>
            <a:pPr marL="12700"/>
            <a:r>
              <a:rPr lang="tr-TR" sz="1050" dirty="0"/>
              <a:t>AKÖZ, M.S., SOYDAN OKSAL, N.G., </a:t>
            </a:r>
            <a:r>
              <a:rPr lang="tr-TR" sz="1050" dirty="0" err="1"/>
              <a:t>and</a:t>
            </a:r>
            <a:r>
              <a:rPr lang="tr-TR" sz="1050" dirty="0"/>
              <a:t> ŞİMŞEK, O. 2016. Kritik Üstü Açık Kanal Akımının </a:t>
            </a:r>
            <a:r>
              <a:rPr lang="tr-TR" sz="1050" dirty="0" err="1"/>
              <a:t>Detached</a:t>
            </a:r>
            <a:r>
              <a:rPr lang="tr-TR" sz="1050" dirty="0"/>
              <a:t> </a:t>
            </a:r>
            <a:r>
              <a:rPr lang="tr-TR" sz="1050" dirty="0" err="1"/>
              <a:t>Eddy</a:t>
            </a:r>
            <a:r>
              <a:rPr lang="tr-TR" sz="1050" dirty="0"/>
              <a:t> ve </a:t>
            </a:r>
            <a:r>
              <a:rPr lang="tr-TR" sz="1050" dirty="0" err="1"/>
              <a:t>Large</a:t>
            </a:r>
            <a:r>
              <a:rPr lang="tr-TR" sz="1050" dirty="0"/>
              <a:t> </a:t>
            </a:r>
            <a:r>
              <a:rPr lang="tr-TR" sz="1050" dirty="0" err="1"/>
              <a:t>Eddy</a:t>
            </a:r>
            <a:r>
              <a:rPr lang="tr-TR" sz="1050" dirty="0"/>
              <a:t> Simülasyon ile Sayısal Modellenmesi. Gazi Üniversitesi Fen Bilimleri Dergisi </a:t>
            </a:r>
            <a:r>
              <a:rPr lang="tr-TR" sz="1050" dirty="0" err="1"/>
              <a:t>Part</a:t>
            </a:r>
            <a:r>
              <a:rPr lang="tr-TR" sz="1050" dirty="0"/>
              <a:t>: C Tasarım ve Teknoloji 4, 4, 213–224.</a:t>
            </a:r>
          </a:p>
          <a:p>
            <a:pPr marL="12700"/>
            <a:endParaRPr lang="tr-TR" sz="1050" dirty="0"/>
          </a:p>
          <a:p>
            <a:pPr marL="12700"/>
            <a:r>
              <a:rPr lang="tr-TR" sz="1050" dirty="0"/>
              <a:t>ŞİMŞEK, O., SOYDAN OKSAL, N.G., GÜMÜŞ, V., AKÖZ, M.S., </a:t>
            </a:r>
            <a:r>
              <a:rPr lang="tr-TR" sz="1050" dirty="0" err="1"/>
              <a:t>and</a:t>
            </a:r>
            <a:r>
              <a:rPr lang="tr-TR" sz="1050" dirty="0"/>
              <a:t> KIRKGÖZ, M.S. 2015. Ani Bir </a:t>
            </a:r>
            <a:r>
              <a:rPr lang="tr-TR" sz="1050" dirty="0" err="1"/>
              <a:t>Düşüdeki</a:t>
            </a:r>
            <a:r>
              <a:rPr lang="tr-TR" sz="1050" dirty="0"/>
              <a:t> B tipi Hidrolik Sıçramanın Sayısal Modellenmesi. Teknik Dergi 26, 129, 7215–7240.</a:t>
            </a:r>
          </a:p>
          <a:p>
            <a:pPr marL="12700"/>
            <a:endParaRPr lang="tr-TR" sz="1050" dirty="0"/>
          </a:p>
          <a:p>
            <a:pPr marL="12700"/>
            <a:r>
              <a:rPr lang="tr-TR" b="1" dirty="0">
                <a:solidFill>
                  <a:srgbClr val="2861AA"/>
                </a:solidFill>
                <a:latin typeface="Candara"/>
              </a:rPr>
              <a:t>Ulusal Makale :</a:t>
            </a:r>
          </a:p>
          <a:p>
            <a:pPr marL="12700"/>
            <a:endParaRPr lang="tr-TR" sz="1050" b="1" i="0" dirty="0">
              <a:solidFill>
                <a:srgbClr val="2861AA"/>
              </a:solidFill>
              <a:effectLst/>
              <a:latin typeface="Candara"/>
            </a:endParaRPr>
          </a:p>
          <a:p>
            <a:pPr marL="12700"/>
            <a:r>
              <a:rPr lang="tr-TR" sz="1050" dirty="0"/>
              <a:t>ŞİMŞEK, O., İşlek, H., </a:t>
            </a:r>
            <a:r>
              <a:rPr lang="tr-TR" sz="1050" dirty="0" err="1"/>
              <a:t>and</a:t>
            </a:r>
            <a:r>
              <a:rPr lang="tr-TR" sz="1050" dirty="0"/>
              <a:t> AKÖZ, M.S. 2020. Ağ Elemanı Özelliklerinin Sayısal Model Sonuçları Üzerine Etkisinin Belirlenmesi. Çukurova Üniversitesi Mühendislik-</a:t>
            </a:r>
            <a:r>
              <a:rPr lang="tr-TR" sz="1050" dirty="0" err="1"/>
              <a:t>Mimarlik</a:t>
            </a:r>
            <a:r>
              <a:rPr lang="tr-TR" sz="1050" dirty="0"/>
              <a:t> Fakültesi Dergisi 35, 1, 195–206.</a:t>
            </a:r>
          </a:p>
          <a:p>
            <a:pPr marL="12700"/>
            <a:endParaRPr lang="tr-TR" sz="1050" dirty="0"/>
          </a:p>
          <a:p>
            <a:pPr marL="12700"/>
            <a:r>
              <a:rPr lang="tr-TR" sz="1050" dirty="0"/>
              <a:t>ŞİMŞEK, O. 2020. Farklı Akım Koşullarına Sahip Açık Kanal Akımının Sayısal Modellemesi. Türk Doğa ve Fen Dergisi 9, 1, 91–100.</a:t>
            </a:r>
          </a:p>
          <a:p>
            <a:pPr marL="12700"/>
            <a:endParaRPr lang="tr-TR" sz="1050" dirty="0"/>
          </a:p>
          <a:p>
            <a:pPr marL="12700"/>
            <a:r>
              <a:rPr lang="tr-TR" sz="1050" dirty="0"/>
              <a:t>ŞİMŞEK, O., Parmaksız, M., </a:t>
            </a:r>
            <a:r>
              <a:rPr lang="tr-TR" sz="1050" dirty="0" err="1"/>
              <a:t>and</a:t>
            </a:r>
            <a:r>
              <a:rPr lang="tr-TR" sz="1050" dirty="0"/>
              <a:t> GÜMÜŞ, V. 2019. </a:t>
            </a:r>
            <a:r>
              <a:rPr lang="tr-TR" sz="1050" dirty="0" err="1"/>
              <a:t>Radyal</a:t>
            </a:r>
            <a:r>
              <a:rPr lang="tr-TR" sz="1050" dirty="0"/>
              <a:t> Kapak İle Etkileşimde Bulunan Açık Kanal Akımının Sayısal Modellenmesi. Ömer </a:t>
            </a:r>
            <a:r>
              <a:rPr lang="tr-TR" sz="1050" dirty="0" err="1"/>
              <a:t>Halisdemir</a:t>
            </a:r>
            <a:r>
              <a:rPr lang="tr-TR" sz="1050" dirty="0"/>
              <a:t> Üniversitesi Mühendislik Bilimleri Dergisi 8, 2, 965–978.</a:t>
            </a:r>
          </a:p>
          <a:p>
            <a:pPr marL="12700"/>
            <a:endParaRPr lang="tr-TR" sz="1050" dirty="0"/>
          </a:p>
          <a:p>
            <a:pPr marL="12700"/>
            <a:r>
              <a:rPr lang="tr-TR" sz="1050" dirty="0"/>
              <a:t>GÜMÜŞ, V., Parmaksız, M., ŞİMŞEK, O., </a:t>
            </a:r>
            <a:r>
              <a:rPr lang="tr-TR" sz="1050" dirty="0" err="1"/>
              <a:t>and</a:t>
            </a:r>
            <a:r>
              <a:rPr lang="tr-TR" sz="1050" dirty="0"/>
              <a:t> Avşaroğlu, Y. 2019. Farklı Akım Koşullarına Sahip Serbest Hidrolik Sıçramanın Deneysel ve Sayısal Modellemesi. Bilecik Şeyh Edebali Üniversitesi Fen Bilimleri Dergisi 6, 2, 447–466.</a:t>
            </a:r>
          </a:p>
          <a:p>
            <a:pPr marL="12700"/>
            <a:endParaRPr lang="tr-TR" sz="1050" dirty="0"/>
          </a:p>
          <a:p>
            <a:pPr marL="12700"/>
            <a:r>
              <a:rPr lang="tr-TR" sz="1050" dirty="0" err="1"/>
              <a:t>Telkıran</a:t>
            </a:r>
            <a:r>
              <a:rPr lang="tr-TR" sz="1050" dirty="0"/>
              <a:t>, M.N., AKÖZ, M.S., ŞİMŞEK, O., </a:t>
            </a:r>
            <a:r>
              <a:rPr lang="tr-TR" sz="1050" dirty="0" err="1"/>
              <a:t>and</a:t>
            </a:r>
            <a:r>
              <a:rPr lang="tr-TR" sz="1050" dirty="0"/>
              <a:t> SOYDAN OKSAL, N.G. 2019. </a:t>
            </a:r>
            <a:r>
              <a:rPr lang="tr-TR" sz="1050" dirty="0" err="1"/>
              <a:t>Dolusavak</a:t>
            </a:r>
            <a:r>
              <a:rPr lang="tr-TR" sz="1050" dirty="0"/>
              <a:t> Üzerinden Geçen Akımın Sayısal Analizi  Mersin </a:t>
            </a:r>
            <a:r>
              <a:rPr lang="tr-TR" sz="1050" dirty="0" err="1"/>
              <a:t>Dereyurt</a:t>
            </a:r>
            <a:r>
              <a:rPr lang="tr-TR" sz="1050" dirty="0"/>
              <a:t> </a:t>
            </a:r>
            <a:r>
              <a:rPr lang="tr-TR" sz="1050" dirty="0" err="1"/>
              <a:t>Göleti</a:t>
            </a:r>
            <a:r>
              <a:rPr lang="tr-TR" sz="1050" dirty="0"/>
              <a:t> </a:t>
            </a:r>
            <a:r>
              <a:rPr lang="tr-TR" sz="1050" dirty="0" err="1"/>
              <a:t>Dolusavak</a:t>
            </a:r>
            <a:r>
              <a:rPr lang="tr-TR" sz="1050" dirty="0"/>
              <a:t> Örneği. ÇUKUROVA ÜNİVERSİTESİ MÜHENDİSLİK MİMARLIK FAKÜLTESİ DERGİS 34, 1, 155–167.</a:t>
            </a:r>
          </a:p>
          <a:p>
            <a:pPr marL="12700"/>
            <a:endParaRPr lang="tr-TR" sz="1050" dirty="0"/>
          </a:p>
          <a:p>
            <a:pPr marL="12700"/>
            <a:r>
              <a:rPr lang="tr-TR" sz="1050" dirty="0"/>
              <a:t>SOYDAN OKSAL, N.G., ŞİMŞEK, O., </a:t>
            </a:r>
            <a:r>
              <a:rPr lang="tr-TR" sz="1050" dirty="0" err="1"/>
              <a:t>and</a:t>
            </a:r>
            <a:r>
              <a:rPr lang="tr-TR" sz="1050" dirty="0"/>
              <a:t> AKÖZ, M.S. 2018. KÖPRÜ AYAĞI ETRAFINDAKİ TÜRBÜLANSLI AKIMIN SAYISAL VE DENEYSEL ANALİZİ. </a:t>
            </a:r>
            <a:r>
              <a:rPr lang="tr-TR" sz="1050" dirty="0" err="1"/>
              <a:t>Politeknik</a:t>
            </a:r>
            <a:r>
              <a:rPr lang="tr-TR" sz="1050" dirty="0"/>
              <a:t> Dergisi 21, 1, 137–147.</a:t>
            </a:r>
          </a:p>
          <a:p>
            <a:pPr marL="12700"/>
            <a:endParaRPr lang="tr-TR" sz="1050" dirty="0"/>
          </a:p>
        </p:txBody>
      </p:sp>
    </p:spTree>
    <p:extLst>
      <p:ext uri="{BB962C8B-B14F-4D97-AF65-F5344CB8AC3E}">
        <p14:creationId xmlns:p14="http://schemas.microsoft.com/office/powerpoint/2010/main" val="1503972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533400" y="152400"/>
            <a:ext cx="8284348" cy="8471550"/>
          </a:xfrm>
          <a:prstGeom prst="rect">
            <a:avLst/>
          </a:prstGeom>
        </p:spPr>
        <p:txBody>
          <a:bodyPr wrap="square">
            <a:spAutoFit/>
          </a:bodyPr>
          <a:lstStyle/>
          <a:p>
            <a:pPr marL="12700"/>
            <a:endParaRPr lang="tr-TR" sz="1050" dirty="0"/>
          </a:p>
          <a:p>
            <a:pPr marL="12700"/>
            <a:r>
              <a:rPr lang="tr-TR" sz="1050" dirty="0"/>
              <a:t>GÜMÜŞ, V., YILDIZ, M.S., </a:t>
            </a:r>
            <a:r>
              <a:rPr lang="tr-TR" sz="1050" dirty="0" err="1"/>
              <a:t>and</a:t>
            </a:r>
            <a:r>
              <a:rPr lang="tr-TR" sz="1050" dirty="0"/>
              <a:t> ŞİMŞEK, O. 2018. Hidrolojik Kuraklık Değerlendirmesi  Murat Nehri Palu Örneği. Harran Üniversitesi Mühendislik Dergisi 3, 3, 297–301.</a:t>
            </a:r>
          </a:p>
          <a:p>
            <a:pPr marL="12700"/>
            <a:endParaRPr lang="tr-TR" sz="1050" dirty="0"/>
          </a:p>
          <a:p>
            <a:pPr marL="12700"/>
            <a:r>
              <a:rPr lang="tr-TR" sz="1050" dirty="0"/>
              <a:t>SOYDAN OKSAL, N.G., GÜMÜŞ, V., ŞİMŞEK, O., GERGER, R., </a:t>
            </a:r>
            <a:r>
              <a:rPr lang="tr-TR" sz="1050" dirty="0" err="1"/>
              <a:t>and</a:t>
            </a:r>
            <a:r>
              <a:rPr lang="tr-TR" sz="1050" dirty="0"/>
              <a:t> </a:t>
            </a:r>
            <a:r>
              <a:rPr lang="tr-TR" sz="1050" dirty="0" err="1"/>
              <a:t>Ağun</a:t>
            </a:r>
            <a:r>
              <a:rPr lang="tr-TR" sz="1050" dirty="0"/>
              <a:t>, B. 2016. Seyhan Havzası aylık ortalama akım ve yağış verilerinin trend analizi. Dicle Üniversitesi Mühendislik Fakültesi Mühendislik Dergisi 7, 2, 319–328.</a:t>
            </a:r>
          </a:p>
          <a:p>
            <a:pPr marL="12700"/>
            <a:endParaRPr lang="tr-TR" sz="1050" dirty="0"/>
          </a:p>
          <a:p>
            <a:pPr marL="12700"/>
            <a:r>
              <a:rPr lang="tr-TR" sz="1050" dirty="0"/>
              <a:t>SOYDAN OKSAL, N.G., ŞİMŞEK, O., </a:t>
            </a:r>
            <a:r>
              <a:rPr lang="tr-TR" sz="1050" dirty="0" err="1"/>
              <a:t>and</a:t>
            </a:r>
            <a:r>
              <a:rPr lang="tr-TR" sz="1050" dirty="0"/>
              <a:t> AKÖZ, M.S. 2016. Eşik Mansabındaki Kritik Üstü Açık Kanal Akımının Deneysel ve Sayısal Analizi. Çukurova Üniversitesi Mühendislik-</a:t>
            </a:r>
            <a:r>
              <a:rPr lang="tr-TR" sz="1050" dirty="0" err="1"/>
              <a:t>Mimarlik</a:t>
            </a:r>
            <a:r>
              <a:rPr lang="tr-TR" sz="1050" dirty="0"/>
              <a:t> Fakültesi Dergisi 31, 2, 33–45.</a:t>
            </a:r>
          </a:p>
          <a:p>
            <a:pPr marL="12700"/>
            <a:endParaRPr lang="tr-TR" sz="1050" dirty="0"/>
          </a:p>
          <a:p>
            <a:pPr marL="12700"/>
            <a:r>
              <a:rPr lang="tr-TR" sz="1050" dirty="0"/>
              <a:t>GÜMÜŞ, V., ŞİMŞEK, O., SOYDAN OKSAL, N.G., AKÖZ, M.S., </a:t>
            </a:r>
            <a:r>
              <a:rPr lang="tr-TR" sz="1050" dirty="0" err="1"/>
              <a:t>and</a:t>
            </a:r>
            <a:r>
              <a:rPr lang="tr-TR" sz="1050" dirty="0"/>
              <a:t> YENİGÜN, K. 2016. Adana istasyonunda buharlaşmanın farklı yapay zeka yöntemleri ile tahmini. Dicle Üniversitesi Mühendislik Fakültesi Mühendislik Dergisi 7, 2, 309–318.</a:t>
            </a:r>
          </a:p>
          <a:p>
            <a:pPr marL="12700"/>
            <a:endParaRPr lang="tr-TR" sz="1050" dirty="0"/>
          </a:p>
          <a:p>
            <a:pPr marL="12700"/>
            <a:r>
              <a:rPr lang="tr-TR" sz="1050" dirty="0"/>
              <a:t>GÜMÜŞ, V. </a:t>
            </a:r>
            <a:r>
              <a:rPr lang="tr-TR" sz="1050" dirty="0" err="1"/>
              <a:t>and</a:t>
            </a:r>
            <a:r>
              <a:rPr lang="tr-TR" sz="1050" dirty="0"/>
              <a:t> ŞİMŞEK, O. 2015. Eğimli Açık Kanal Akımının Farklı Türbülans Modelleri ile Sayısal Modellemesi. Çukurova Üniversitesi Mühendislik Mimarlık Fakültesi Dergisi 2, 30, 41–54.</a:t>
            </a:r>
          </a:p>
          <a:p>
            <a:pPr marL="12700"/>
            <a:endParaRPr lang="tr-TR" sz="1050" dirty="0"/>
          </a:p>
          <a:p>
            <a:pPr marL="12700"/>
            <a:r>
              <a:rPr lang="tr-TR" b="1" u="sng" dirty="0">
                <a:solidFill>
                  <a:srgbClr val="FF0000"/>
                </a:solidFill>
                <a:latin typeface="Candara"/>
              </a:rPr>
              <a:t>Bildiriler</a:t>
            </a:r>
            <a:r>
              <a:rPr lang="tr-TR" b="1" u="sng" dirty="0">
                <a:solidFill>
                  <a:srgbClr val="FF0000"/>
                </a:solidFill>
                <a:latin typeface="Candara"/>
                <a:sym typeface="Wingdings" panose="05000000000000000000" pitchFamily="2" charset="2"/>
              </a:rPr>
              <a:t> (</a:t>
            </a:r>
            <a:r>
              <a:rPr lang="tr-TR" b="1" u="sng" dirty="0">
                <a:solidFill>
                  <a:srgbClr val="FF0000"/>
                </a:solidFill>
                <a:latin typeface="Candara"/>
              </a:rPr>
              <a:t>Son 5 yıl için</a:t>
            </a:r>
            <a:r>
              <a:rPr lang="tr-TR" b="1" u="sng" dirty="0">
                <a:solidFill>
                  <a:srgbClr val="FF0000"/>
                </a:solidFill>
                <a:latin typeface="Candara"/>
                <a:sym typeface="Wingdings" panose="05000000000000000000" pitchFamily="2" charset="2"/>
              </a:rPr>
              <a:t>):</a:t>
            </a:r>
          </a:p>
          <a:p>
            <a:pPr marL="12700"/>
            <a:r>
              <a:rPr lang="tr-TR" b="1" dirty="0">
                <a:solidFill>
                  <a:srgbClr val="2861AA"/>
                </a:solidFill>
                <a:latin typeface="Candara"/>
                <a:cs typeface="Candara"/>
              </a:rPr>
              <a:t>Uluslararası Bildiri :</a:t>
            </a:r>
          </a:p>
          <a:p>
            <a:pPr marL="12700"/>
            <a:endParaRPr lang="tr-TR" b="1" dirty="0">
              <a:solidFill>
                <a:srgbClr val="2861AA"/>
              </a:solidFill>
              <a:latin typeface="Candara"/>
              <a:cs typeface="Candara"/>
            </a:endParaRPr>
          </a:p>
          <a:p>
            <a:pPr marL="12700"/>
            <a:r>
              <a:rPr lang="tr-TR" sz="1050" dirty="0"/>
              <a:t>SOYDAN OKSAL, N.G., ŞİMŞEK, O., GÜMÜŞ, V., </a:t>
            </a:r>
            <a:r>
              <a:rPr lang="tr-TR" sz="1050" dirty="0" err="1"/>
              <a:t>and</a:t>
            </a:r>
            <a:r>
              <a:rPr lang="tr-TR" sz="1050" dirty="0"/>
              <a:t> AKÖZ, M.S. 2016. </a:t>
            </a:r>
            <a:r>
              <a:rPr lang="tr-TR" sz="1050" dirty="0" err="1"/>
              <a:t>Numerical</a:t>
            </a:r>
            <a:r>
              <a:rPr lang="tr-TR" sz="1050" dirty="0"/>
              <a:t> Analysis of </a:t>
            </a:r>
            <a:r>
              <a:rPr lang="tr-TR" sz="1050" dirty="0" err="1"/>
              <a:t>Flow</a:t>
            </a:r>
            <a:r>
              <a:rPr lang="tr-TR" sz="1050" dirty="0"/>
              <a:t> </a:t>
            </a:r>
            <a:r>
              <a:rPr lang="tr-TR" sz="1050" dirty="0" err="1"/>
              <a:t>around</a:t>
            </a:r>
            <a:r>
              <a:rPr lang="tr-TR" sz="1050" dirty="0"/>
              <a:t> a </a:t>
            </a:r>
            <a:r>
              <a:rPr lang="tr-TR" sz="1050" dirty="0" err="1"/>
              <a:t>Circular</a:t>
            </a:r>
            <a:r>
              <a:rPr lang="tr-TR" sz="1050" dirty="0"/>
              <a:t> Bridge </a:t>
            </a:r>
            <a:r>
              <a:rPr lang="tr-TR" sz="1050" dirty="0" err="1"/>
              <a:t>Pier</a:t>
            </a:r>
            <a:r>
              <a:rPr lang="tr-TR" sz="1050" dirty="0"/>
              <a:t>. </a:t>
            </a:r>
          </a:p>
          <a:p>
            <a:pPr marL="12700"/>
            <a:endParaRPr lang="tr-TR" b="1" dirty="0">
              <a:solidFill>
                <a:srgbClr val="2861AA"/>
              </a:solidFill>
              <a:latin typeface="Candara"/>
              <a:cs typeface="Candara"/>
            </a:endParaRPr>
          </a:p>
          <a:p>
            <a:pPr marL="12700"/>
            <a:r>
              <a:rPr lang="tr-TR" sz="1050" dirty="0" err="1"/>
              <a:t>İfşat</a:t>
            </a:r>
            <a:r>
              <a:rPr lang="tr-TR" sz="1050" dirty="0"/>
              <a:t>, İ.H., GÜMÜŞ, V., </a:t>
            </a:r>
            <a:r>
              <a:rPr lang="tr-TR" sz="1050" dirty="0" err="1"/>
              <a:t>and</a:t>
            </a:r>
            <a:r>
              <a:rPr lang="tr-TR" sz="1050" dirty="0"/>
              <a:t> ŞİMŞEK, O. 2019. Yağış Akış İlişkisinde </a:t>
            </a:r>
            <a:r>
              <a:rPr lang="tr-TR" sz="1050" dirty="0" err="1"/>
              <a:t>Genekspresyon</a:t>
            </a:r>
            <a:r>
              <a:rPr lang="tr-TR" sz="1050" dirty="0"/>
              <a:t> Yönteminin Değerlendirilmesi  E21A057 İstasyonu Örneği. </a:t>
            </a:r>
          </a:p>
          <a:p>
            <a:pPr marL="12700"/>
            <a:endParaRPr lang="tr-TR" b="1" dirty="0">
              <a:solidFill>
                <a:srgbClr val="2861AA"/>
              </a:solidFill>
              <a:latin typeface="Candara"/>
              <a:cs typeface="Candara"/>
            </a:endParaRPr>
          </a:p>
          <a:p>
            <a:pPr marL="12700"/>
            <a:r>
              <a:rPr lang="tr-TR" sz="1050" dirty="0"/>
              <a:t>Seven, A., GÜMÜŞ, V., ŞİMŞEK, O., Parmaksız, M., </a:t>
            </a:r>
            <a:r>
              <a:rPr lang="tr-TR" sz="1050" dirty="0" err="1"/>
              <a:t>and</a:t>
            </a:r>
            <a:r>
              <a:rPr lang="tr-TR" sz="1050" dirty="0"/>
              <a:t> Avşaroğlu, Y. 2019. Kritik Altı Açık Kanal Akımının Nümerik Modellenmesinde Ağ Yapısının Etkisinin İncelenmesi. </a:t>
            </a:r>
          </a:p>
          <a:p>
            <a:pPr marL="12700"/>
            <a:endParaRPr lang="tr-TR" sz="1050" dirty="0"/>
          </a:p>
          <a:p>
            <a:pPr marL="12700"/>
            <a:r>
              <a:rPr lang="tr-TR" sz="1050" dirty="0"/>
              <a:t>GÜMÜŞ, V., ŞİMŞEK, O., SOYDAN OKSAL, N.G., AKÖZ, M.S., </a:t>
            </a:r>
            <a:r>
              <a:rPr lang="tr-TR" sz="1050" dirty="0" err="1"/>
              <a:t>and</a:t>
            </a:r>
            <a:r>
              <a:rPr lang="tr-TR" sz="1050" dirty="0"/>
              <a:t> KIRKGÖZ, M.S. 2018. Akışkan Hacimleri Yöntemiyle Yapılan Sayısal Modellemelerde Yan Duvar Etkisinin İncelenmesi. </a:t>
            </a:r>
          </a:p>
          <a:p>
            <a:pPr marL="12700"/>
            <a:endParaRPr lang="tr-TR" sz="1050" dirty="0"/>
          </a:p>
          <a:p>
            <a:pPr marL="12700"/>
            <a:r>
              <a:rPr lang="tr-TR" sz="1050" dirty="0"/>
              <a:t>ŞİMŞEK, O., AKÖZ, M.S., SOYDAN OKSAL, N.G., </a:t>
            </a:r>
            <a:r>
              <a:rPr lang="tr-TR" sz="1050" dirty="0" err="1"/>
              <a:t>and</a:t>
            </a:r>
            <a:r>
              <a:rPr lang="tr-TR" sz="1050" dirty="0"/>
              <a:t> GÜMÜŞ, V. 2018. </a:t>
            </a:r>
            <a:r>
              <a:rPr lang="tr-TR" sz="1050" dirty="0" err="1"/>
              <a:t>Dolusavak</a:t>
            </a:r>
            <a:r>
              <a:rPr lang="tr-TR" sz="1050" dirty="0"/>
              <a:t> Mansabında Oluşan Hidrolik Sıçramanın Su Yüzü Profilinin Belirlenmesi. </a:t>
            </a:r>
          </a:p>
          <a:p>
            <a:pPr marL="12700"/>
            <a:endParaRPr lang="tr-TR" sz="1050" dirty="0"/>
          </a:p>
          <a:p>
            <a:pPr marL="12700"/>
            <a:r>
              <a:rPr lang="tr-TR" sz="1050" dirty="0"/>
              <a:t>ŞİMŞEK, O., SOYDAN OKSAL, N.G., KIRKGÖZ, M.S., </a:t>
            </a:r>
            <a:r>
              <a:rPr lang="tr-TR" sz="1050" dirty="0" err="1"/>
              <a:t>and</a:t>
            </a:r>
            <a:r>
              <a:rPr lang="tr-TR" sz="1050" dirty="0"/>
              <a:t> AKÖZ, M.S. 2018. </a:t>
            </a:r>
            <a:r>
              <a:rPr lang="tr-TR" sz="1050" dirty="0" err="1"/>
              <a:t>Numerical</a:t>
            </a:r>
            <a:r>
              <a:rPr lang="tr-TR" sz="1050" dirty="0"/>
              <a:t> </a:t>
            </a:r>
            <a:r>
              <a:rPr lang="tr-TR" sz="1050" dirty="0" err="1"/>
              <a:t>Modeling</a:t>
            </a:r>
            <a:r>
              <a:rPr lang="tr-TR" sz="1050" dirty="0"/>
              <a:t> of </a:t>
            </a:r>
            <a:r>
              <a:rPr lang="tr-TR" sz="1050" dirty="0" err="1"/>
              <a:t>Two</a:t>
            </a:r>
            <a:r>
              <a:rPr lang="tr-TR" sz="1050" dirty="0"/>
              <a:t> </a:t>
            </a:r>
            <a:r>
              <a:rPr lang="tr-TR" sz="1050" dirty="0" err="1"/>
              <a:t>Dimensional</a:t>
            </a:r>
            <a:r>
              <a:rPr lang="tr-TR" sz="1050" dirty="0"/>
              <a:t> </a:t>
            </a:r>
            <a:r>
              <a:rPr lang="tr-TR" sz="1050" dirty="0" err="1"/>
              <a:t>Unsteady</a:t>
            </a:r>
            <a:r>
              <a:rPr lang="tr-TR" sz="1050" dirty="0"/>
              <a:t> Dam </a:t>
            </a:r>
            <a:r>
              <a:rPr lang="tr-TR" sz="1050" dirty="0" err="1"/>
              <a:t>BreakFlow</a:t>
            </a:r>
            <a:r>
              <a:rPr lang="tr-TR" sz="1050" dirty="0"/>
              <a:t>. </a:t>
            </a:r>
          </a:p>
          <a:p>
            <a:pPr marL="12700"/>
            <a:endParaRPr lang="tr-TR" sz="1050" dirty="0"/>
          </a:p>
          <a:p>
            <a:pPr marL="12700"/>
            <a:r>
              <a:rPr lang="en-US" sz="1050" dirty="0"/>
              <a:t>SOYDAN OKSAL, N.G., ŞİMŞEK, O., and AKÖZ, M.S. 2017. Prediction and validation of turbulent flow around a cylindrical weir. </a:t>
            </a:r>
            <a:endParaRPr lang="tr-TR" sz="1050" dirty="0"/>
          </a:p>
          <a:p>
            <a:pPr marL="12700"/>
            <a:endParaRPr lang="tr-TR" b="1" dirty="0">
              <a:solidFill>
                <a:srgbClr val="2861AA"/>
              </a:solidFill>
              <a:latin typeface="Candara"/>
              <a:cs typeface="Candara"/>
            </a:endParaRPr>
          </a:p>
          <a:p>
            <a:pPr marL="12700"/>
            <a:endParaRPr lang="tr-TR" b="1" dirty="0">
              <a:solidFill>
                <a:srgbClr val="2861AA"/>
              </a:solidFill>
              <a:latin typeface="Candara"/>
            </a:endParaRPr>
          </a:p>
          <a:p>
            <a:pPr marL="12700"/>
            <a:endParaRPr lang="tr-TR" b="1" dirty="0">
              <a:solidFill>
                <a:srgbClr val="2861AA"/>
              </a:solidFill>
              <a:latin typeface="Candara"/>
            </a:endParaRPr>
          </a:p>
          <a:p>
            <a:pPr marL="12700"/>
            <a:endParaRPr lang="tr-TR" b="1" u="sng" dirty="0">
              <a:solidFill>
                <a:srgbClr val="FF0000"/>
              </a:solidFill>
              <a:latin typeface="Candara"/>
              <a:sym typeface="Wingdings" panose="05000000000000000000" pitchFamily="2" charset="2"/>
            </a:endParaRPr>
          </a:p>
          <a:p>
            <a:pPr marL="12700"/>
            <a:endParaRPr lang="tr-TR" b="1" u="sng" dirty="0">
              <a:solidFill>
                <a:srgbClr val="FF0000"/>
              </a:solidFill>
              <a:latin typeface="Candara"/>
            </a:endParaRPr>
          </a:p>
          <a:p>
            <a:pPr marL="12700"/>
            <a:endParaRPr lang="tr-TR" sz="1050" dirty="0"/>
          </a:p>
        </p:txBody>
      </p:sp>
    </p:spTree>
    <p:extLst>
      <p:ext uri="{BB962C8B-B14F-4D97-AF65-F5344CB8AC3E}">
        <p14:creationId xmlns:p14="http://schemas.microsoft.com/office/powerpoint/2010/main" val="514106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429826" y="228600"/>
            <a:ext cx="8284348" cy="5863144"/>
          </a:xfrm>
          <a:prstGeom prst="rect">
            <a:avLst/>
          </a:prstGeom>
        </p:spPr>
        <p:txBody>
          <a:bodyPr wrap="square">
            <a:spAutoFit/>
          </a:bodyPr>
          <a:lstStyle/>
          <a:p>
            <a:pPr marL="12700"/>
            <a:r>
              <a:rPr lang="tr-TR" sz="1050" dirty="0"/>
              <a:t>GÜMÜŞ, V. </a:t>
            </a:r>
            <a:r>
              <a:rPr lang="tr-TR" sz="1050" dirty="0" err="1"/>
              <a:t>and</a:t>
            </a:r>
            <a:r>
              <a:rPr lang="tr-TR" sz="1050" dirty="0"/>
              <a:t> ŞİMŞEK, O. 2019. Hidrolojik Kuraklığın Trendinin Şen Yöntemi ile Değerlendirilmesi  Karasu Torun Köprüsü Örneği. </a:t>
            </a:r>
          </a:p>
          <a:p>
            <a:pPr marL="12700"/>
            <a:endParaRPr lang="tr-TR" sz="1050" dirty="0"/>
          </a:p>
          <a:p>
            <a:pPr marL="12700"/>
            <a:r>
              <a:rPr lang="tr-TR" sz="1050" dirty="0"/>
              <a:t>GÜMÜŞ, V. </a:t>
            </a:r>
            <a:r>
              <a:rPr lang="tr-TR" sz="1050" dirty="0" err="1"/>
              <a:t>and</a:t>
            </a:r>
            <a:r>
              <a:rPr lang="tr-TR" sz="1050" dirty="0"/>
              <a:t> ŞİMŞEK, O. 2019. ŞANLIURFA İLİNİN METEOROLOJİK VERİLERİNİN YENİLİKÇİ ŞEN METODU İLE TREND ANALİZİ. </a:t>
            </a:r>
          </a:p>
          <a:p>
            <a:pPr marL="12700"/>
            <a:endParaRPr lang="tr-TR" sz="1050" dirty="0"/>
          </a:p>
          <a:p>
            <a:pPr marL="12700"/>
            <a:r>
              <a:rPr lang="tr-TR" sz="1050" dirty="0"/>
              <a:t>GÜMÜŞ, V., Yıldız, M.S., </a:t>
            </a:r>
            <a:r>
              <a:rPr lang="tr-TR" sz="1050" dirty="0" err="1"/>
              <a:t>and</a:t>
            </a:r>
            <a:r>
              <a:rPr lang="tr-TR" sz="1050" dirty="0"/>
              <a:t> ŞİMŞEK, O. 2018. Hidrolojik Kuraklık Değerlendirmesi Murat Nehri  Palu Örneği. </a:t>
            </a:r>
          </a:p>
          <a:p>
            <a:pPr marL="12700"/>
            <a:endParaRPr lang="tr-TR" sz="1050" dirty="0"/>
          </a:p>
          <a:p>
            <a:pPr marL="12700"/>
            <a:r>
              <a:rPr lang="tr-TR" sz="1050" dirty="0"/>
              <a:t>Özcan, M., GÜMÜŞ, V., ŞİMŞEK, O., </a:t>
            </a:r>
            <a:r>
              <a:rPr lang="tr-TR" sz="1050" dirty="0" err="1"/>
              <a:t>and</a:t>
            </a:r>
            <a:r>
              <a:rPr lang="tr-TR" sz="1050" dirty="0"/>
              <a:t> Şeker, M. 2019. Bitlis Çayı Baykan İstasyonunun Akım Kuraklık İndeksi  AKİ  Yöntemiyle Kuraklık Analizi. </a:t>
            </a:r>
          </a:p>
          <a:p>
            <a:pPr marL="12700"/>
            <a:endParaRPr lang="tr-TR" sz="1050" dirty="0"/>
          </a:p>
          <a:p>
            <a:pPr marL="12700"/>
            <a:r>
              <a:rPr lang="tr-TR" sz="1050" dirty="0"/>
              <a:t>Parmaksız, M., Avşaroğlu, Y., ŞİMŞEK, O., </a:t>
            </a:r>
            <a:r>
              <a:rPr lang="tr-TR" sz="1050" dirty="0" err="1"/>
              <a:t>and</a:t>
            </a:r>
            <a:r>
              <a:rPr lang="tr-TR" sz="1050" dirty="0"/>
              <a:t> GÜMÜŞ, V. 2018. </a:t>
            </a:r>
            <a:r>
              <a:rPr lang="tr-TR" sz="1050" dirty="0" err="1"/>
              <a:t>Radyal</a:t>
            </a:r>
            <a:r>
              <a:rPr lang="tr-TR" sz="1050" dirty="0"/>
              <a:t> Kapak Kontrollü Açık Kanal Akımının Su Yüzü Profilinin Sayısal Modellemesi. </a:t>
            </a:r>
          </a:p>
          <a:p>
            <a:pPr marL="12700"/>
            <a:endParaRPr lang="tr-TR" sz="1050" dirty="0"/>
          </a:p>
          <a:p>
            <a:pPr marL="12700"/>
            <a:endParaRPr lang="tr-TR" sz="1050" dirty="0"/>
          </a:p>
          <a:p>
            <a:pPr marL="12700"/>
            <a:r>
              <a:rPr lang="tr-TR" b="1" dirty="0">
                <a:solidFill>
                  <a:srgbClr val="2861AA"/>
                </a:solidFill>
                <a:latin typeface="Candara"/>
              </a:rPr>
              <a:t>Ulusal Bildiri :</a:t>
            </a:r>
          </a:p>
          <a:p>
            <a:pPr marL="12700"/>
            <a:endParaRPr lang="tr-TR" sz="1050" dirty="0"/>
          </a:p>
          <a:p>
            <a:pPr marL="12700"/>
            <a:r>
              <a:rPr lang="tr-TR" sz="1050" dirty="0"/>
              <a:t>GÜMÜŞ, V., ŞİMŞEK, O., SOYDAN OKSAL, N.G., </a:t>
            </a:r>
            <a:r>
              <a:rPr lang="tr-TR" sz="1050" dirty="0" err="1"/>
              <a:t>and</a:t>
            </a:r>
            <a:r>
              <a:rPr lang="tr-TR" sz="1050" dirty="0"/>
              <a:t> AKÖZ, M.S. 2015. Adana İstasyonunda Buharlaşmanın Farklı Yapay Zeka Yöntemleri ile Tahmini. </a:t>
            </a:r>
          </a:p>
          <a:p>
            <a:pPr marL="12700"/>
            <a:endParaRPr lang="tr-TR" sz="1050" dirty="0"/>
          </a:p>
          <a:p>
            <a:pPr marL="12700"/>
            <a:r>
              <a:rPr lang="tr-TR" sz="1050" dirty="0"/>
              <a:t>SOYDAN OKSAL, N.G., GÜMÜŞ, V., ŞİMŞEK, O., GERGER, R., </a:t>
            </a:r>
            <a:r>
              <a:rPr lang="tr-TR" sz="1050" dirty="0" err="1"/>
              <a:t>and</a:t>
            </a:r>
            <a:r>
              <a:rPr lang="tr-TR" sz="1050" dirty="0"/>
              <a:t> </a:t>
            </a:r>
            <a:r>
              <a:rPr lang="tr-TR" sz="1050" dirty="0" err="1"/>
              <a:t>Ağun</a:t>
            </a:r>
            <a:r>
              <a:rPr lang="tr-TR" sz="1050" dirty="0"/>
              <a:t>, B. 2015. Seyhan Havzası Aylık Ortalama Akım ve Yağış Verilerinin Trend Analizi. </a:t>
            </a:r>
          </a:p>
          <a:p>
            <a:pPr marL="12700"/>
            <a:endParaRPr lang="tr-TR" sz="1050" dirty="0"/>
          </a:p>
          <a:p>
            <a:pPr marL="12700"/>
            <a:r>
              <a:rPr lang="tr-TR" sz="1050" dirty="0"/>
              <a:t>SOYDAN OKSAL, N.G., GÜMÜŞ, V., ŞİMŞEK, O., GERGER, R., </a:t>
            </a:r>
            <a:r>
              <a:rPr lang="tr-TR" sz="1050" dirty="0" err="1"/>
              <a:t>and</a:t>
            </a:r>
            <a:r>
              <a:rPr lang="tr-TR" sz="1050" dirty="0"/>
              <a:t> </a:t>
            </a:r>
            <a:r>
              <a:rPr lang="tr-TR" sz="1050" dirty="0" err="1"/>
              <a:t>Ağun</a:t>
            </a:r>
            <a:r>
              <a:rPr lang="tr-TR" sz="1050" dirty="0"/>
              <a:t>, B. 2015. Seyhan Havzası Aylık Ortalama Akım ve Yağış Verilerinin Trend Analizi. </a:t>
            </a:r>
          </a:p>
          <a:p>
            <a:pPr marL="12700"/>
            <a:endParaRPr lang="tr-TR" sz="1050" dirty="0"/>
          </a:p>
          <a:p>
            <a:pPr marL="12700"/>
            <a:r>
              <a:rPr lang="tr-TR" sz="1050" dirty="0"/>
              <a:t>AKÖZ, M.S., ŞİMŞEK, O., SOYDAN OKSAL, N.G., GÜMÜŞ, V., </a:t>
            </a:r>
            <a:r>
              <a:rPr lang="tr-TR" sz="1050" dirty="0" err="1"/>
              <a:t>and</a:t>
            </a:r>
            <a:r>
              <a:rPr lang="tr-TR" sz="1050" dirty="0"/>
              <a:t> Mehmet Salih, K. 2015. RSM Türbülans Modeli ile Enerji Kırıcı Yapı Üzerindeki Akımın Sayısal Modellenmesi. .</a:t>
            </a:r>
          </a:p>
          <a:p>
            <a:pPr marL="12700"/>
            <a:endParaRPr lang="tr-TR" sz="1050" dirty="0"/>
          </a:p>
          <a:p>
            <a:pPr marL="12700"/>
            <a:r>
              <a:rPr lang="tr-TR" sz="1050" dirty="0"/>
              <a:t>AKÖZ, M.S., ŞİMŞEK, O., SOYDAN OKSAL, N.G., GÜMÜŞ, V., </a:t>
            </a:r>
            <a:r>
              <a:rPr lang="tr-TR" sz="1050" dirty="0" err="1"/>
              <a:t>and</a:t>
            </a:r>
            <a:r>
              <a:rPr lang="tr-TR" sz="1050" dirty="0"/>
              <a:t> Mehmet Salih, K. 2015. RSM Türbülans Modeli ile Enerji Kırıcı Yapı Üzerindeki Akımın Sayısal Modellenmesi. .</a:t>
            </a:r>
          </a:p>
          <a:p>
            <a:pPr marL="12700"/>
            <a:endParaRPr lang="tr-TR" sz="1050" dirty="0"/>
          </a:p>
          <a:p>
            <a:pPr marL="12700"/>
            <a:endParaRPr lang="tr-TR" sz="1050" dirty="0"/>
          </a:p>
          <a:p>
            <a:pPr marL="12700"/>
            <a:endParaRPr lang="tr-TR" sz="1050" dirty="0"/>
          </a:p>
          <a:p>
            <a:pPr marL="12700"/>
            <a:endParaRPr lang="tr-TR" sz="1050" dirty="0">
              <a:sym typeface="Wingdings" panose="05000000000000000000" pitchFamily="2" charset="2"/>
            </a:endParaRPr>
          </a:p>
          <a:p>
            <a:pPr marL="12700"/>
            <a:endParaRPr lang="tr-TR" sz="1050" dirty="0"/>
          </a:p>
          <a:p>
            <a:pPr marL="12700"/>
            <a:endParaRPr lang="tr-TR" sz="1050" dirty="0"/>
          </a:p>
        </p:txBody>
      </p:sp>
    </p:spTree>
    <p:extLst>
      <p:ext uri="{BB962C8B-B14F-4D97-AF65-F5344CB8AC3E}">
        <p14:creationId xmlns:p14="http://schemas.microsoft.com/office/powerpoint/2010/main" val="43844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533400" y="381000"/>
            <a:ext cx="7446147" cy="2885405"/>
          </a:xfrm>
          <a:prstGeom prst="rect">
            <a:avLst/>
          </a:prstGeom>
        </p:spPr>
        <p:txBody>
          <a:bodyPr wrap="square">
            <a:spAutoFit/>
          </a:bodyPr>
          <a:lstStyle/>
          <a:p>
            <a:pPr marL="12700"/>
            <a:endParaRPr lang="tr-TR" sz="1050" dirty="0"/>
          </a:p>
          <a:p>
            <a:pPr marL="12700"/>
            <a:endParaRPr lang="tr-TR" sz="1050" dirty="0"/>
          </a:p>
          <a:p>
            <a:pPr marL="12700">
              <a:lnSpc>
                <a:spcPct val="100000"/>
              </a:lnSpc>
            </a:pPr>
            <a:r>
              <a:rPr lang="tr-TR" b="1" u="sng" dirty="0">
                <a:solidFill>
                  <a:srgbClr val="FF0000"/>
                </a:solidFill>
                <a:latin typeface="Candara"/>
                <a:cs typeface="Candara"/>
              </a:rPr>
              <a:t>Projeler (Son 5 yıl için):</a:t>
            </a:r>
          </a:p>
          <a:p>
            <a:pPr marL="12700">
              <a:lnSpc>
                <a:spcPct val="100000"/>
              </a:lnSpc>
            </a:pPr>
            <a:endParaRPr lang="tr-TR" b="1" u="sng" dirty="0">
              <a:solidFill>
                <a:srgbClr val="FF0000"/>
              </a:solidFill>
              <a:latin typeface="Candara"/>
              <a:cs typeface="Candara"/>
            </a:endParaRPr>
          </a:p>
          <a:p>
            <a:pPr marL="12700">
              <a:lnSpc>
                <a:spcPct val="100000"/>
              </a:lnSpc>
            </a:pPr>
            <a:r>
              <a:rPr lang="tr-TR" b="1" dirty="0">
                <a:solidFill>
                  <a:srgbClr val="2861AA"/>
                </a:solidFill>
                <a:latin typeface="Candara"/>
              </a:rPr>
              <a:t>Bilimsel Araştırma Projeleri:</a:t>
            </a:r>
          </a:p>
          <a:p>
            <a:pPr marL="12700">
              <a:lnSpc>
                <a:spcPct val="100000"/>
              </a:lnSpc>
            </a:pPr>
            <a:endParaRPr lang="tr-TR" sz="1050" dirty="0"/>
          </a:p>
          <a:p>
            <a:pPr marL="12700">
              <a:lnSpc>
                <a:spcPct val="100000"/>
              </a:lnSpc>
            </a:pPr>
            <a:r>
              <a:rPr lang="tr-TR" sz="800" dirty="0"/>
              <a:t>Köprü Ayağı Etrafındaki Türbülanslı Akımın Deneysel Ve Sayısal Analizi, </a:t>
            </a:r>
            <a:r>
              <a:rPr lang="tr-TR" sz="800" dirty="0">
                <a:solidFill>
                  <a:schemeClr val="tx1"/>
                </a:solidFill>
              </a:rPr>
              <a:t>HÜBAK, Yürütücü: SOYDAN NAZİRE GÖKSU, Araştırmacı: ŞİMŞEK OĞUZ, Araştırmacı: AKÖZ MEVLÜT SAMİ, </a:t>
            </a:r>
            <a:r>
              <a:rPr lang="tr-TR" sz="800" dirty="0"/>
              <a:t>12.04.2016 -19.04.2017</a:t>
            </a:r>
          </a:p>
          <a:p>
            <a:pPr marL="12700">
              <a:lnSpc>
                <a:spcPct val="100000"/>
              </a:lnSpc>
            </a:pPr>
            <a:endParaRPr lang="tr-TR" sz="800" dirty="0"/>
          </a:p>
          <a:p>
            <a:pPr marL="12700">
              <a:lnSpc>
                <a:spcPct val="100000"/>
              </a:lnSpc>
            </a:pPr>
            <a:r>
              <a:rPr lang="tr-TR" b="1" u="sng" dirty="0">
                <a:solidFill>
                  <a:srgbClr val="FF0000"/>
                </a:solidFill>
                <a:latin typeface="Candara"/>
              </a:rPr>
              <a:t>Diğer:</a:t>
            </a:r>
          </a:p>
          <a:p>
            <a:pPr marL="12700"/>
            <a:r>
              <a:rPr lang="tr-TR" b="1" dirty="0">
                <a:solidFill>
                  <a:srgbClr val="2861AA"/>
                </a:solidFill>
                <a:latin typeface="Candara"/>
                <a:cs typeface="Candara"/>
              </a:rPr>
              <a:t>Alınan Bilimsel Ödül: </a:t>
            </a:r>
            <a:r>
              <a:rPr lang="en-US" sz="1050" dirty="0"/>
              <a:t>the 2018 Honorable Mention Paper Award</a:t>
            </a:r>
          </a:p>
          <a:p>
            <a:pPr marL="12700">
              <a:lnSpc>
                <a:spcPct val="100000"/>
              </a:lnSpc>
            </a:pPr>
            <a:endParaRPr lang="tr-TR" b="1" dirty="0">
              <a:solidFill>
                <a:srgbClr val="2861AA"/>
              </a:solidFill>
              <a:latin typeface="Candara"/>
              <a:cs typeface="Candara"/>
            </a:endParaRPr>
          </a:p>
          <a:p>
            <a:pPr marL="12700">
              <a:lnSpc>
                <a:spcPct val="100000"/>
              </a:lnSpc>
            </a:pPr>
            <a:r>
              <a:rPr lang="tr-TR" b="1" dirty="0">
                <a:solidFill>
                  <a:srgbClr val="2861AA"/>
                </a:solidFill>
                <a:latin typeface="Candara"/>
                <a:cs typeface="Candara"/>
              </a:rPr>
              <a:t>Atıf Sayısı: 90</a:t>
            </a:r>
            <a:endParaRPr lang="tr-TR" dirty="0">
              <a:latin typeface="Candara"/>
              <a:cs typeface="Candara"/>
            </a:endParaRPr>
          </a:p>
        </p:txBody>
      </p:sp>
    </p:spTree>
    <p:extLst>
      <p:ext uri="{BB962C8B-B14F-4D97-AF65-F5344CB8AC3E}">
        <p14:creationId xmlns:p14="http://schemas.microsoft.com/office/powerpoint/2010/main" val="3593087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a:extLst>
              <a:ext uri="{FF2B5EF4-FFF2-40B4-BE49-F238E27FC236}">
                <a16:creationId xmlns:a16="http://schemas.microsoft.com/office/drawing/2014/main" id="{1E8FF5CD-49F5-41AC-BDB9-B3020116CF8C}"/>
              </a:ext>
            </a:extLst>
          </p:cNvPr>
          <p:cNvSpPr>
            <a:spLocks noGrp="1"/>
          </p:cNvSpPr>
          <p:nvPr>
            <p:ph type="title"/>
          </p:nvPr>
        </p:nvSpPr>
        <p:spPr>
          <a:xfrm>
            <a:off x="464820" y="80830"/>
            <a:ext cx="6347713" cy="1320800"/>
          </a:xfrm>
        </p:spPr>
        <p:txBody>
          <a:bodyPr>
            <a:normAutofit fontScale="90000"/>
          </a:bodyPr>
          <a:lstStyle/>
          <a:p>
            <a:r>
              <a:rPr lang="tr-TR" dirty="0"/>
              <a:t>Bölüm Öğretim Elemanları</a:t>
            </a:r>
            <a:br>
              <a:rPr lang="tr-TR" dirty="0"/>
            </a:br>
            <a:r>
              <a:rPr lang="tr-TR" dirty="0"/>
              <a:t>Tanıtımı-Hidrolik Anabilim Dalı</a:t>
            </a:r>
          </a:p>
        </p:txBody>
      </p:sp>
      <p:sp>
        <p:nvSpPr>
          <p:cNvPr id="12" name="İçerik Yer Tutucusu 2">
            <a:extLst>
              <a:ext uri="{FF2B5EF4-FFF2-40B4-BE49-F238E27FC236}">
                <a16:creationId xmlns:a16="http://schemas.microsoft.com/office/drawing/2014/main" id="{51B53042-E028-4EAD-A853-E5E16B751CD4}"/>
              </a:ext>
            </a:extLst>
          </p:cNvPr>
          <p:cNvSpPr>
            <a:spLocks noGrp="1"/>
          </p:cNvSpPr>
          <p:nvPr>
            <p:ph idx="1"/>
          </p:nvPr>
        </p:nvSpPr>
        <p:spPr>
          <a:xfrm>
            <a:off x="579119" y="1381930"/>
            <a:ext cx="6347714" cy="3880773"/>
          </a:xfrm>
        </p:spPr>
        <p:txBody>
          <a:bodyPr/>
          <a:lstStyle/>
          <a:p>
            <a:pPr marL="0" indent="0">
              <a:buNone/>
            </a:pPr>
            <a:r>
              <a:rPr lang="tr-TR" sz="2800" dirty="0">
                <a:solidFill>
                  <a:schemeClr val="accent2">
                    <a:lumMod val="75000"/>
                  </a:schemeClr>
                </a:solidFill>
              </a:rPr>
              <a:t>Dr. Öğr. Üyesi Reşit GERGER</a:t>
            </a:r>
          </a:p>
          <a:p>
            <a:pPr marL="0" indent="0">
              <a:buNone/>
            </a:pPr>
            <a:endParaRPr lang="tr-TR" dirty="0"/>
          </a:p>
        </p:txBody>
      </p:sp>
      <p:graphicFrame>
        <p:nvGraphicFramePr>
          <p:cNvPr id="13" name="Tablo 12">
            <a:extLst>
              <a:ext uri="{FF2B5EF4-FFF2-40B4-BE49-F238E27FC236}">
                <a16:creationId xmlns:a16="http://schemas.microsoft.com/office/drawing/2014/main" id="{68C851CF-7CFD-441C-89F9-C2A20D817322}"/>
              </a:ext>
            </a:extLst>
          </p:cNvPr>
          <p:cNvGraphicFramePr>
            <a:graphicFrameLocks noGrp="1"/>
          </p:cNvGraphicFramePr>
          <p:nvPr>
            <p:extLst>
              <p:ext uri="{D42A27DB-BD31-4B8C-83A1-F6EECF244321}">
                <p14:modId xmlns:p14="http://schemas.microsoft.com/office/powerpoint/2010/main" val="3944659848"/>
              </p:ext>
            </p:extLst>
          </p:nvPr>
        </p:nvGraphicFramePr>
        <p:xfrm>
          <a:off x="2087878" y="1876743"/>
          <a:ext cx="3604514" cy="1554480"/>
        </p:xfrm>
        <a:graphic>
          <a:graphicData uri="http://schemas.openxmlformats.org/drawingml/2006/table">
            <a:tbl>
              <a:tblPr firstRow="1" bandRow="1">
                <a:tableStyleId>{5C22544A-7EE6-4342-B048-85BDC9FD1C3A}</a:tableStyleId>
              </a:tblPr>
              <a:tblGrid>
                <a:gridCol w="1802257">
                  <a:extLst>
                    <a:ext uri="{9D8B030D-6E8A-4147-A177-3AD203B41FA5}">
                      <a16:colId xmlns:a16="http://schemas.microsoft.com/office/drawing/2014/main" val="3593599969"/>
                    </a:ext>
                  </a:extLst>
                </a:gridCol>
                <a:gridCol w="1802257">
                  <a:extLst>
                    <a:ext uri="{9D8B030D-6E8A-4147-A177-3AD203B41FA5}">
                      <a16:colId xmlns:a16="http://schemas.microsoft.com/office/drawing/2014/main" val="136303955"/>
                    </a:ext>
                  </a:extLst>
                </a:gridCol>
              </a:tblGrid>
              <a:tr h="312420">
                <a:tc>
                  <a:txBody>
                    <a:bodyPr/>
                    <a:lstStyle/>
                    <a:p>
                      <a:r>
                        <a:rPr lang="tr-TR" dirty="0"/>
                        <a:t>Anabilim Dalı:</a:t>
                      </a:r>
                    </a:p>
                  </a:txBody>
                  <a:tcPr/>
                </a:tc>
                <a:tc>
                  <a:txBody>
                    <a:bodyPr/>
                    <a:lstStyle/>
                    <a:p>
                      <a:r>
                        <a:rPr lang="tr-TR" sz="1700" dirty="0">
                          <a:solidFill>
                            <a:schemeClr val="tx1">
                              <a:lumMod val="65000"/>
                              <a:lumOff val="35000"/>
                            </a:schemeClr>
                          </a:solidFill>
                        </a:rPr>
                        <a:t>Hidrolik</a:t>
                      </a:r>
                    </a:p>
                  </a:txBody>
                  <a:tcPr/>
                </a:tc>
                <a:extLst>
                  <a:ext uri="{0D108BD9-81ED-4DB2-BD59-A6C34878D82A}">
                    <a16:rowId xmlns:a16="http://schemas.microsoft.com/office/drawing/2014/main" val="1543678882"/>
                  </a:ext>
                </a:extLst>
              </a:tr>
              <a:tr h="312420">
                <a:tc>
                  <a:txBody>
                    <a:bodyPr/>
                    <a:lstStyle/>
                    <a:p>
                      <a:r>
                        <a:rPr lang="tr-TR" dirty="0">
                          <a:solidFill>
                            <a:schemeClr val="accent2">
                              <a:lumMod val="75000"/>
                            </a:schemeClr>
                          </a:solidFill>
                        </a:rPr>
                        <a:t>Lisans:</a:t>
                      </a:r>
                    </a:p>
                  </a:txBody>
                  <a:tcPr/>
                </a:tc>
                <a:tc>
                  <a:txBody>
                    <a:bodyPr/>
                    <a:lstStyle/>
                    <a:p>
                      <a:r>
                        <a:rPr lang="tr-TR" sz="1200" dirty="0">
                          <a:solidFill>
                            <a:schemeClr val="tx1">
                              <a:lumMod val="65000"/>
                              <a:lumOff val="35000"/>
                            </a:schemeClr>
                          </a:solidFill>
                        </a:rPr>
                        <a:t>Fırat Üniversitesi</a:t>
                      </a:r>
                      <a:endParaRPr lang="tr-TR" sz="1200" dirty="0"/>
                    </a:p>
                  </a:txBody>
                  <a:tcPr/>
                </a:tc>
                <a:extLst>
                  <a:ext uri="{0D108BD9-81ED-4DB2-BD59-A6C34878D82A}">
                    <a16:rowId xmlns:a16="http://schemas.microsoft.com/office/drawing/2014/main" val="3785232616"/>
                  </a:ext>
                </a:extLst>
              </a:tr>
              <a:tr h="127317">
                <a:tc>
                  <a:txBody>
                    <a:bodyPr/>
                    <a:lstStyle/>
                    <a:p>
                      <a:r>
                        <a:rPr lang="tr-TR" dirty="0">
                          <a:solidFill>
                            <a:schemeClr val="accent2">
                              <a:lumMod val="75000"/>
                            </a:schemeClr>
                          </a:solidFill>
                        </a:rPr>
                        <a:t>Yüksek Lisans: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a:solidFill>
                            <a:schemeClr val="tx1">
                              <a:lumMod val="65000"/>
                              <a:lumOff val="35000"/>
                            </a:schemeClr>
                          </a:solidFill>
                          <a:latin typeface="+mn-lt"/>
                          <a:ea typeface="+mn-ea"/>
                          <a:cs typeface="+mn-cs"/>
                        </a:rPr>
                        <a:t>Fırat Üniversitesi</a:t>
                      </a:r>
                    </a:p>
                  </a:txBody>
                  <a:tcPr/>
                </a:tc>
                <a:extLst>
                  <a:ext uri="{0D108BD9-81ED-4DB2-BD59-A6C34878D82A}">
                    <a16:rowId xmlns:a16="http://schemas.microsoft.com/office/drawing/2014/main" val="873695292"/>
                  </a:ext>
                </a:extLst>
              </a:tr>
              <a:tr h="312420">
                <a:tc>
                  <a:txBody>
                    <a:bodyPr/>
                    <a:lstStyle/>
                    <a:p>
                      <a:r>
                        <a:rPr lang="tr-TR" dirty="0">
                          <a:solidFill>
                            <a:schemeClr val="accent2">
                              <a:lumMod val="75000"/>
                            </a:schemeClr>
                          </a:solidFill>
                        </a:rPr>
                        <a:t>Doktora: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a:solidFill>
                            <a:schemeClr val="tx1">
                              <a:lumMod val="65000"/>
                              <a:lumOff val="35000"/>
                            </a:schemeClr>
                          </a:solidFill>
                          <a:latin typeface="+mn-lt"/>
                          <a:ea typeface="+mn-ea"/>
                          <a:cs typeface="+mn-cs"/>
                        </a:rPr>
                        <a:t>Fırat Üniversitesi</a:t>
                      </a:r>
                    </a:p>
                    <a:p>
                      <a:endParaRPr lang="tr-TR" sz="12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3586125"/>
                  </a:ext>
                </a:extLst>
              </a:tr>
            </a:tbl>
          </a:graphicData>
        </a:graphic>
      </p:graphicFrame>
      <p:graphicFrame>
        <p:nvGraphicFramePr>
          <p:cNvPr id="15" name="Tablo 14">
            <a:extLst>
              <a:ext uri="{FF2B5EF4-FFF2-40B4-BE49-F238E27FC236}">
                <a16:creationId xmlns:a16="http://schemas.microsoft.com/office/drawing/2014/main" id="{7846D1F4-B284-4A4D-BCEC-B29D3D3B5D3A}"/>
              </a:ext>
            </a:extLst>
          </p:cNvPr>
          <p:cNvGraphicFramePr>
            <a:graphicFrameLocks noGrp="1"/>
          </p:cNvGraphicFramePr>
          <p:nvPr>
            <p:extLst>
              <p:ext uri="{D42A27DB-BD31-4B8C-83A1-F6EECF244321}">
                <p14:modId xmlns:p14="http://schemas.microsoft.com/office/powerpoint/2010/main" val="797043658"/>
              </p:ext>
            </p:extLst>
          </p:nvPr>
        </p:nvGraphicFramePr>
        <p:xfrm>
          <a:off x="5669785" y="1882134"/>
          <a:ext cx="1645415" cy="2903223"/>
        </p:xfrm>
        <a:graphic>
          <a:graphicData uri="http://schemas.openxmlformats.org/drawingml/2006/table">
            <a:tbl>
              <a:tblPr firstRow="1" bandRow="1">
                <a:tableStyleId>{5C22544A-7EE6-4342-B048-85BDC9FD1C3A}</a:tableStyleId>
              </a:tblPr>
              <a:tblGrid>
                <a:gridCol w="1645415">
                  <a:extLst>
                    <a:ext uri="{9D8B030D-6E8A-4147-A177-3AD203B41FA5}">
                      <a16:colId xmlns:a16="http://schemas.microsoft.com/office/drawing/2014/main" val="3064353878"/>
                    </a:ext>
                  </a:extLst>
                </a:gridCol>
              </a:tblGrid>
              <a:tr h="655536">
                <a:tc>
                  <a:txBody>
                    <a:bodyPr/>
                    <a:lstStyle/>
                    <a:p>
                      <a:pPr algn="ctr"/>
                      <a:r>
                        <a:rPr lang="tr-TR" dirty="0"/>
                        <a:t>Projeler</a:t>
                      </a:r>
                    </a:p>
                    <a:p>
                      <a:pPr algn="ctr"/>
                      <a:r>
                        <a:rPr lang="tr-TR" dirty="0"/>
                        <a:t>ve Ödüller</a:t>
                      </a:r>
                    </a:p>
                  </a:txBody>
                  <a:tcPr/>
                </a:tc>
                <a:extLst>
                  <a:ext uri="{0D108BD9-81ED-4DB2-BD59-A6C34878D82A}">
                    <a16:rowId xmlns:a16="http://schemas.microsoft.com/office/drawing/2014/main" val="1096033139"/>
                  </a:ext>
                </a:extLst>
              </a:tr>
              <a:tr h="841371">
                <a:tc>
                  <a:txBody>
                    <a:bodyPr/>
                    <a:lstStyle/>
                    <a:p>
                      <a:endParaRPr lang="tr-TR" sz="12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3731100172"/>
                  </a:ext>
                </a:extLst>
              </a:tr>
              <a:tr h="750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873832495"/>
                  </a:ext>
                </a:extLst>
              </a:tr>
              <a:tr h="655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________________________</a:t>
                      </a:r>
                    </a:p>
                  </a:txBody>
                  <a:tcPr/>
                </a:tc>
                <a:extLst>
                  <a:ext uri="{0D108BD9-81ED-4DB2-BD59-A6C34878D82A}">
                    <a16:rowId xmlns:a16="http://schemas.microsoft.com/office/drawing/2014/main" val="1082679696"/>
                  </a:ext>
                </a:extLst>
              </a:tr>
            </a:tbl>
          </a:graphicData>
        </a:graphic>
      </p:graphicFrame>
      <p:graphicFrame>
        <p:nvGraphicFramePr>
          <p:cNvPr id="16" name="Tablo 15">
            <a:extLst>
              <a:ext uri="{FF2B5EF4-FFF2-40B4-BE49-F238E27FC236}">
                <a16:creationId xmlns:a16="http://schemas.microsoft.com/office/drawing/2014/main" id="{3983B288-BEC8-42AE-A184-413F464F09A9}"/>
              </a:ext>
            </a:extLst>
          </p:cNvPr>
          <p:cNvGraphicFramePr>
            <a:graphicFrameLocks noGrp="1"/>
          </p:cNvGraphicFramePr>
          <p:nvPr>
            <p:extLst>
              <p:ext uri="{D42A27DB-BD31-4B8C-83A1-F6EECF244321}">
                <p14:modId xmlns:p14="http://schemas.microsoft.com/office/powerpoint/2010/main" val="2927040046"/>
              </p:ext>
            </p:extLst>
          </p:nvPr>
        </p:nvGraphicFramePr>
        <p:xfrm>
          <a:off x="624505" y="3345174"/>
          <a:ext cx="6766243" cy="3183582"/>
        </p:xfrm>
        <a:graphic>
          <a:graphicData uri="http://schemas.openxmlformats.org/drawingml/2006/table">
            <a:tbl>
              <a:tblPr firstRow="1" bandRow="1">
                <a:tableStyleId>{5C22544A-7EE6-4342-B048-85BDC9FD1C3A}</a:tableStyleId>
              </a:tblPr>
              <a:tblGrid>
                <a:gridCol w="6766243">
                  <a:extLst>
                    <a:ext uri="{9D8B030D-6E8A-4147-A177-3AD203B41FA5}">
                      <a16:colId xmlns:a16="http://schemas.microsoft.com/office/drawing/2014/main" val="3593599969"/>
                    </a:ext>
                  </a:extLst>
                </a:gridCol>
              </a:tblGrid>
              <a:tr h="5859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Öne çıkan literatürdeki katkılar</a:t>
                      </a:r>
                    </a:p>
                    <a:p>
                      <a:pPr algn="ctr"/>
                      <a:endParaRPr lang="tr-TR" sz="1800" kern="1200" dirty="0">
                        <a:solidFill>
                          <a:schemeClr val="tx1">
                            <a:lumMod val="65000"/>
                            <a:lumOff val="35000"/>
                          </a:schemeClr>
                        </a:solidFill>
                        <a:latin typeface="+mn-lt"/>
                        <a:ea typeface="+mn-ea"/>
                        <a:cs typeface="+mn-cs"/>
                      </a:endParaRPr>
                    </a:p>
                  </a:txBody>
                  <a:tcPr/>
                </a:tc>
                <a:extLst>
                  <a:ext uri="{0D108BD9-81ED-4DB2-BD59-A6C34878D82A}">
                    <a16:rowId xmlns:a16="http://schemas.microsoft.com/office/drawing/2014/main" val="1543678882"/>
                  </a:ext>
                </a:extLst>
              </a:tr>
              <a:tr h="334829">
                <a:tc>
                  <a:txBody>
                    <a:bodyPr/>
                    <a:lstStyle/>
                    <a:p>
                      <a:r>
                        <a:rPr lang="tr-TR" sz="1800" kern="1200" dirty="0">
                          <a:solidFill>
                            <a:schemeClr val="dk1"/>
                          </a:solidFill>
                          <a:effectLst/>
                          <a:latin typeface="+mn-lt"/>
                          <a:ea typeface="+mn-ea"/>
                          <a:cs typeface="+mn-cs"/>
                        </a:rPr>
                        <a:t>«İçme Suyu İletim Hatlarında Kullanılan Boru Tiplerinin Ekonomik Analizi» konusunda katkılar sağlanmıştır.</a:t>
                      </a:r>
                    </a:p>
                  </a:txBody>
                  <a:tcPr/>
                </a:tc>
                <a:extLst>
                  <a:ext uri="{0D108BD9-81ED-4DB2-BD59-A6C34878D82A}">
                    <a16:rowId xmlns:a16="http://schemas.microsoft.com/office/drawing/2014/main" val="3785232616"/>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873695292"/>
                  </a:ext>
                </a:extLst>
              </a:tr>
              <a:tr h="334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733586125"/>
                  </a:ext>
                </a:extLst>
              </a:tr>
              <a:tr h="58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102203677"/>
                  </a:ext>
                </a:extLst>
              </a:tr>
              <a:tr h="5859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txBody>
                  <a:tcPr/>
                </a:tc>
                <a:extLst>
                  <a:ext uri="{0D108BD9-81ED-4DB2-BD59-A6C34878D82A}">
                    <a16:rowId xmlns:a16="http://schemas.microsoft.com/office/drawing/2014/main" val="3344639496"/>
                  </a:ext>
                </a:extLst>
              </a:tr>
            </a:tbl>
          </a:graphicData>
        </a:graphic>
      </p:graphicFrame>
      <p:pic>
        <p:nvPicPr>
          <p:cNvPr id="9" name="Resim 8">
            <a:extLst>
              <a:ext uri="{FF2B5EF4-FFF2-40B4-BE49-F238E27FC236}">
                <a16:creationId xmlns:a16="http://schemas.microsoft.com/office/drawing/2014/main" id="{BED42F30-5EDE-4B51-8ABC-1426C1F5A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685" y="1890061"/>
            <a:ext cx="1279044" cy="1455114"/>
          </a:xfrm>
          <a:prstGeom prst="rect">
            <a:avLst/>
          </a:prstGeom>
        </p:spPr>
      </p:pic>
    </p:spTree>
    <p:extLst>
      <p:ext uri="{BB962C8B-B14F-4D97-AF65-F5344CB8AC3E}">
        <p14:creationId xmlns:p14="http://schemas.microsoft.com/office/powerpoint/2010/main" val="2587222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359073"/>
          </a:xfrm>
          <a:prstGeom prst="rect">
            <a:avLst/>
          </a:prstGeom>
        </p:spPr>
        <p:txBody>
          <a:bodyPr vert="horz" wrap="square" lIns="0" tIns="50800" rIns="0" bIns="0" rtlCol="0">
            <a:spAutoFit/>
          </a:bodyPr>
          <a:lstStyle/>
          <a:p>
            <a:pPr marL="587375">
              <a:lnSpc>
                <a:spcPct val="100000"/>
              </a:lnSpc>
            </a:pPr>
            <a:r>
              <a:rPr lang="tr-TR" sz="2000" spc="-5" dirty="0"/>
              <a:t>Güncel Akademik Çalışmalar</a:t>
            </a:r>
            <a:endParaRPr sz="2000" dirty="0"/>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8" name="Dikdörtgen 7">
            <a:extLst>
              <a:ext uri="{FF2B5EF4-FFF2-40B4-BE49-F238E27FC236}">
                <a16:creationId xmlns:a16="http://schemas.microsoft.com/office/drawing/2014/main" id="{FE9FF412-BCD6-46F9-9E67-BFC8EF6D725D}"/>
              </a:ext>
            </a:extLst>
          </p:cNvPr>
          <p:cNvSpPr/>
          <p:nvPr/>
        </p:nvSpPr>
        <p:spPr>
          <a:xfrm>
            <a:off x="631052" y="2748925"/>
            <a:ext cx="8284348" cy="4154984"/>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İndeksi Hakemli Dergilerde Yapılan Yayınlar (</a:t>
            </a:r>
            <a:r>
              <a:rPr lang="tr-TR" b="1" u="sng" dirty="0">
                <a:solidFill>
                  <a:srgbClr val="FF0000"/>
                </a:solidFill>
                <a:latin typeface="Candara"/>
                <a:cs typeface="Candara"/>
                <a:sym typeface="Wingdings" panose="05000000000000000000" pitchFamily="2" charset="2"/>
              </a:rPr>
              <a:t>Son 5 yıl için</a:t>
            </a:r>
            <a:r>
              <a:rPr lang="tr-TR" b="1" u="sng" dirty="0">
                <a:solidFill>
                  <a:srgbClr val="FF0000"/>
                </a:solidFill>
                <a:latin typeface="Candara"/>
                <a:cs typeface="Candara"/>
              </a:rPr>
              <a:t>):</a:t>
            </a:r>
          </a:p>
          <a:p>
            <a:pPr marL="12700">
              <a:lnSpc>
                <a:spcPct val="100000"/>
              </a:lnSpc>
            </a:pPr>
            <a:r>
              <a:rPr lang="tr-TR" b="1" dirty="0">
                <a:solidFill>
                  <a:srgbClr val="2861AA"/>
                </a:solidFill>
                <a:latin typeface="Candara"/>
                <a:cs typeface="Candara"/>
              </a:rPr>
              <a:t>Uluslararası Makale:</a:t>
            </a:r>
          </a:p>
          <a:p>
            <a:pPr marL="12700">
              <a:lnSpc>
                <a:spcPct val="100000"/>
              </a:lnSpc>
            </a:pPr>
            <a:endParaRPr lang="tr-TR" sz="1050" dirty="0"/>
          </a:p>
          <a:p>
            <a:pPr marL="12700">
              <a:lnSpc>
                <a:spcPct val="100000"/>
              </a:lnSpc>
            </a:pPr>
            <a:endParaRPr lang="tr-TR" sz="1050" dirty="0"/>
          </a:p>
          <a:p>
            <a:pPr marL="12700"/>
            <a:r>
              <a:rPr lang="tr-TR" sz="1050" cap="small" dirty="0">
                <a:solidFill>
                  <a:srgbClr val="333333"/>
                </a:solidFill>
                <a:latin typeface="Helvetica Neue"/>
              </a:rPr>
              <a:t>GERGER, R. </a:t>
            </a:r>
            <a:r>
              <a:rPr lang="tr-TR" sz="1050" cap="small" dirty="0" err="1">
                <a:solidFill>
                  <a:srgbClr val="333333"/>
                </a:solidFill>
                <a:latin typeface="Helvetica Neue"/>
              </a:rPr>
              <a:t>and</a:t>
            </a:r>
            <a:r>
              <a:rPr lang="tr-TR" sz="1050" cap="small" dirty="0">
                <a:solidFill>
                  <a:srgbClr val="333333"/>
                </a:solidFill>
                <a:latin typeface="Helvetica Neue"/>
              </a:rPr>
              <a:t> </a:t>
            </a:r>
            <a:r>
              <a:rPr lang="tr-TR" sz="1050" cap="small" dirty="0" err="1">
                <a:solidFill>
                  <a:srgbClr val="333333"/>
                </a:solidFill>
                <a:latin typeface="Helvetica Neue"/>
              </a:rPr>
              <a:t>toplamacı</a:t>
            </a:r>
            <a:r>
              <a:rPr lang="tr-TR" sz="1050" cap="small" dirty="0">
                <a:solidFill>
                  <a:srgbClr val="333333"/>
                </a:solidFill>
                <a:latin typeface="Helvetica Neue"/>
              </a:rPr>
              <a:t>, </a:t>
            </a:r>
            <a:r>
              <a:rPr lang="tr-TR" sz="1050" cap="small" dirty="0" err="1">
                <a:solidFill>
                  <a:srgbClr val="333333"/>
                </a:solidFill>
                <a:latin typeface="Helvetica Neue"/>
              </a:rPr>
              <a:t>mehmet</a:t>
            </a:r>
            <a:r>
              <a:rPr lang="tr-TR" sz="1050" cap="small" dirty="0">
                <a:solidFill>
                  <a:srgbClr val="333333"/>
                </a:solidFill>
                <a:latin typeface="Helvetica Neue"/>
              </a:rPr>
              <a:t> murat. 2018. İçme Suyu İletim Hatlarında Kullanılan Boru </a:t>
            </a:r>
            <a:r>
              <a:rPr lang="tr-TR" sz="1050" cap="small" dirty="0" err="1">
                <a:solidFill>
                  <a:srgbClr val="333333"/>
                </a:solidFill>
                <a:latin typeface="Helvetica Neue"/>
              </a:rPr>
              <a:t>Tplerinin</a:t>
            </a:r>
            <a:r>
              <a:rPr lang="tr-TR" sz="1050" cap="small" dirty="0">
                <a:solidFill>
                  <a:srgbClr val="333333"/>
                </a:solidFill>
                <a:latin typeface="Helvetica Neue"/>
              </a:rPr>
              <a:t> Ekonomik Analizi. Harran Üniversitesi Mühendislik Fakültesi 2, 2, 0–0.</a:t>
            </a:r>
          </a:p>
          <a:p>
            <a:pPr marL="12700"/>
            <a:endParaRPr lang="tr-TR" sz="1050" cap="small" dirty="0">
              <a:solidFill>
                <a:srgbClr val="333333"/>
              </a:solidFill>
              <a:latin typeface="Helvetica Neue"/>
            </a:endParaRPr>
          </a:p>
          <a:p>
            <a:pPr marL="12700"/>
            <a:r>
              <a:rPr lang="tr-TR" sz="1050" cap="small" dirty="0">
                <a:solidFill>
                  <a:srgbClr val="333333"/>
                </a:solidFill>
                <a:latin typeface="Helvetica Neue"/>
              </a:rPr>
              <a:t>SOYDAN OKSAL, N.G., GÜMÜŞ, V., ŞİMŞEK, O., </a:t>
            </a:r>
            <a:r>
              <a:rPr lang="tr-TR" sz="1050" cap="small" dirty="0" err="1">
                <a:solidFill>
                  <a:srgbClr val="333333"/>
                </a:solidFill>
                <a:latin typeface="Helvetica Neue"/>
              </a:rPr>
              <a:t>and</a:t>
            </a:r>
            <a:r>
              <a:rPr lang="tr-TR" sz="1050" cap="small" dirty="0">
                <a:solidFill>
                  <a:srgbClr val="333333"/>
                </a:solidFill>
                <a:latin typeface="Helvetica Neue"/>
              </a:rPr>
              <a:t> GERGER, R. 2018. Seyhan Havzası Aylık Akım ve Yağış Verilerin Trend Analizi. Dicle Üniversitesi Mühendislik Dergisi 7, 2, 319–328.</a:t>
            </a:r>
          </a:p>
          <a:p>
            <a:pPr marL="12700">
              <a:lnSpc>
                <a:spcPct val="100000"/>
              </a:lnSpc>
            </a:pPr>
            <a:endParaRPr lang="tr-TR" sz="1050" cap="small" dirty="0">
              <a:solidFill>
                <a:srgbClr val="333333"/>
              </a:solidFill>
              <a:latin typeface="Helvetica Neue"/>
            </a:endParaRPr>
          </a:p>
          <a:p>
            <a:pPr marL="12700">
              <a:lnSpc>
                <a:spcPct val="100000"/>
              </a:lnSpc>
            </a:pPr>
            <a:r>
              <a:rPr lang="tr-TR" sz="1050" cap="small" dirty="0">
                <a:solidFill>
                  <a:srgbClr val="333333"/>
                </a:solidFill>
                <a:latin typeface="Helvetica Neue"/>
              </a:rPr>
              <a:t>GERGER, R., KİŞİ, Ö., DURSUN, Ö.F., </a:t>
            </a:r>
            <a:r>
              <a:rPr lang="tr-TR" sz="1050" cap="small" dirty="0" err="1">
                <a:solidFill>
                  <a:srgbClr val="333333"/>
                </a:solidFill>
                <a:latin typeface="Helvetica Neue"/>
              </a:rPr>
              <a:t>and</a:t>
            </a:r>
            <a:r>
              <a:rPr lang="tr-TR" sz="1050" cap="small" dirty="0">
                <a:solidFill>
                  <a:srgbClr val="333333"/>
                </a:solidFill>
                <a:latin typeface="Helvetica Neue"/>
              </a:rPr>
              <a:t> EMİROĞLU, M.E. 2017. </a:t>
            </a:r>
            <a:r>
              <a:rPr lang="tr-TR" sz="1050" cap="small" dirty="0" err="1">
                <a:solidFill>
                  <a:srgbClr val="333333"/>
                </a:solidFill>
                <a:latin typeface="Helvetica Neue"/>
              </a:rPr>
              <a:t>Applicability</a:t>
            </a:r>
            <a:r>
              <a:rPr lang="tr-TR" sz="1050" cap="small" dirty="0">
                <a:solidFill>
                  <a:srgbClr val="333333"/>
                </a:solidFill>
                <a:latin typeface="Helvetica Neue"/>
              </a:rPr>
              <a:t> of </a:t>
            </a:r>
            <a:r>
              <a:rPr lang="tr-TR" sz="1050" cap="small" dirty="0" err="1">
                <a:solidFill>
                  <a:srgbClr val="333333"/>
                </a:solidFill>
                <a:latin typeface="Helvetica Neue"/>
              </a:rPr>
              <a:t>Several</a:t>
            </a:r>
            <a:r>
              <a:rPr lang="tr-TR" sz="1050" cap="small" dirty="0">
                <a:solidFill>
                  <a:srgbClr val="333333"/>
                </a:solidFill>
                <a:latin typeface="Helvetica Neue"/>
              </a:rPr>
              <a:t> </a:t>
            </a:r>
            <a:r>
              <a:rPr lang="tr-TR" sz="1050" cap="small" dirty="0" err="1">
                <a:solidFill>
                  <a:srgbClr val="333333"/>
                </a:solidFill>
                <a:latin typeface="Helvetica Neue"/>
              </a:rPr>
              <a:t>Soft</a:t>
            </a:r>
            <a:r>
              <a:rPr lang="tr-TR" sz="1050" cap="small" dirty="0">
                <a:solidFill>
                  <a:srgbClr val="333333"/>
                </a:solidFill>
                <a:latin typeface="Helvetica Neue"/>
              </a:rPr>
              <a:t> Computing </a:t>
            </a:r>
            <a:r>
              <a:rPr lang="tr-TR" sz="1050" cap="small" dirty="0" err="1">
                <a:solidFill>
                  <a:srgbClr val="333333"/>
                </a:solidFill>
                <a:latin typeface="Helvetica Neue"/>
              </a:rPr>
              <a:t>Approaches</a:t>
            </a:r>
            <a:r>
              <a:rPr lang="tr-TR" sz="1050" cap="small" dirty="0">
                <a:solidFill>
                  <a:srgbClr val="333333"/>
                </a:solidFill>
                <a:latin typeface="Helvetica Neue"/>
              </a:rPr>
              <a:t> in </a:t>
            </a:r>
            <a:r>
              <a:rPr lang="tr-TR" sz="1050" cap="small" dirty="0" err="1">
                <a:solidFill>
                  <a:srgbClr val="333333"/>
                </a:solidFill>
                <a:latin typeface="Helvetica Neue"/>
              </a:rPr>
              <a:t>Modeling</a:t>
            </a:r>
            <a:r>
              <a:rPr lang="tr-TR" sz="1050" cap="small" dirty="0">
                <a:solidFill>
                  <a:srgbClr val="333333"/>
                </a:solidFill>
                <a:latin typeface="Helvetica Neue"/>
              </a:rPr>
              <a:t> </a:t>
            </a:r>
            <a:r>
              <a:rPr lang="tr-TR" sz="1050" cap="small" dirty="0" err="1">
                <a:solidFill>
                  <a:srgbClr val="333333"/>
                </a:solidFill>
                <a:latin typeface="Helvetica Neue"/>
              </a:rPr>
              <a:t>Oxygen</a:t>
            </a:r>
            <a:r>
              <a:rPr lang="tr-TR" sz="1050" cap="small" dirty="0">
                <a:solidFill>
                  <a:srgbClr val="333333"/>
                </a:solidFill>
                <a:latin typeface="Helvetica Neue"/>
              </a:rPr>
              <a:t> Transfer </a:t>
            </a:r>
            <a:r>
              <a:rPr lang="tr-TR" sz="1050" cap="small" dirty="0" err="1">
                <a:solidFill>
                  <a:srgbClr val="333333"/>
                </a:solidFill>
                <a:latin typeface="Helvetica Neue"/>
              </a:rPr>
              <a:t>Efficiency</a:t>
            </a:r>
            <a:r>
              <a:rPr lang="tr-TR" sz="1050" cap="small" dirty="0">
                <a:solidFill>
                  <a:srgbClr val="333333"/>
                </a:solidFill>
                <a:latin typeface="Helvetica Neue"/>
              </a:rPr>
              <a:t> at </a:t>
            </a:r>
            <a:r>
              <a:rPr lang="tr-TR" sz="1050" cap="small" dirty="0" err="1">
                <a:solidFill>
                  <a:srgbClr val="333333"/>
                </a:solidFill>
                <a:latin typeface="Helvetica Neue"/>
              </a:rPr>
              <a:t>Baffled</a:t>
            </a:r>
            <a:r>
              <a:rPr lang="tr-TR" sz="1050" cap="small" dirty="0">
                <a:solidFill>
                  <a:srgbClr val="333333"/>
                </a:solidFill>
                <a:latin typeface="Helvetica Neue"/>
              </a:rPr>
              <a:t> </a:t>
            </a:r>
            <a:r>
              <a:rPr lang="tr-TR" sz="1050" cap="small" dirty="0" err="1">
                <a:solidFill>
                  <a:srgbClr val="333333"/>
                </a:solidFill>
                <a:latin typeface="Helvetica Neue"/>
              </a:rPr>
              <a:t>Chutes</a:t>
            </a:r>
            <a:r>
              <a:rPr lang="tr-TR" sz="1050" cap="small" dirty="0">
                <a:solidFill>
                  <a:srgbClr val="333333"/>
                </a:solidFill>
                <a:latin typeface="Helvetica Neue"/>
              </a:rPr>
              <a:t>. </a:t>
            </a:r>
            <a:r>
              <a:rPr lang="tr-TR" sz="1050" cap="small" dirty="0" err="1">
                <a:solidFill>
                  <a:srgbClr val="333333"/>
                </a:solidFill>
                <a:latin typeface="Helvetica Neue"/>
              </a:rPr>
              <a:t>Journal</a:t>
            </a:r>
            <a:r>
              <a:rPr lang="tr-TR" sz="1050" cap="small" dirty="0">
                <a:solidFill>
                  <a:srgbClr val="333333"/>
                </a:solidFill>
                <a:latin typeface="Helvetica Neue"/>
              </a:rPr>
              <a:t> of </a:t>
            </a:r>
            <a:r>
              <a:rPr lang="tr-TR" sz="1050" cap="small" dirty="0" err="1">
                <a:solidFill>
                  <a:srgbClr val="333333"/>
                </a:solidFill>
                <a:latin typeface="Helvetica Neue"/>
              </a:rPr>
              <a:t>Irrigation</a:t>
            </a:r>
            <a:r>
              <a:rPr lang="tr-TR" sz="1050" cap="small" dirty="0">
                <a:solidFill>
                  <a:srgbClr val="333333"/>
                </a:solidFill>
                <a:latin typeface="Helvetica Neue"/>
              </a:rPr>
              <a:t> </a:t>
            </a:r>
            <a:r>
              <a:rPr lang="tr-TR" sz="1050" cap="small" dirty="0" err="1">
                <a:solidFill>
                  <a:srgbClr val="333333"/>
                </a:solidFill>
                <a:latin typeface="Helvetica Neue"/>
              </a:rPr>
              <a:t>and</a:t>
            </a:r>
            <a:r>
              <a:rPr lang="tr-TR" sz="1050" cap="small" dirty="0">
                <a:solidFill>
                  <a:srgbClr val="333333"/>
                </a:solidFill>
                <a:latin typeface="Helvetica Neue"/>
              </a:rPr>
              <a:t> </a:t>
            </a:r>
            <a:r>
              <a:rPr lang="tr-TR" sz="1050" cap="small" dirty="0" err="1">
                <a:solidFill>
                  <a:srgbClr val="333333"/>
                </a:solidFill>
                <a:latin typeface="Helvetica Neue"/>
              </a:rPr>
              <a:t>Drainage</a:t>
            </a:r>
            <a:r>
              <a:rPr lang="tr-TR" sz="1050" cap="small" dirty="0">
                <a:solidFill>
                  <a:srgbClr val="333333"/>
                </a:solidFill>
                <a:latin typeface="Helvetica Neue"/>
              </a:rPr>
              <a:t> Engineering 143, 5, 1–11.</a:t>
            </a:r>
          </a:p>
          <a:p>
            <a:pPr marL="12700">
              <a:lnSpc>
                <a:spcPct val="100000"/>
              </a:lnSpc>
            </a:pPr>
            <a:endParaRPr lang="tr-TR" sz="1050" cap="small" dirty="0">
              <a:solidFill>
                <a:srgbClr val="333333"/>
              </a:solidFill>
              <a:latin typeface="Helvetica Neue"/>
            </a:endParaRPr>
          </a:p>
          <a:p>
            <a:pPr marL="12700">
              <a:lnSpc>
                <a:spcPct val="100000"/>
              </a:lnSpc>
            </a:pPr>
            <a:r>
              <a:rPr lang="tr-TR" sz="1050" cap="small" dirty="0">
                <a:solidFill>
                  <a:srgbClr val="333333"/>
                </a:solidFill>
                <a:latin typeface="Helvetica Neue"/>
              </a:rPr>
              <a:t>GERGER, R., KİŞİ, Ö., DURSUN, Ö.F., </a:t>
            </a:r>
            <a:r>
              <a:rPr lang="tr-TR" sz="1050" cap="small" dirty="0" err="1">
                <a:solidFill>
                  <a:srgbClr val="333333"/>
                </a:solidFill>
                <a:latin typeface="Helvetica Neue"/>
              </a:rPr>
              <a:t>and</a:t>
            </a:r>
            <a:r>
              <a:rPr lang="tr-TR" sz="1050" cap="small" dirty="0">
                <a:solidFill>
                  <a:srgbClr val="333333"/>
                </a:solidFill>
                <a:latin typeface="Helvetica Neue"/>
              </a:rPr>
              <a:t> EMİROĞLU, M.E. 2017. </a:t>
            </a:r>
            <a:r>
              <a:rPr lang="tr-TR" sz="1050" cap="small" dirty="0" err="1">
                <a:solidFill>
                  <a:srgbClr val="333333"/>
                </a:solidFill>
                <a:latin typeface="Helvetica Neue"/>
              </a:rPr>
              <a:t>Applicability</a:t>
            </a:r>
            <a:r>
              <a:rPr lang="tr-TR" sz="1050" cap="small" dirty="0">
                <a:solidFill>
                  <a:srgbClr val="333333"/>
                </a:solidFill>
                <a:latin typeface="Helvetica Neue"/>
              </a:rPr>
              <a:t> of </a:t>
            </a:r>
            <a:r>
              <a:rPr lang="tr-TR" sz="1050" cap="small" dirty="0" err="1">
                <a:solidFill>
                  <a:srgbClr val="333333"/>
                </a:solidFill>
                <a:latin typeface="Helvetica Neue"/>
              </a:rPr>
              <a:t>Several</a:t>
            </a:r>
            <a:r>
              <a:rPr lang="tr-TR" sz="1050" cap="small" dirty="0">
                <a:solidFill>
                  <a:srgbClr val="333333"/>
                </a:solidFill>
                <a:latin typeface="Helvetica Neue"/>
              </a:rPr>
              <a:t> </a:t>
            </a:r>
            <a:r>
              <a:rPr lang="tr-TR" sz="1050" cap="small" dirty="0" err="1">
                <a:solidFill>
                  <a:srgbClr val="333333"/>
                </a:solidFill>
                <a:latin typeface="Helvetica Neue"/>
              </a:rPr>
              <a:t>Soft</a:t>
            </a:r>
            <a:r>
              <a:rPr lang="tr-TR" sz="1050" cap="small" dirty="0">
                <a:solidFill>
                  <a:srgbClr val="333333"/>
                </a:solidFill>
                <a:latin typeface="Helvetica Neue"/>
              </a:rPr>
              <a:t> Computing </a:t>
            </a:r>
            <a:r>
              <a:rPr lang="tr-TR" sz="1050" cap="small" dirty="0" err="1">
                <a:solidFill>
                  <a:srgbClr val="333333"/>
                </a:solidFill>
                <a:latin typeface="Helvetica Neue"/>
              </a:rPr>
              <a:t>Approaches</a:t>
            </a:r>
            <a:r>
              <a:rPr lang="tr-TR" sz="1050" cap="small" dirty="0">
                <a:solidFill>
                  <a:srgbClr val="333333"/>
                </a:solidFill>
                <a:latin typeface="Helvetica Neue"/>
              </a:rPr>
              <a:t> in </a:t>
            </a:r>
            <a:r>
              <a:rPr lang="tr-TR" sz="1050" cap="small" dirty="0" err="1">
                <a:solidFill>
                  <a:srgbClr val="333333"/>
                </a:solidFill>
                <a:latin typeface="Helvetica Neue"/>
              </a:rPr>
              <a:t>Modeling</a:t>
            </a:r>
            <a:r>
              <a:rPr lang="tr-TR" sz="1050" cap="small" dirty="0">
                <a:solidFill>
                  <a:srgbClr val="333333"/>
                </a:solidFill>
                <a:latin typeface="Helvetica Neue"/>
              </a:rPr>
              <a:t> </a:t>
            </a:r>
            <a:r>
              <a:rPr lang="tr-TR" sz="1050" cap="small" dirty="0" err="1">
                <a:solidFill>
                  <a:srgbClr val="333333"/>
                </a:solidFill>
                <a:latin typeface="Helvetica Neue"/>
              </a:rPr>
              <a:t>Oxygen</a:t>
            </a:r>
            <a:r>
              <a:rPr lang="tr-TR" sz="1050" cap="small" dirty="0">
                <a:solidFill>
                  <a:srgbClr val="333333"/>
                </a:solidFill>
                <a:latin typeface="Helvetica Neue"/>
              </a:rPr>
              <a:t> Transfer </a:t>
            </a:r>
            <a:r>
              <a:rPr lang="tr-TR" sz="1050" cap="small" dirty="0" err="1">
                <a:solidFill>
                  <a:srgbClr val="333333"/>
                </a:solidFill>
                <a:latin typeface="Helvetica Neue"/>
              </a:rPr>
              <a:t>Efficiency</a:t>
            </a:r>
            <a:r>
              <a:rPr lang="tr-TR" sz="1050" cap="small" dirty="0">
                <a:solidFill>
                  <a:srgbClr val="333333"/>
                </a:solidFill>
                <a:latin typeface="Helvetica Neue"/>
              </a:rPr>
              <a:t> at </a:t>
            </a:r>
            <a:r>
              <a:rPr lang="tr-TR" sz="1050" cap="small" dirty="0" err="1">
                <a:solidFill>
                  <a:srgbClr val="333333"/>
                </a:solidFill>
                <a:latin typeface="Helvetica Neue"/>
              </a:rPr>
              <a:t>Baffled</a:t>
            </a:r>
            <a:r>
              <a:rPr lang="tr-TR" sz="1050" cap="small" dirty="0">
                <a:solidFill>
                  <a:srgbClr val="333333"/>
                </a:solidFill>
                <a:latin typeface="Helvetica Neue"/>
              </a:rPr>
              <a:t> </a:t>
            </a:r>
            <a:r>
              <a:rPr lang="tr-TR" sz="1050" cap="small" dirty="0" err="1">
                <a:solidFill>
                  <a:srgbClr val="333333"/>
                </a:solidFill>
                <a:latin typeface="Helvetica Neue"/>
              </a:rPr>
              <a:t>Chutes</a:t>
            </a:r>
            <a:r>
              <a:rPr lang="tr-TR" sz="1050" cap="small" dirty="0">
                <a:solidFill>
                  <a:srgbClr val="333333"/>
                </a:solidFill>
                <a:latin typeface="Helvetica Neue"/>
              </a:rPr>
              <a:t>. </a:t>
            </a:r>
            <a:r>
              <a:rPr lang="tr-TR" sz="1050" cap="small" dirty="0" err="1">
                <a:solidFill>
                  <a:srgbClr val="333333"/>
                </a:solidFill>
                <a:latin typeface="Helvetica Neue"/>
              </a:rPr>
              <a:t>Journal</a:t>
            </a:r>
            <a:r>
              <a:rPr lang="tr-TR" sz="1050" cap="small" dirty="0">
                <a:solidFill>
                  <a:srgbClr val="333333"/>
                </a:solidFill>
                <a:latin typeface="Helvetica Neue"/>
              </a:rPr>
              <a:t> of </a:t>
            </a:r>
            <a:r>
              <a:rPr lang="tr-TR" sz="1050" cap="small" dirty="0" err="1">
                <a:solidFill>
                  <a:srgbClr val="333333"/>
                </a:solidFill>
                <a:latin typeface="Helvetica Neue"/>
              </a:rPr>
              <a:t>Irrigation</a:t>
            </a:r>
            <a:r>
              <a:rPr lang="tr-TR" sz="1050" cap="small" dirty="0">
                <a:solidFill>
                  <a:srgbClr val="333333"/>
                </a:solidFill>
                <a:latin typeface="Helvetica Neue"/>
              </a:rPr>
              <a:t> </a:t>
            </a:r>
            <a:r>
              <a:rPr lang="tr-TR" sz="1050" cap="small" dirty="0" err="1">
                <a:solidFill>
                  <a:srgbClr val="333333"/>
                </a:solidFill>
                <a:latin typeface="Helvetica Neue"/>
              </a:rPr>
              <a:t>and</a:t>
            </a:r>
            <a:r>
              <a:rPr lang="tr-TR" sz="1050" cap="small" dirty="0">
                <a:solidFill>
                  <a:srgbClr val="333333"/>
                </a:solidFill>
                <a:latin typeface="Helvetica Neue"/>
              </a:rPr>
              <a:t> </a:t>
            </a:r>
            <a:r>
              <a:rPr lang="tr-TR" sz="1050" cap="small" dirty="0" err="1">
                <a:solidFill>
                  <a:srgbClr val="333333"/>
                </a:solidFill>
                <a:latin typeface="Helvetica Neue"/>
              </a:rPr>
              <a:t>Drainage</a:t>
            </a:r>
            <a:r>
              <a:rPr lang="tr-TR" sz="1050" cap="small" dirty="0">
                <a:solidFill>
                  <a:srgbClr val="333333"/>
                </a:solidFill>
                <a:latin typeface="Helvetica Neue"/>
              </a:rPr>
              <a:t> Engineering 143, 5, 4016085–0.</a:t>
            </a:r>
          </a:p>
          <a:p>
            <a:pPr marL="12700">
              <a:lnSpc>
                <a:spcPct val="100000"/>
              </a:lnSpc>
            </a:pPr>
            <a:endParaRPr lang="tr-TR" sz="1050" cap="small" dirty="0">
              <a:solidFill>
                <a:srgbClr val="333333"/>
              </a:solidFill>
              <a:latin typeface="Helvetica Neue"/>
            </a:endParaRPr>
          </a:p>
          <a:p>
            <a:pPr marL="12700">
              <a:lnSpc>
                <a:spcPct val="100000"/>
              </a:lnSpc>
            </a:pPr>
            <a:r>
              <a:rPr lang="en-US" sz="1050" cap="small" dirty="0">
                <a:solidFill>
                  <a:srgbClr val="333333"/>
                </a:solidFill>
                <a:latin typeface="Helvetica Neue"/>
              </a:rPr>
              <a:t>GERGER, R. 2017. xx </a:t>
            </a:r>
            <a:r>
              <a:rPr lang="en-US" sz="1050" cap="small" dirty="0" err="1">
                <a:solidFill>
                  <a:srgbClr val="333333"/>
                </a:solidFill>
                <a:latin typeface="Helvetica Neue"/>
              </a:rPr>
              <a:t>xxThe</a:t>
            </a:r>
            <a:r>
              <a:rPr lang="en-US" sz="1050" cap="small" dirty="0">
                <a:solidFill>
                  <a:srgbClr val="333333"/>
                </a:solidFill>
                <a:latin typeface="Helvetica Neue"/>
              </a:rPr>
              <a:t> Effect of the Clay Ratio on the Bearing Capacity of Homogenous and Stabilized Fills xx </a:t>
            </a:r>
            <a:r>
              <a:rPr lang="en-US" sz="1050" cap="small" dirty="0" err="1">
                <a:solidFill>
                  <a:srgbClr val="333333"/>
                </a:solidFill>
                <a:latin typeface="Helvetica Neue"/>
              </a:rPr>
              <a:t>xx</a:t>
            </a:r>
            <a:r>
              <a:rPr lang="en-US" sz="1050" cap="small" dirty="0">
                <a:solidFill>
                  <a:srgbClr val="333333"/>
                </a:solidFill>
                <a:latin typeface="Helvetica Neue"/>
              </a:rPr>
              <a:t>. the journal of </a:t>
            </a:r>
            <a:r>
              <a:rPr lang="en-US" sz="1050" cap="small" dirty="0" err="1">
                <a:solidFill>
                  <a:srgbClr val="333333"/>
                </a:solidFill>
                <a:latin typeface="Helvetica Neue"/>
              </a:rPr>
              <a:t>Firat</a:t>
            </a:r>
            <a:r>
              <a:rPr lang="en-US" sz="1050" cap="small" dirty="0">
                <a:solidFill>
                  <a:srgbClr val="333333"/>
                </a:solidFill>
                <a:latin typeface="Helvetica Neue"/>
              </a:rPr>
              <a:t> University 2, 2, 111–115.</a:t>
            </a:r>
            <a:endParaRPr lang="tr-TR" sz="1050" cap="small" dirty="0">
              <a:solidFill>
                <a:srgbClr val="333333"/>
              </a:solidFill>
              <a:latin typeface="Helvetica Neue"/>
            </a:endParaRPr>
          </a:p>
          <a:p>
            <a:pPr marL="12700">
              <a:lnSpc>
                <a:spcPct val="100000"/>
              </a:lnSpc>
            </a:pPr>
            <a:endParaRPr lang="tr-TR" sz="1050" dirty="0">
              <a:solidFill>
                <a:srgbClr val="333333"/>
              </a:solidFill>
              <a:latin typeface="Helvetica Neue"/>
            </a:endParaRPr>
          </a:p>
          <a:p>
            <a:pPr marL="12700"/>
            <a:r>
              <a:rPr lang="tr-TR" b="1" dirty="0">
                <a:solidFill>
                  <a:srgbClr val="2861AA"/>
                </a:solidFill>
                <a:latin typeface="Candara"/>
              </a:rPr>
              <a:t>Ulusal Makale :</a:t>
            </a:r>
          </a:p>
          <a:p>
            <a:pPr marL="12700"/>
            <a:endParaRPr lang="tr-TR" sz="1050" b="1" i="0" dirty="0">
              <a:solidFill>
                <a:srgbClr val="2861AA"/>
              </a:solidFill>
              <a:effectLst/>
              <a:latin typeface="Candara"/>
            </a:endParaRPr>
          </a:p>
          <a:p>
            <a:pPr marL="12700"/>
            <a:r>
              <a:rPr lang="tr-TR" sz="1050" cap="small" dirty="0">
                <a:solidFill>
                  <a:srgbClr val="333333"/>
                </a:solidFill>
                <a:latin typeface="Helvetica Neue"/>
              </a:rPr>
              <a:t>GERGER, R. </a:t>
            </a:r>
            <a:r>
              <a:rPr lang="tr-TR" sz="1050" cap="small" dirty="0" err="1">
                <a:solidFill>
                  <a:srgbClr val="333333"/>
                </a:solidFill>
                <a:latin typeface="Helvetica Neue"/>
              </a:rPr>
              <a:t>and</a:t>
            </a:r>
            <a:r>
              <a:rPr lang="tr-TR" sz="1050" cap="small" dirty="0">
                <a:solidFill>
                  <a:srgbClr val="333333"/>
                </a:solidFill>
                <a:latin typeface="Helvetica Neue"/>
              </a:rPr>
              <a:t> </a:t>
            </a:r>
            <a:r>
              <a:rPr lang="tr-TR" sz="1050" cap="small" dirty="0" err="1">
                <a:solidFill>
                  <a:srgbClr val="333333"/>
                </a:solidFill>
                <a:latin typeface="Helvetica Neue"/>
              </a:rPr>
              <a:t>toplamacı</a:t>
            </a:r>
            <a:r>
              <a:rPr lang="tr-TR" sz="1050" cap="small" dirty="0">
                <a:solidFill>
                  <a:srgbClr val="333333"/>
                </a:solidFill>
                <a:latin typeface="Helvetica Neue"/>
              </a:rPr>
              <a:t>, </a:t>
            </a:r>
            <a:r>
              <a:rPr lang="tr-TR" sz="1050" cap="small" dirty="0" err="1">
                <a:solidFill>
                  <a:srgbClr val="333333"/>
                </a:solidFill>
                <a:latin typeface="Helvetica Neue"/>
              </a:rPr>
              <a:t>mehmet</a:t>
            </a:r>
            <a:r>
              <a:rPr lang="tr-TR" sz="1050" cap="small" dirty="0">
                <a:solidFill>
                  <a:srgbClr val="333333"/>
                </a:solidFill>
                <a:latin typeface="Helvetica Neue"/>
              </a:rPr>
              <a:t> murat. 2017. İçme Suyu İletim Hatlarında Kullanılan Boru Tiplerinin Ekonomik Analizi. </a:t>
            </a:r>
            <a:r>
              <a:rPr lang="tr-TR" sz="1050" cap="small" dirty="0" err="1">
                <a:solidFill>
                  <a:srgbClr val="333333"/>
                </a:solidFill>
                <a:latin typeface="Helvetica Neue"/>
              </a:rPr>
              <a:t>harran</a:t>
            </a:r>
            <a:r>
              <a:rPr lang="tr-TR" sz="1050" cap="small" dirty="0">
                <a:solidFill>
                  <a:srgbClr val="333333"/>
                </a:solidFill>
                <a:latin typeface="Helvetica Neue"/>
              </a:rPr>
              <a:t> üniversitesi mühendislik dergisi, 0–0.</a:t>
            </a:r>
          </a:p>
        </p:txBody>
      </p:sp>
    </p:spTree>
    <p:extLst>
      <p:ext uri="{BB962C8B-B14F-4D97-AF65-F5344CB8AC3E}">
        <p14:creationId xmlns:p14="http://schemas.microsoft.com/office/powerpoint/2010/main" val="217930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E9FF412-BCD6-46F9-9E67-BFC8EF6D725D}"/>
              </a:ext>
            </a:extLst>
          </p:cNvPr>
          <p:cNvSpPr/>
          <p:nvPr/>
        </p:nvSpPr>
        <p:spPr>
          <a:xfrm>
            <a:off x="533400" y="381000"/>
            <a:ext cx="7446147" cy="4001095"/>
          </a:xfrm>
          <a:prstGeom prst="rect">
            <a:avLst/>
          </a:prstGeom>
        </p:spPr>
        <p:txBody>
          <a:bodyPr wrap="square">
            <a:spAutoFit/>
          </a:bodyPr>
          <a:lstStyle/>
          <a:p>
            <a:pPr marL="12700">
              <a:lnSpc>
                <a:spcPct val="100000"/>
              </a:lnSpc>
            </a:pPr>
            <a:r>
              <a:rPr lang="tr-TR" b="1" u="sng" dirty="0">
                <a:solidFill>
                  <a:srgbClr val="FF0000"/>
                </a:solidFill>
                <a:latin typeface="Candara"/>
                <a:cs typeface="Candara"/>
              </a:rPr>
              <a:t>Bildiriler</a:t>
            </a:r>
            <a:r>
              <a:rPr lang="tr-TR" b="1" u="sng" dirty="0">
                <a:solidFill>
                  <a:srgbClr val="FF0000"/>
                </a:solidFill>
                <a:latin typeface="Candara"/>
                <a:cs typeface="Candara"/>
                <a:sym typeface="Wingdings" panose="05000000000000000000" pitchFamily="2" charset="2"/>
              </a:rPr>
              <a:t> (</a:t>
            </a:r>
            <a:r>
              <a:rPr lang="tr-TR" b="1" u="sng" dirty="0">
                <a:solidFill>
                  <a:srgbClr val="FF0000"/>
                </a:solidFill>
                <a:latin typeface="Candara"/>
                <a:cs typeface="Candara"/>
              </a:rPr>
              <a:t>Son 5 yıl için</a:t>
            </a:r>
            <a:r>
              <a:rPr lang="tr-TR" b="1" u="sng" dirty="0">
                <a:solidFill>
                  <a:srgbClr val="FF0000"/>
                </a:solidFill>
                <a:latin typeface="Candara"/>
                <a:cs typeface="Candara"/>
                <a:sym typeface="Wingdings" panose="05000000000000000000" pitchFamily="2" charset="2"/>
              </a:rPr>
              <a:t>):</a:t>
            </a:r>
            <a:endParaRPr lang="tr-TR" b="1" u="sng" dirty="0">
              <a:solidFill>
                <a:srgbClr val="FF0000"/>
              </a:solidFill>
              <a:latin typeface="Candara"/>
              <a:cs typeface="Candara"/>
            </a:endParaRPr>
          </a:p>
          <a:p>
            <a:pPr marL="12700">
              <a:lnSpc>
                <a:spcPct val="100000"/>
              </a:lnSpc>
            </a:pPr>
            <a:r>
              <a:rPr lang="tr-TR" b="1" dirty="0">
                <a:solidFill>
                  <a:srgbClr val="2861AA"/>
                </a:solidFill>
                <a:latin typeface="Candara"/>
                <a:cs typeface="Candara"/>
              </a:rPr>
              <a:t>Uluslararası Bildiri :</a:t>
            </a:r>
          </a:p>
          <a:p>
            <a:pPr marL="12700">
              <a:lnSpc>
                <a:spcPct val="100000"/>
              </a:lnSpc>
            </a:pPr>
            <a:endParaRPr lang="tr-TR" b="1" dirty="0">
              <a:solidFill>
                <a:srgbClr val="2861AA"/>
              </a:solidFill>
              <a:latin typeface="Candara"/>
              <a:cs typeface="Candara"/>
            </a:endParaRPr>
          </a:p>
          <a:p>
            <a:pPr marL="12700">
              <a:lnSpc>
                <a:spcPct val="100000"/>
              </a:lnSpc>
            </a:pPr>
            <a:r>
              <a:rPr lang="tr-TR" sz="1050" dirty="0"/>
              <a:t>GERGER, R. 2018. Homojen Dolgulardaki En Uygun Kil Oranı. </a:t>
            </a:r>
          </a:p>
          <a:p>
            <a:pPr marL="12700">
              <a:lnSpc>
                <a:spcPct val="100000"/>
              </a:lnSpc>
            </a:pPr>
            <a:endParaRPr lang="tr-TR" sz="1050" dirty="0"/>
          </a:p>
          <a:p>
            <a:pPr marL="12700"/>
            <a:r>
              <a:rPr lang="tr-TR" sz="1050" dirty="0"/>
              <a:t>GERGER, R. </a:t>
            </a:r>
            <a:r>
              <a:rPr lang="tr-TR" sz="1050" dirty="0" err="1"/>
              <a:t>and</a:t>
            </a:r>
            <a:r>
              <a:rPr lang="tr-TR" sz="1050" dirty="0"/>
              <a:t> TUTAR, H. 2018. Şanlıurfa İl Merkezi İçin </a:t>
            </a:r>
            <a:r>
              <a:rPr lang="tr-TR" sz="1050" dirty="0" err="1"/>
              <a:t>Geoteknik</a:t>
            </a:r>
            <a:r>
              <a:rPr lang="tr-TR" sz="1050" dirty="0"/>
              <a:t> Veri Bankası  </a:t>
            </a:r>
            <a:r>
              <a:rPr lang="tr-TR" sz="1050" dirty="0" err="1"/>
              <a:t>Geotechnical</a:t>
            </a:r>
            <a:r>
              <a:rPr lang="tr-TR" sz="1050" dirty="0"/>
              <a:t> Data Bank </a:t>
            </a:r>
            <a:r>
              <a:rPr lang="tr-TR" sz="1050" dirty="0" err="1"/>
              <a:t>For</a:t>
            </a:r>
            <a:r>
              <a:rPr lang="tr-TR" sz="1050" dirty="0"/>
              <a:t> </a:t>
            </a:r>
            <a:r>
              <a:rPr lang="tr-TR" sz="1050" dirty="0" err="1"/>
              <a:t>the</a:t>
            </a:r>
            <a:r>
              <a:rPr lang="tr-TR" sz="1050" dirty="0"/>
              <a:t> City Center of Şanlıurfa . </a:t>
            </a:r>
          </a:p>
          <a:p>
            <a:pPr marL="12700"/>
            <a:endParaRPr lang="tr-TR" sz="1050" dirty="0"/>
          </a:p>
          <a:p>
            <a:pPr marL="12700"/>
            <a:endParaRPr lang="tr-TR" sz="1050" dirty="0"/>
          </a:p>
          <a:p>
            <a:pPr marL="12700">
              <a:lnSpc>
                <a:spcPct val="100000"/>
              </a:lnSpc>
            </a:pPr>
            <a:r>
              <a:rPr lang="tr-TR" b="1" dirty="0">
                <a:solidFill>
                  <a:srgbClr val="2861AA"/>
                </a:solidFill>
                <a:latin typeface="Candara"/>
                <a:cs typeface="Candara"/>
              </a:rPr>
              <a:t> Ulusal Bildiri : </a:t>
            </a:r>
          </a:p>
          <a:p>
            <a:pPr marL="12700"/>
            <a:endParaRPr lang="tr-TR" sz="1050" dirty="0"/>
          </a:p>
          <a:p>
            <a:pPr marL="12700"/>
            <a:endParaRPr lang="tr-TR" sz="1050" dirty="0"/>
          </a:p>
          <a:p>
            <a:pPr marL="12700">
              <a:lnSpc>
                <a:spcPct val="100000"/>
              </a:lnSpc>
            </a:pPr>
            <a:r>
              <a:rPr lang="tr-TR" b="1" u="sng" dirty="0">
                <a:solidFill>
                  <a:srgbClr val="FF0000"/>
                </a:solidFill>
                <a:latin typeface="Candara"/>
                <a:cs typeface="Candara"/>
              </a:rPr>
              <a:t>Projeler (Son 5 yıl için):</a:t>
            </a:r>
          </a:p>
          <a:p>
            <a:pPr marL="12700">
              <a:lnSpc>
                <a:spcPct val="100000"/>
              </a:lnSpc>
            </a:pPr>
            <a:r>
              <a:rPr lang="tr-TR" b="1" dirty="0">
                <a:solidFill>
                  <a:srgbClr val="2861AA"/>
                </a:solidFill>
                <a:latin typeface="Candara"/>
              </a:rPr>
              <a:t>Bilimsel Araştırma Projeleri:</a:t>
            </a:r>
          </a:p>
          <a:p>
            <a:pPr marL="12700">
              <a:lnSpc>
                <a:spcPct val="100000"/>
              </a:lnSpc>
            </a:pPr>
            <a:endParaRPr lang="tr-TR" sz="800" dirty="0"/>
          </a:p>
          <a:p>
            <a:pPr marL="12700">
              <a:lnSpc>
                <a:spcPct val="100000"/>
              </a:lnSpc>
            </a:pPr>
            <a:r>
              <a:rPr lang="tr-TR" b="1" u="sng" dirty="0">
                <a:solidFill>
                  <a:srgbClr val="FF0000"/>
                </a:solidFill>
                <a:latin typeface="Candara"/>
              </a:rPr>
              <a:t>Diğer:</a:t>
            </a:r>
          </a:p>
          <a:p>
            <a:pPr marL="12700"/>
            <a:r>
              <a:rPr lang="tr-TR" b="1" dirty="0">
                <a:solidFill>
                  <a:srgbClr val="2861AA"/>
                </a:solidFill>
                <a:latin typeface="Candara"/>
                <a:cs typeface="Candara"/>
              </a:rPr>
              <a:t>Alınan Bilimsel Ödül: </a:t>
            </a:r>
          </a:p>
          <a:p>
            <a:pPr marL="12700"/>
            <a:r>
              <a:rPr lang="tr-TR" b="1" dirty="0">
                <a:solidFill>
                  <a:srgbClr val="2861AA"/>
                </a:solidFill>
                <a:latin typeface="Candara"/>
                <a:cs typeface="Candara"/>
              </a:rPr>
              <a:t>Atıf Sayısı: 35</a:t>
            </a:r>
            <a:endParaRPr lang="tr-TR" dirty="0">
              <a:latin typeface="Candara"/>
              <a:cs typeface="Candara"/>
            </a:endParaRPr>
          </a:p>
        </p:txBody>
      </p:sp>
    </p:spTree>
    <p:extLst>
      <p:ext uri="{BB962C8B-B14F-4D97-AF65-F5344CB8AC3E}">
        <p14:creationId xmlns:p14="http://schemas.microsoft.com/office/powerpoint/2010/main" val="3692403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1560" y="2060829"/>
            <a:ext cx="3312325"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6565113" cy="4947508"/>
          </a:xfrm>
          <a:prstGeom prst="rect">
            <a:avLst/>
          </a:prstGeom>
        </p:spPr>
        <p:txBody>
          <a:bodyPr vert="horz" wrap="square" lIns="0" tIns="0" rIns="0" bIns="0" rtlCol="0">
            <a:spAutoFit/>
          </a:bodyPr>
          <a:lstStyle/>
          <a:p>
            <a:pPr marL="576580">
              <a:lnSpc>
                <a:spcPct val="100000"/>
              </a:lnSpc>
            </a:pPr>
            <a:r>
              <a:rPr lang="tr-TR" sz="2400" b="1" spc="-5" dirty="0">
                <a:solidFill>
                  <a:schemeClr val="bg1"/>
                </a:solidFill>
              </a:rPr>
              <a:t>MÜDEK</a:t>
            </a:r>
            <a:endParaRPr sz="2400" b="1" spc="-5" dirty="0" err="1">
              <a:solidFill>
                <a:schemeClr val="bg1"/>
              </a:solidFill>
              <a:latin typeface="Times" panose="02020603050405020304" pitchFamily="18" charset="0"/>
              <a:cs typeface="Candara"/>
            </a:endParaRPr>
          </a:p>
          <a:p>
            <a:pPr marL="548640" indent="-274320">
              <a:lnSpc>
                <a:spcPct val="100000"/>
              </a:lnSpc>
              <a:spcBef>
                <a:spcPts val="1470"/>
              </a:spcBef>
              <a:buClr>
                <a:srgbClr val="30B6FC"/>
              </a:buClr>
              <a:buFont typeface="Symbol"/>
              <a:buChar char=""/>
              <a:tabLst>
                <a:tab pos="549275" algn="l"/>
                <a:tab pos="1875155" algn="l"/>
              </a:tabLst>
            </a:pPr>
            <a:endParaRPr lang="tr-TR" sz="2400" b="0" spc="-5" dirty="0">
              <a:solidFill>
                <a:srgbClr val="073D86"/>
              </a:solidFill>
              <a:latin typeface="Candara"/>
              <a:cs typeface="Candara"/>
            </a:endParaRPr>
          </a:p>
          <a:p>
            <a:pPr marL="548640" indent="-274320">
              <a:lnSpc>
                <a:spcPct val="100000"/>
              </a:lnSpc>
              <a:spcBef>
                <a:spcPts val="1470"/>
              </a:spcBef>
              <a:buClr>
                <a:srgbClr val="30B6FC"/>
              </a:buClr>
              <a:buFont typeface="Symbol"/>
              <a:buChar char=""/>
              <a:tabLst>
                <a:tab pos="549275" algn="l"/>
                <a:tab pos="1875155" algn="l"/>
              </a:tabLst>
            </a:pPr>
            <a:endParaRPr lang="tr-TR" sz="2400" b="0" spc="-5" dirty="0">
              <a:solidFill>
                <a:srgbClr val="073D86"/>
              </a:solidFill>
            </a:endParaRPr>
          </a:p>
          <a:p>
            <a:pPr marL="274320">
              <a:lnSpc>
                <a:spcPct val="100000"/>
              </a:lnSpc>
              <a:spcBef>
                <a:spcPts val="1470"/>
              </a:spcBef>
              <a:buClr>
                <a:srgbClr val="30B6FC"/>
              </a:buClr>
              <a:tabLst>
                <a:tab pos="549275" algn="l"/>
                <a:tab pos="1875155" algn="l"/>
              </a:tabLst>
            </a:pPr>
            <a:endParaRPr lang="tr-TR" sz="2400" b="0" spc="-5" dirty="0">
              <a:solidFill>
                <a:srgbClr val="073D86"/>
              </a:solidFill>
            </a:endParaRPr>
          </a:p>
          <a:p>
            <a:pPr marL="548640" indent="-274320">
              <a:lnSpc>
                <a:spcPct val="100000"/>
              </a:lnSpc>
              <a:spcBef>
                <a:spcPts val="1470"/>
              </a:spcBef>
              <a:buClr>
                <a:srgbClr val="30B6FC"/>
              </a:buClr>
              <a:buFont typeface="Symbol"/>
              <a:buChar char=""/>
              <a:tabLst>
                <a:tab pos="549275" algn="l"/>
                <a:tab pos="1875155" algn="l"/>
              </a:tabLst>
            </a:pPr>
            <a:r>
              <a:rPr lang="tr-TR" sz="900" b="0" dirty="0"/>
              <a:t>Mühendislik Eğitim Programları Değerlendirme ve Akreditasyon Derneği (MÜDEK), farklı disiplinlerdeki mühendislik eğitim programları için akreditasyon, değerlendirme ve bilgilendirme çalışmaları yaparak Türkiye’de mühendislik eğitiminin kalitesinin yükseltilmesine katkıda bulunmak amacıyla faaliyet gösteren bir sivil toplum kuruluşudur. </a:t>
            </a:r>
          </a:p>
          <a:p>
            <a:pPr marL="548640" indent="-274320">
              <a:spcBef>
                <a:spcPts val="1470"/>
              </a:spcBef>
              <a:buClr>
                <a:srgbClr val="30B6FC"/>
              </a:buClr>
              <a:buFont typeface="Symbol"/>
              <a:buChar char=""/>
              <a:tabLst>
                <a:tab pos="549275" algn="l"/>
                <a:tab pos="1875155" algn="l"/>
              </a:tabLst>
            </a:pPr>
            <a:r>
              <a:rPr lang="tr-TR" sz="900" b="0" dirty="0"/>
              <a:t>2011 yılında çalışmalarına başlanan ve son olarak 08-10 Mart 2015 tarihlerinde MÜDEK Dış Değerlendirmeye tabi tutulan bölümümüz, bu değerlendirme sonucunda </a:t>
            </a:r>
            <a:r>
              <a:rPr lang="tr-TR" sz="900" b="0" dirty="0">
                <a:solidFill>
                  <a:srgbClr val="FF0000"/>
                </a:solidFill>
              </a:rPr>
              <a:t>MÜDEK Akreditasyonu almaya hak kazanmış</a:t>
            </a:r>
            <a:r>
              <a:rPr lang="tr-TR" sz="900" b="0" dirty="0"/>
              <a:t>, bu kapsamda akredite belgeleri </a:t>
            </a:r>
            <a:r>
              <a:rPr lang="tr-TR" sz="900" b="0" dirty="0">
                <a:solidFill>
                  <a:srgbClr val="FF0000"/>
                </a:solidFill>
              </a:rPr>
              <a:t>01 Temmuz 2015 </a:t>
            </a:r>
            <a:r>
              <a:rPr lang="tr-TR" sz="900" b="0" dirty="0"/>
              <a:t>tarihinde </a:t>
            </a:r>
            <a:r>
              <a:rPr lang="tr-TR" sz="900" b="0" dirty="0" err="1"/>
              <a:t>onaylarak</a:t>
            </a:r>
            <a:r>
              <a:rPr lang="tr-TR" sz="900" b="0" dirty="0"/>
              <a:t> bölümümüze ulaşmıştır. İnşaat Mühendisliği Bölümümüzün MÜDEK akreditasyonu yapılan ara değerlendirme sonrasında </a:t>
            </a:r>
            <a:r>
              <a:rPr lang="tr-TR" sz="900" b="0" dirty="0">
                <a:solidFill>
                  <a:srgbClr val="FF0000"/>
                </a:solidFill>
              </a:rPr>
              <a:t>30.09.2021</a:t>
            </a:r>
            <a:r>
              <a:rPr lang="tr-TR" sz="900" b="0" dirty="0"/>
              <a:t> tarihine kadar uzatılmıştır.</a:t>
            </a:r>
            <a:r>
              <a:rPr lang="tr-TR" sz="900" dirty="0"/>
              <a:t/>
            </a:r>
            <a:br>
              <a:rPr lang="tr-TR" sz="900" dirty="0"/>
            </a:br>
            <a:r>
              <a:rPr lang="tr-TR" sz="900" b="0" dirty="0"/>
              <a:t>     Bu belge ile İnşaat Mühendisliği Bölümü normal ve ikinci öğretim lisans programları </a:t>
            </a:r>
            <a:r>
              <a:rPr lang="tr-TR" sz="900" b="0" dirty="0">
                <a:solidFill>
                  <a:srgbClr val="FF0000"/>
                </a:solidFill>
              </a:rPr>
              <a:t>2+3 yıl süre ile akredite edilmiş olup</a:t>
            </a:r>
            <a:r>
              <a:rPr lang="tr-TR" sz="900" b="0" dirty="0"/>
              <a:t>, söz konusu programlardan mezun olan öğrencilerimize verilecek EUR-ACE Etiketli Sertifika ile alacakları diplomaları </a:t>
            </a:r>
            <a:r>
              <a:rPr lang="tr-TR" sz="900" b="0" dirty="0">
                <a:solidFill>
                  <a:srgbClr val="FF0000"/>
                </a:solidFill>
              </a:rPr>
              <a:t>Avrupa ve </a:t>
            </a:r>
            <a:r>
              <a:rPr lang="tr-TR" sz="900" b="0" dirty="0" err="1">
                <a:solidFill>
                  <a:srgbClr val="FF0000"/>
                </a:solidFill>
              </a:rPr>
              <a:t>Amerikada</a:t>
            </a:r>
            <a:r>
              <a:rPr lang="tr-TR" sz="900" b="0" dirty="0">
                <a:solidFill>
                  <a:srgbClr val="FF0000"/>
                </a:solidFill>
              </a:rPr>
              <a:t> geçerli olacaktır. </a:t>
            </a:r>
          </a:p>
          <a:p>
            <a:pPr marL="548640" indent="-274320">
              <a:lnSpc>
                <a:spcPct val="100000"/>
              </a:lnSpc>
              <a:spcBef>
                <a:spcPts val="1470"/>
              </a:spcBef>
              <a:buClr>
                <a:srgbClr val="30B6FC"/>
              </a:buClr>
              <a:buFont typeface="Symbol"/>
              <a:buChar char=""/>
              <a:tabLst>
                <a:tab pos="549275" algn="l"/>
                <a:tab pos="1875155" algn="l"/>
              </a:tabLst>
            </a:pPr>
            <a:endParaRPr lang="tr-TR" sz="2400" b="0" dirty="0"/>
          </a:p>
          <a:p>
            <a:pPr marL="548640" indent="-274320">
              <a:lnSpc>
                <a:spcPct val="100000"/>
              </a:lnSpc>
              <a:spcBef>
                <a:spcPts val="1470"/>
              </a:spcBef>
              <a:buClr>
                <a:srgbClr val="30B6FC"/>
              </a:buClr>
              <a:buFont typeface="Symbol"/>
              <a:buChar char=""/>
              <a:tabLst>
                <a:tab pos="549275" algn="l"/>
                <a:tab pos="1875155" algn="l"/>
              </a:tabLst>
            </a:pPr>
            <a:endParaRPr sz="2400" dirty="0">
              <a:latin typeface="Candara"/>
              <a:cs typeface="Candara"/>
            </a:endParaRP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2743200"/>
            <a:ext cx="2590801" cy="1371600"/>
          </a:xfrm>
          <a:prstGeom prst="rect">
            <a:avLst/>
          </a:prstGeom>
        </p:spPr>
      </p:pic>
      <p:pic>
        <p:nvPicPr>
          <p:cNvPr id="9" name="Resim 8">
            <a:extLst>
              <a:ext uri="{FF2B5EF4-FFF2-40B4-BE49-F238E27FC236}">
                <a16:creationId xmlns:a16="http://schemas.microsoft.com/office/drawing/2014/main" id="{58D5D002-397E-418A-9D17-7AA1FE611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579" y="2205655"/>
            <a:ext cx="3312325" cy="189275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4798645"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4" y="2060829"/>
            <a:ext cx="4798645"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715162" y="2110740"/>
            <a:ext cx="6917055" cy="3885679"/>
          </a:xfrm>
          <a:prstGeom prst="rect">
            <a:avLst/>
          </a:prstGeom>
        </p:spPr>
        <p:txBody>
          <a:bodyPr vert="horz" wrap="square" lIns="0" tIns="0" rIns="0" bIns="0" rtlCol="0">
            <a:spAutoFit/>
          </a:bodyPr>
          <a:lstStyle/>
          <a:p>
            <a:pPr marL="12700">
              <a:lnSpc>
                <a:spcPct val="100000"/>
              </a:lnSpc>
            </a:pPr>
            <a:r>
              <a:rPr lang="tr-TR" sz="2400" b="1" dirty="0">
                <a:solidFill>
                  <a:srgbClr val="2861AA"/>
                </a:solidFill>
                <a:latin typeface="Candara"/>
                <a:cs typeface="Candara"/>
              </a:rPr>
              <a:t>Lisans ve </a:t>
            </a:r>
            <a:r>
              <a:rPr sz="2400" b="1" dirty="0" err="1">
                <a:solidFill>
                  <a:srgbClr val="2861AA"/>
                </a:solidFill>
                <a:latin typeface="Candara"/>
                <a:cs typeface="Candara"/>
              </a:rPr>
              <a:t>Lisansüstü</a:t>
            </a:r>
            <a:r>
              <a:rPr sz="2400" b="1" spc="-50" dirty="0">
                <a:solidFill>
                  <a:srgbClr val="2861AA"/>
                </a:solidFill>
                <a:latin typeface="Candara"/>
                <a:cs typeface="Candara"/>
              </a:rPr>
              <a:t> </a:t>
            </a:r>
            <a:r>
              <a:rPr sz="2400" b="1" spc="-5" dirty="0">
                <a:solidFill>
                  <a:srgbClr val="2861AA"/>
                </a:solidFill>
                <a:latin typeface="Candara"/>
                <a:cs typeface="Candara"/>
              </a:rPr>
              <a:t>Eğitimleri</a:t>
            </a:r>
            <a:endParaRPr sz="2400" dirty="0">
              <a:latin typeface="Candara"/>
              <a:cs typeface="Candara"/>
            </a:endParaRPr>
          </a:p>
          <a:p>
            <a:pPr marL="23495">
              <a:lnSpc>
                <a:spcPct val="100000"/>
              </a:lnSpc>
              <a:spcBef>
                <a:spcPts val="1470"/>
              </a:spcBef>
            </a:pPr>
            <a:r>
              <a:rPr lang="tr-TR" sz="2400" dirty="0">
                <a:solidFill>
                  <a:srgbClr val="073D86"/>
                </a:solidFill>
                <a:latin typeface="Candara"/>
                <a:cs typeface="Candara"/>
              </a:rPr>
              <a:t>Lisans programlarımızın dışında </a:t>
            </a:r>
            <a:r>
              <a:rPr sz="2400" dirty="0" err="1">
                <a:solidFill>
                  <a:srgbClr val="073D86"/>
                </a:solidFill>
                <a:latin typeface="Candara"/>
                <a:cs typeface="Candara"/>
              </a:rPr>
              <a:t>Mekanik</a:t>
            </a:r>
            <a:r>
              <a:rPr sz="2400" dirty="0">
                <a:solidFill>
                  <a:srgbClr val="073D86"/>
                </a:solidFill>
                <a:latin typeface="Candara"/>
                <a:cs typeface="Candara"/>
              </a:rPr>
              <a:t>, </a:t>
            </a:r>
            <a:r>
              <a:rPr sz="2400" spc="-10" dirty="0">
                <a:solidFill>
                  <a:srgbClr val="073D86"/>
                </a:solidFill>
                <a:latin typeface="Candara"/>
                <a:cs typeface="Candara"/>
              </a:rPr>
              <a:t>Yapı, </a:t>
            </a:r>
            <a:r>
              <a:rPr sz="2400" dirty="0">
                <a:solidFill>
                  <a:srgbClr val="073D86"/>
                </a:solidFill>
                <a:latin typeface="Candara"/>
                <a:cs typeface="Candara"/>
              </a:rPr>
              <a:t>Geoteknik, Ulaşım </a:t>
            </a:r>
            <a:r>
              <a:rPr sz="2400" spc="-5" dirty="0">
                <a:solidFill>
                  <a:srgbClr val="073D86"/>
                </a:solidFill>
                <a:latin typeface="Candara"/>
                <a:cs typeface="Candara"/>
              </a:rPr>
              <a:t>ve </a:t>
            </a:r>
            <a:r>
              <a:rPr sz="2400" dirty="0">
                <a:solidFill>
                  <a:srgbClr val="073D86"/>
                </a:solidFill>
                <a:latin typeface="Candara"/>
                <a:cs typeface="Candara"/>
              </a:rPr>
              <a:t>Hidrolik</a:t>
            </a:r>
            <a:r>
              <a:rPr sz="2400" spc="-40" dirty="0">
                <a:solidFill>
                  <a:srgbClr val="073D86"/>
                </a:solidFill>
                <a:latin typeface="Candara"/>
                <a:cs typeface="Candara"/>
              </a:rPr>
              <a:t> </a:t>
            </a:r>
            <a:r>
              <a:rPr sz="2400" spc="-5" dirty="0">
                <a:solidFill>
                  <a:srgbClr val="073D86"/>
                </a:solidFill>
                <a:latin typeface="Candara"/>
                <a:cs typeface="Candara"/>
              </a:rPr>
              <a:t>Anabilim</a:t>
            </a:r>
            <a:endParaRPr sz="2400" dirty="0">
              <a:latin typeface="Candara"/>
              <a:cs typeface="Candara"/>
            </a:endParaRPr>
          </a:p>
          <a:p>
            <a:pPr marL="23495" marR="286385">
              <a:lnSpc>
                <a:spcPct val="100000"/>
              </a:lnSpc>
            </a:pPr>
            <a:r>
              <a:rPr sz="2400" dirty="0">
                <a:solidFill>
                  <a:srgbClr val="073D86"/>
                </a:solidFill>
                <a:latin typeface="Candara"/>
                <a:cs typeface="Candara"/>
              </a:rPr>
              <a:t>Dallarında </a:t>
            </a:r>
            <a:r>
              <a:rPr sz="2400" spc="-10" dirty="0">
                <a:solidFill>
                  <a:srgbClr val="073D86"/>
                </a:solidFill>
                <a:latin typeface="Candara"/>
                <a:cs typeface="Candara"/>
              </a:rPr>
              <a:t>Yüksek </a:t>
            </a:r>
            <a:r>
              <a:rPr sz="2400" dirty="0" err="1">
                <a:solidFill>
                  <a:srgbClr val="073D86"/>
                </a:solidFill>
                <a:latin typeface="Candara"/>
                <a:cs typeface="Candara"/>
              </a:rPr>
              <a:t>Lisans</a:t>
            </a:r>
            <a:r>
              <a:rPr sz="2400" dirty="0">
                <a:solidFill>
                  <a:srgbClr val="073D86"/>
                </a:solidFill>
                <a:latin typeface="Candara"/>
                <a:cs typeface="Candara"/>
              </a:rPr>
              <a:t> </a:t>
            </a:r>
            <a:r>
              <a:rPr lang="tr-TR" sz="2400" dirty="0">
                <a:solidFill>
                  <a:srgbClr val="073D86"/>
                </a:solidFill>
                <a:latin typeface="Candara"/>
                <a:cs typeface="Candara"/>
              </a:rPr>
              <a:t>ve Doktora </a:t>
            </a:r>
            <a:r>
              <a:rPr sz="2400" dirty="0">
                <a:solidFill>
                  <a:srgbClr val="073D86"/>
                </a:solidFill>
                <a:latin typeface="Candara"/>
                <a:cs typeface="Candara"/>
              </a:rPr>
              <a:t>program</a:t>
            </a:r>
            <a:r>
              <a:rPr lang="tr-TR" sz="2400" dirty="0" err="1">
                <a:solidFill>
                  <a:srgbClr val="073D86"/>
                </a:solidFill>
                <a:latin typeface="Candara"/>
                <a:cs typeface="Candara"/>
              </a:rPr>
              <a:t>ları</a:t>
            </a:r>
            <a:r>
              <a:rPr sz="2400" spc="-50" dirty="0">
                <a:solidFill>
                  <a:srgbClr val="073D86"/>
                </a:solidFill>
                <a:latin typeface="Candara"/>
                <a:cs typeface="Candara"/>
              </a:rPr>
              <a:t> </a:t>
            </a:r>
            <a:r>
              <a:rPr sz="2400" dirty="0" err="1">
                <a:solidFill>
                  <a:srgbClr val="073D86"/>
                </a:solidFill>
                <a:latin typeface="Candara"/>
                <a:cs typeface="Candara"/>
              </a:rPr>
              <a:t>yürütülmektedir</a:t>
            </a:r>
            <a:r>
              <a:rPr lang="tr-TR" sz="2400" dirty="0">
                <a:solidFill>
                  <a:srgbClr val="073D86"/>
                </a:solidFill>
                <a:latin typeface="Candara"/>
                <a:cs typeface="Candara"/>
              </a:rPr>
              <a:t>. </a:t>
            </a:r>
          </a:p>
          <a:p>
            <a:pPr marL="23495" marR="286385">
              <a:lnSpc>
                <a:spcPct val="100000"/>
              </a:lnSpc>
            </a:pPr>
            <a:endParaRPr lang="tr-TR" sz="2400" dirty="0">
              <a:solidFill>
                <a:srgbClr val="073D86"/>
              </a:solidFill>
              <a:latin typeface="Candara"/>
              <a:cs typeface="Candara"/>
            </a:endParaRPr>
          </a:p>
          <a:p>
            <a:pPr marL="23495" marR="286385">
              <a:lnSpc>
                <a:spcPct val="100000"/>
              </a:lnSpc>
            </a:pPr>
            <a:r>
              <a:rPr lang="tr-TR" sz="2400" dirty="0">
                <a:solidFill>
                  <a:srgbClr val="073D86"/>
                </a:solidFill>
                <a:latin typeface="Candara"/>
                <a:cs typeface="Candara"/>
              </a:rPr>
              <a:t>Bölümümüzde bugün itibariyle 746 lisans, 80 yüksek lisans ve 28 doktora öğrencisi bulunmakta olup öğretim üyesi başına düşen toplam öğrenci sayısı yaklaşık 78’dir.</a:t>
            </a:r>
            <a:endParaRPr sz="2400" dirty="0">
              <a:latin typeface="Candara"/>
              <a:cs typeface="Candara"/>
            </a:endParaRPr>
          </a:p>
        </p:txBody>
      </p:sp>
      <p:sp>
        <p:nvSpPr>
          <p:cNvPr id="8" name="object 6">
            <a:extLst>
              <a:ext uri="{FF2B5EF4-FFF2-40B4-BE49-F238E27FC236}">
                <a16:creationId xmlns:a16="http://schemas.microsoft.com/office/drawing/2014/main" id="{B92F3671-BE5F-4053-A0A3-5788B987B9DD}"/>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282033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179514" y="2060829"/>
            <a:ext cx="6983286"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2060829"/>
            <a:ext cx="6983286" cy="504190"/>
          </a:xfrm>
          <a:custGeom>
            <a:avLst/>
            <a:gdLst/>
            <a:ahLst/>
            <a:cxnLst/>
            <a:rect l="l" t="t" r="r" b="b"/>
            <a:pathLst>
              <a:path w="8749030" h="504189">
                <a:moveTo>
                  <a:pt x="0" y="84074"/>
                </a:moveTo>
                <a:lnTo>
                  <a:pt x="6600" y="51327"/>
                </a:lnTo>
                <a:lnTo>
                  <a:pt x="24603" y="24606"/>
                </a:lnTo>
                <a:lnTo>
                  <a:pt x="51306" y="6600"/>
                </a:lnTo>
                <a:lnTo>
                  <a:pt x="84010" y="0"/>
                </a:lnTo>
                <a:lnTo>
                  <a:pt x="8664511" y="0"/>
                </a:lnTo>
                <a:lnTo>
                  <a:pt x="8697184" y="6600"/>
                </a:lnTo>
                <a:lnTo>
                  <a:pt x="8723868" y="24606"/>
                </a:lnTo>
                <a:lnTo>
                  <a:pt x="8741860" y="51327"/>
                </a:lnTo>
                <a:lnTo>
                  <a:pt x="8748458" y="84074"/>
                </a:lnTo>
                <a:lnTo>
                  <a:pt x="8748458" y="420116"/>
                </a:lnTo>
                <a:lnTo>
                  <a:pt x="8741860" y="452788"/>
                </a:lnTo>
                <a:lnTo>
                  <a:pt x="8723868" y="479472"/>
                </a:lnTo>
                <a:lnTo>
                  <a:pt x="8697184" y="497464"/>
                </a:lnTo>
                <a:lnTo>
                  <a:pt x="8664511" y="504063"/>
                </a:lnTo>
                <a:lnTo>
                  <a:pt x="84010" y="504063"/>
                </a:lnTo>
                <a:lnTo>
                  <a:pt x="51306" y="497464"/>
                </a:lnTo>
                <a:lnTo>
                  <a:pt x="24603" y="479472"/>
                </a:lnTo>
                <a:lnTo>
                  <a:pt x="6600"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178714" y="2076703"/>
            <a:ext cx="8159115" cy="4244975"/>
          </a:xfrm>
          <a:prstGeom prst="rect">
            <a:avLst/>
          </a:prstGeom>
        </p:spPr>
        <p:txBody>
          <a:bodyPr vert="horz" wrap="square" lIns="0" tIns="0" rIns="0" bIns="0" rtlCol="0">
            <a:spAutoFit/>
          </a:bodyPr>
          <a:lstStyle/>
          <a:p>
            <a:pPr marL="116839">
              <a:lnSpc>
                <a:spcPct val="100000"/>
              </a:lnSpc>
            </a:pPr>
            <a:r>
              <a:rPr sz="2800" b="1" spc="-5" dirty="0">
                <a:solidFill>
                  <a:srgbClr val="2861AA"/>
                </a:solidFill>
                <a:latin typeface="Candara"/>
                <a:cs typeface="Candara"/>
              </a:rPr>
              <a:t>İnşaat Mühendisliği Bölümü</a:t>
            </a:r>
            <a:r>
              <a:rPr sz="2800" b="1" spc="25" dirty="0">
                <a:solidFill>
                  <a:srgbClr val="2861AA"/>
                </a:solidFill>
                <a:latin typeface="Candara"/>
                <a:cs typeface="Candara"/>
              </a:rPr>
              <a:t> </a:t>
            </a:r>
            <a:r>
              <a:rPr sz="2800" b="1" spc="-5" dirty="0">
                <a:solidFill>
                  <a:srgbClr val="2861AA"/>
                </a:solidFill>
                <a:latin typeface="Candara"/>
                <a:cs typeface="Candara"/>
              </a:rPr>
              <a:t>Komisyonları</a:t>
            </a:r>
            <a:endParaRPr sz="2800" dirty="0">
              <a:latin typeface="Candara"/>
              <a:cs typeface="Candara"/>
            </a:endParaRPr>
          </a:p>
          <a:p>
            <a:pPr marL="71755">
              <a:lnSpc>
                <a:spcPct val="100000"/>
              </a:lnSpc>
              <a:spcBef>
                <a:spcPts val="1015"/>
              </a:spcBef>
            </a:pPr>
            <a:r>
              <a:rPr sz="2200" spc="-385" dirty="0">
                <a:solidFill>
                  <a:srgbClr val="073D86"/>
                </a:solidFill>
                <a:latin typeface="Candara"/>
                <a:cs typeface="Candara"/>
              </a:rPr>
              <a:t>2-)</a:t>
            </a:r>
            <a:r>
              <a:rPr lang="tr-TR" sz="2200" spc="-385" dirty="0">
                <a:solidFill>
                  <a:srgbClr val="073D86"/>
                </a:solidFill>
                <a:latin typeface="Candara"/>
                <a:cs typeface="Candara"/>
              </a:rPr>
              <a:t>       </a:t>
            </a:r>
            <a:r>
              <a:rPr sz="2200" u="sng" spc="-385" dirty="0">
                <a:solidFill>
                  <a:srgbClr val="073D86"/>
                </a:solidFill>
                <a:latin typeface="Candara"/>
                <a:cs typeface="Candara"/>
              </a:rPr>
              <a:t>Ö     </a:t>
            </a:r>
            <a:r>
              <a:rPr sz="2200" u="sng" spc="-5" dirty="0" err="1">
                <a:solidFill>
                  <a:srgbClr val="073D86"/>
                </a:solidFill>
                <a:latin typeface="Candara"/>
                <a:cs typeface="Candara"/>
              </a:rPr>
              <a:t>ğrenci</a:t>
            </a:r>
            <a:r>
              <a:rPr sz="2200" u="sng" spc="-25" dirty="0">
                <a:solidFill>
                  <a:srgbClr val="073D86"/>
                </a:solidFill>
                <a:latin typeface="Candara"/>
                <a:cs typeface="Candara"/>
              </a:rPr>
              <a:t> </a:t>
            </a:r>
            <a:r>
              <a:rPr sz="2200" u="sng" spc="-5" dirty="0">
                <a:solidFill>
                  <a:srgbClr val="073D86"/>
                </a:solidFill>
                <a:latin typeface="Candara"/>
                <a:cs typeface="Candara"/>
              </a:rPr>
              <a:t>Komisyonu</a:t>
            </a:r>
            <a:endParaRPr sz="2200" dirty="0">
              <a:latin typeface="Candara"/>
              <a:cs typeface="Candara"/>
            </a:endParaRPr>
          </a:p>
          <a:p>
            <a:pPr marL="12700">
              <a:lnSpc>
                <a:spcPct val="100000"/>
              </a:lnSpc>
              <a:spcBef>
                <a:spcPts val="265"/>
              </a:spcBef>
              <a:buClr>
                <a:srgbClr val="30B6FC"/>
              </a:buClr>
              <a:buFont typeface="Symbol"/>
              <a:buChar char=""/>
              <a:tabLst>
                <a:tab pos="287020" algn="l"/>
              </a:tabLst>
            </a:pPr>
            <a:r>
              <a:rPr sz="2200" spc="-10" dirty="0">
                <a:solidFill>
                  <a:srgbClr val="073D86"/>
                </a:solidFill>
                <a:latin typeface="Candara"/>
                <a:cs typeface="Candara"/>
              </a:rPr>
              <a:t>Yatay</a:t>
            </a:r>
            <a:r>
              <a:rPr sz="2200" spc="-100" dirty="0">
                <a:solidFill>
                  <a:srgbClr val="073D86"/>
                </a:solidFill>
                <a:latin typeface="Candara"/>
                <a:cs typeface="Candara"/>
              </a:rPr>
              <a:t> </a:t>
            </a:r>
            <a:r>
              <a:rPr sz="2200" spc="-5" dirty="0">
                <a:solidFill>
                  <a:srgbClr val="073D86"/>
                </a:solidFill>
                <a:latin typeface="Candara"/>
                <a:cs typeface="Candara"/>
              </a:rPr>
              <a:t>geçiş</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Dikey geçiş</a:t>
            </a:r>
            <a:r>
              <a:rPr sz="2200" spc="-60" dirty="0">
                <a:solidFill>
                  <a:srgbClr val="073D86"/>
                </a:solidFill>
                <a:latin typeface="Candara"/>
                <a:cs typeface="Candara"/>
              </a:rPr>
              <a:t> </a:t>
            </a:r>
            <a:r>
              <a:rPr sz="2200" spc="-5" dirty="0">
                <a:solidFill>
                  <a:srgbClr val="073D86"/>
                </a:solidFill>
                <a:latin typeface="Candara"/>
                <a:cs typeface="Candara"/>
              </a:rPr>
              <a:t>(intibak)</a:t>
            </a:r>
            <a:endParaRPr sz="2200" dirty="0">
              <a:latin typeface="Candara"/>
              <a:cs typeface="Candara"/>
            </a:endParaRPr>
          </a:p>
          <a:p>
            <a:pPr marL="287020" indent="-274320">
              <a:lnSpc>
                <a:spcPct val="100000"/>
              </a:lnSpc>
              <a:spcBef>
                <a:spcPts val="260"/>
              </a:spcBef>
              <a:buClr>
                <a:srgbClr val="30B6FC"/>
              </a:buClr>
              <a:buFont typeface="Symbol"/>
              <a:buChar char=""/>
              <a:tabLst>
                <a:tab pos="287020" algn="l"/>
              </a:tabLst>
            </a:pPr>
            <a:r>
              <a:rPr sz="2200" spc="-5" dirty="0">
                <a:solidFill>
                  <a:srgbClr val="073D86"/>
                </a:solidFill>
                <a:latin typeface="Candara"/>
                <a:cs typeface="Candara"/>
              </a:rPr>
              <a:t>Muafiyet</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Burs, yardım ve spor</a:t>
            </a:r>
            <a:r>
              <a:rPr sz="2200" spc="-25" dirty="0">
                <a:solidFill>
                  <a:srgbClr val="073D86"/>
                </a:solidFill>
                <a:latin typeface="Candara"/>
                <a:cs typeface="Candara"/>
              </a:rPr>
              <a:t> </a:t>
            </a:r>
            <a:r>
              <a:rPr sz="2200" spc="-5" dirty="0">
                <a:solidFill>
                  <a:srgbClr val="073D86"/>
                </a:solidFill>
                <a:latin typeface="Candara"/>
                <a:cs typeface="Candara"/>
              </a:rPr>
              <a:t>faaliyetleri</a:t>
            </a:r>
            <a:endParaRPr sz="2200" dirty="0">
              <a:latin typeface="Candara"/>
              <a:cs typeface="Candara"/>
            </a:endParaRPr>
          </a:p>
          <a:p>
            <a:pPr marL="287020" indent="-274320">
              <a:lnSpc>
                <a:spcPct val="100000"/>
              </a:lnSpc>
              <a:spcBef>
                <a:spcPts val="260"/>
              </a:spcBef>
              <a:buClr>
                <a:srgbClr val="30B6FC"/>
              </a:buClr>
              <a:buFont typeface="Symbol"/>
              <a:buChar char=""/>
              <a:tabLst>
                <a:tab pos="287020" algn="l"/>
              </a:tabLst>
            </a:pPr>
            <a:r>
              <a:rPr sz="2200" spc="-5" dirty="0">
                <a:solidFill>
                  <a:srgbClr val="073D86"/>
                </a:solidFill>
                <a:latin typeface="Candara"/>
                <a:cs typeface="Candara"/>
              </a:rPr>
              <a:t>Af</a:t>
            </a:r>
            <a:r>
              <a:rPr sz="2200" spc="-85" dirty="0">
                <a:solidFill>
                  <a:srgbClr val="073D86"/>
                </a:solidFill>
                <a:latin typeface="Candara"/>
                <a:cs typeface="Candara"/>
              </a:rPr>
              <a:t> </a:t>
            </a:r>
            <a:r>
              <a:rPr sz="2200" spc="-5" dirty="0">
                <a:solidFill>
                  <a:srgbClr val="073D86"/>
                </a:solidFill>
                <a:latin typeface="Candara"/>
                <a:cs typeface="Candara"/>
              </a:rPr>
              <a:t>inceleme</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Öğrenci ve öğretim üyesi değişim programları </a:t>
            </a:r>
            <a:r>
              <a:rPr sz="2200" dirty="0">
                <a:solidFill>
                  <a:srgbClr val="073D86"/>
                </a:solidFill>
                <a:latin typeface="Candara"/>
                <a:cs typeface="Candara"/>
              </a:rPr>
              <a:t>(Erasmus, </a:t>
            </a:r>
            <a:r>
              <a:rPr sz="2200" spc="-5" dirty="0">
                <a:solidFill>
                  <a:srgbClr val="073D86"/>
                </a:solidFill>
                <a:latin typeface="Candara"/>
                <a:cs typeface="Candara"/>
              </a:rPr>
              <a:t>Farabi</a:t>
            </a:r>
            <a:r>
              <a:rPr sz="2200" spc="-20" dirty="0">
                <a:solidFill>
                  <a:srgbClr val="073D86"/>
                </a:solidFill>
                <a:latin typeface="Candara"/>
                <a:cs typeface="Candara"/>
              </a:rPr>
              <a:t> </a:t>
            </a:r>
            <a:r>
              <a:rPr sz="2200" spc="-10" dirty="0">
                <a:solidFill>
                  <a:srgbClr val="073D86"/>
                </a:solidFill>
                <a:latin typeface="Candara"/>
                <a:cs typeface="Candara"/>
              </a:rPr>
              <a:t>vb.)</a:t>
            </a:r>
            <a:endParaRPr sz="2200" dirty="0">
              <a:latin typeface="Candara"/>
              <a:cs typeface="Candara"/>
            </a:endParaRPr>
          </a:p>
          <a:p>
            <a:pPr marL="12700" marR="4044950">
              <a:lnSpc>
                <a:spcPct val="110000"/>
              </a:lnSpc>
              <a:buClr>
                <a:srgbClr val="30B6FC"/>
              </a:buClr>
              <a:buFont typeface="Symbol"/>
              <a:buChar char=""/>
              <a:tabLst>
                <a:tab pos="287020" algn="l"/>
              </a:tabLst>
            </a:pPr>
            <a:r>
              <a:rPr sz="2200" spc="-5" dirty="0">
                <a:solidFill>
                  <a:srgbClr val="073D86"/>
                </a:solidFill>
                <a:latin typeface="Candara"/>
                <a:cs typeface="Candara"/>
              </a:rPr>
              <a:t>Öğrenci sorunları ve ilgili</a:t>
            </a:r>
            <a:r>
              <a:rPr sz="2200" spc="-70" dirty="0">
                <a:solidFill>
                  <a:srgbClr val="073D86"/>
                </a:solidFill>
                <a:latin typeface="Candara"/>
                <a:cs typeface="Candara"/>
              </a:rPr>
              <a:t> </a:t>
            </a:r>
            <a:r>
              <a:rPr sz="2200" spc="-5" dirty="0">
                <a:solidFill>
                  <a:srgbClr val="073D86"/>
                </a:solidFill>
                <a:latin typeface="Candara"/>
                <a:cs typeface="Candara"/>
              </a:rPr>
              <a:t>konular  3-) </a:t>
            </a:r>
            <a:r>
              <a:rPr sz="2200" u="sng" spc="-1295" dirty="0">
                <a:solidFill>
                  <a:srgbClr val="073D86"/>
                </a:solidFill>
                <a:latin typeface="Candara"/>
                <a:cs typeface="Candara"/>
              </a:rPr>
              <a:t>B</a:t>
            </a:r>
            <a:r>
              <a:rPr sz="2200" u="sng" spc="819" dirty="0">
                <a:solidFill>
                  <a:srgbClr val="073D86"/>
                </a:solidFill>
                <a:latin typeface="Candara"/>
                <a:cs typeface="Candara"/>
              </a:rPr>
              <a:t> </a:t>
            </a:r>
            <a:r>
              <a:rPr sz="2200" u="sng" spc="-5" dirty="0">
                <a:solidFill>
                  <a:srgbClr val="073D86"/>
                </a:solidFill>
                <a:latin typeface="Candara"/>
                <a:cs typeface="Candara"/>
              </a:rPr>
              <a:t>ölüm </a:t>
            </a:r>
            <a:r>
              <a:rPr sz="2200" u="sng" spc="-10" dirty="0">
                <a:solidFill>
                  <a:srgbClr val="073D86"/>
                </a:solidFill>
                <a:latin typeface="Candara"/>
                <a:cs typeface="Candara"/>
              </a:rPr>
              <a:t>Yapılanma</a:t>
            </a:r>
            <a:r>
              <a:rPr sz="2200" u="sng" spc="-45" dirty="0">
                <a:solidFill>
                  <a:srgbClr val="073D86"/>
                </a:solidFill>
                <a:latin typeface="Candara"/>
                <a:cs typeface="Candara"/>
              </a:rPr>
              <a:t> </a:t>
            </a:r>
            <a:r>
              <a:rPr sz="2200" u="sng" spc="-5" dirty="0">
                <a:solidFill>
                  <a:srgbClr val="073D86"/>
                </a:solidFill>
                <a:latin typeface="Candara"/>
                <a:cs typeface="Candara"/>
              </a:rPr>
              <a:t>Komisyonu</a:t>
            </a:r>
            <a:endParaRPr sz="2200" dirty="0">
              <a:latin typeface="Candara"/>
              <a:cs typeface="Candara"/>
            </a:endParaRPr>
          </a:p>
          <a:p>
            <a:pPr marL="12700">
              <a:lnSpc>
                <a:spcPct val="100000"/>
              </a:lnSpc>
              <a:spcBef>
                <a:spcPts val="265"/>
              </a:spcBef>
            </a:pPr>
            <a:r>
              <a:rPr sz="2200" spc="-285" dirty="0">
                <a:solidFill>
                  <a:srgbClr val="073D86"/>
                </a:solidFill>
                <a:latin typeface="Candara"/>
                <a:cs typeface="Candara"/>
              </a:rPr>
              <a:t>4-)</a:t>
            </a:r>
            <a:r>
              <a:rPr lang="tr-TR" sz="2200" spc="-285" dirty="0">
                <a:solidFill>
                  <a:srgbClr val="073D86"/>
                </a:solidFill>
                <a:latin typeface="Candara"/>
                <a:cs typeface="Candara"/>
              </a:rPr>
              <a:t>     </a:t>
            </a:r>
            <a:r>
              <a:rPr sz="2200" u="sng" spc="-285" dirty="0">
                <a:solidFill>
                  <a:srgbClr val="073D86"/>
                </a:solidFill>
                <a:latin typeface="Candara"/>
                <a:cs typeface="Candara"/>
              </a:rPr>
              <a:t>S  </a:t>
            </a:r>
            <a:r>
              <a:rPr sz="2200" u="sng" dirty="0" err="1">
                <a:solidFill>
                  <a:srgbClr val="073D86"/>
                </a:solidFill>
                <a:latin typeface="Candara"/>
                <a:cs typeface="Candara"/>
              </a:rPr>
              <a:t>taj</a:t>
            </a:r>
            <a:r>
              <a:rPr sz="2200" u="sng" dirty="0">
                <a:solidFill>
                  <a:srgbClr val="073D86"/>
                </a:solidFill>
                <a:latin typeface="Candara"/>
                <a:cs typeface="Candara"/>
              </a:rPr>
              <a:t> </a:t>
            </a:r>
            <a:r>
              <a:rPr sz="2200" u="sng" spc="-5" dirty="0">
                <a:solidFill>
                  <a:srgbClr val="073D86"/>
                </a:solidFill>
                <a:latin typeface="Candara"/>
                <a:cs typeface="Candara"/>
              </a:rPr>
              <a:t>komisyonları</a:t>
            </a:r>
            <a:r>
              <a:rPr sz="2200" u="sng" spc="-90" dirty="0">
                <a:solidFill>
                  <a:srgbClr val="073D86"/>
                </a:solidFill>
                <a:latin typeface="Candara"/>
                <a:cs typeface="Candara"/>
              </a:rPr>
              <a:t> </a:t>
            </a:r>
            <a:r>
              <a:rPr sz="2200" spc="-10" dirty="0">
                <a:solidFill>
                  <a:srgbClr val="073D86"/>
                </a:solidFill>
                <a:latin typeface="Candara"/>
                <a:cs typeface="Candara"/>
              </a:rPr>
              <a:t>(Yol,Su,Yapı.)</a:t>
            </a:r>
            <a:endParaRPr sz="2200" dirty="0">
              <a:latin typeface="Candara"/>
              <a:cs typeface="Candara"/>
            </a:endParaRPr>
          </a:p>
        </p:txBody>
      </p:sp>
      <p:sp>
        <p:nvSpPr>
          <p:cNvPr id="7" name="object 8">
            <a:extLst>
              <a:ext uri="{FF2B5EF4-FFF2-40B4-BE49-F238E27FC236}">
                <a16:creationId xmlns:a16="http://schemas.microsoft.com/office/drawing/2014/main" id="{50E0EF7D-FEF8-409B-B328-4017AEC450E8}"/>
              </a:ext>
            </a:extLst>
          </p:cNvPr>
          <p:cNvSpPr txBox="1">
            <a:spLocks noGrp="1"/>
          </p:cNvSpPr>
          <p:nvPr>
            <p:ph type="ftr" sz="quarter" idx="11"/>
          </p:nvPr>
        </p:nvSpPr>
        <p:spPr>
          <a:xfrm>
            <a:off x="457200" y="6400800"/>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3440985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11"/>
          </p:nvPr>
        </p:nvSpPr>
        <p:spPr>
          <a:xfrm>
            <a:off x="609599" y="5884015"/>
            <a:ext cx="4622973" cy="365125"/>
          </a:xfrm>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5" name="object 5"/>
          <p:cNvSpPr txBox="1"/>
          <p:nvPr/>
        </p:nvSpPr>
        <p:spPr>
          <a:xfrm>
            <a:off x="533400" y="1967390"/>
            <a:ext cx="6917055" cy="2039020"/>
          </a:xfrm>
          <a:prstGeom prst="rect">
            <a:avLst/>
          </a:prstGeom>
        </p:spPr>
        <p:txBody>
          <a:bodyPr vert="horz" wrap="square" lIns="0" tIns="0" rIns="0" bIns="0" rtlCol="0">
            <a:spAutoFit/>
          </a:bodyPr>
          <a:lstStyle/>
          <a:p>
            <a:pPr marL="12700">
              <a:lnSpc>
                <a:spcPct val="100000"/>
              </a:lnSpc>
            </a:pPr>
            <a:r>
              <a:rPr lang="tr-TR" sz="2400" b="1" dirty="0">
                <a:solidFill>
                  <a:srgbClr val="2861AA"/>
                </a:solidFill>
                <a:latin typeface="Candara"/>
                <a:cs typeface="Candara"/>
              </a:rPr>
              <a:t>Lisans ve </a:t>
            </a:r>
            <a:r>
              <a:rPr sz="2400" b="1" dirty="0" err="1">
                <a:solidFill>
                  <a:srgbClr val="2861AA"/>
                </a:solidFill>
                <a:latin typeface="Candara"/>
                <a:cs typeface="Candara"/>
              </a:rPr>
              <a:t>Lisansüstü</a:t>
            </a:r>
            <a:r>
              <a:rPr sz="2400" b="1" spc="-50" dirty="0">
                <a:solidFill>
                  <a:srgbClr val="2861AA"/>
                </a:solidFill>
                <a:latin typeface="Candara"/>
                <a:cs typeface="Candara"/>
              </a:rPr>
              <a:t> </a:t>
            </a:r>
            <a:r>
              <a:rPr sz="2400" b="1" spc="-5" dirty="0">
                <a:solidFill>
                  <a:srgbClr val="2861AA"/>
                </a:solidFill>
                <a:latin typeface="Candara"/>
                <a:cs typeface="Candara"/>
              </a:rPr>
              <a:t>Eğitimleri</a:t>
            </a:r>
            <a:endParaRPr sz="2400" dirty="0">
              <a:latin typeface="Candara"/>
              <a:cs typeface="Candara"/>
            </a:endParaRPr>
          </a:p>
          <a:p>
            <a:pPr marL="23495">
              <a:lnSpc>
                <a:spcPct val="100000"/>
              </a:lnSpc>
              <a:spcBef>
                <a:spcPts val="1470"/>
              </a:spcBef>
            </a:pPr>
            <a:r>
              <a:rPr lang="tr-TR" sz="2400" dirty="0">
                <a:solidFill>
                  <a:srgbClr val="073D86"/>
                </a:solidFill>
                <a:latin typeface="Candara"/>
                <a:cs typeface="Candara"/>
              </a:rPr>
              <a:t>Lisans programlarımızın dışında </a:t>
            </a:r>
            <a:r>
              <a:rPr sz="2400" dirty="0" err="1">
                <a:solidFill>
                  <a:srgbClr val="073D86"/>
                </a:solidFill>
                <a:latin typeface="Candara"/>
                <a:cs typeface="Candara"/>
              </a:rPr>
              <a:t>Mekanik</a:t>
            </a:r>
            <a:r>
              <a:rPr sz="2400" dirty="0">
                <a:solidFill>
                  <a:srgbClr val="073D86"/>
                </a:solidFill>
                <a:latin typeface="Candara"/>
                <a:cs typeface="Candara"/>
              </a:rPr>
              <a:t>, </a:t>
            </a:r>
            <a:r>
              <a:rPr sz="2400" spc="-10" dirty="0">
                <a:solidFill>
                  <a:srgbClr val="073D86"/>
                </a:solidFill>
                <a:latin typeface="Candara"/>
                <a:cs typeface="Candara"/>
              </a:rPr>
              <a:t>Yapı, </a:t>
            </a:r>
            <a:r>
              <a:rPr sz="2400" dirty="0">
                <a:solidFill>
                  <a:srgbClr val="073D86"/>
                </a:solidFill>
                <a:latin typeface="Candara"/>
                <a:cs typeface="Candara"/>
              </a:rPr>
              <a:t>Geoteknik, Ulaşım </a:t>
            </a:r>
            <a:r>
              <a:rPr sz="2400" spc="-5" dirty="0">
                <a:solidFill>
                  <a:srgbClr val="073D86"/>
                </a:solidFill>
                <a:latin typeface="Candara"/>
                <a:cs typeface="Candara"/>
              </a:rPr>
              <a:t>ve </a:t>
            </a:r>
            <a:r>
              <a:rPr sz="2400" dirty="0">
                <a:solidFill>
                  <a:srgbClr val="073D86"/>
                </a:solidFill>
                <a:latin typeface="Candara"/>
                <a:cs typeface="Candara"/>
              </a:rPr>
              <a:t>Hidrolik</a:t>
            </a:r>
            <a:r>
              <a:rPr sz="2400" spc="-40" dirty="0">
                <a:solidFill>
                  <a:srgbClr val="073D86"/>
                </a:solidFill>
                <a:latin typeface="Candara"/>
                <a:cs typeface="Candara"/>
              </a:rPr>
              <a:t> </a:t>
            </a:r>
            <a:r>
              <a:rPr sz="2400" spc="-5" dirty="0">
                <a:solidFill>
                  <a:srgbClr val="073D86"/>
                </a:solidFill>
                <a:latin typeface="Candara"/>
                <a:cs typeface="Candara"/>
              </a:rPr>
              <a:t>Anabilim</a:t>
            </a:r>
            <a:endParaRPr sz="2400" dirty="0">
              <a:latin typeface="Candara"/>
              <a:cs typeface="Candara"/>
            </a:endParaRPr>
          </a:p>
          <a:p>
            <a:pPr marL="23495" marR="286385">
              <a:lnSpc>
                <a:spcPct val="100000"/>
              </a:lnSpc>
            </a:pPr>
            <a:r>
              <a:rPr sz="2400" dirty="0">
                <a:solidFill>
                  <a:srgbClr val="073D86"/>
                </a:solidFill>
                <a:latin typeface="Candara"/>
                <a:cs typeface="Candara"/>
              </a:rPr>
              <a:t>Dallarında </a:t>
            </a:r>
            <a:r>
              <a:rPr sz="2400" spc="-10" dirty="0">
                <a:solidFill>
                  <a:srgbClr val="073D86"/>
                </a:solidFill>
                <a:latin typeface="Candara"/>
                <a:cs typeface="Candara"/>
              </a:rPr>
              <a:t>Yüksek </a:t>
            </a:r>
            <a:r>
              <a:rPr sz="2400" dirty="0" err="1">
                <a:solidFill>
                  <a:srgbClr val="073D86"/>
                </a:solidFill>
                <a:latin typeface="Candara"/>
                <a:cs typeface="Candara"/>
              </a:rPr>
              <a:t>Lisans</a:t>
            </a:r>
            <a:r>
              <a:rPr sz="2400" dirty="0">
                <a:solidFill>
                  <a:srgbClr val="073D86"/>
                </a:solidFill>
                <a:latin typeface="Candara"/>
                <a:cs typeface="Candara"/>
              </a:rPr>
              <a:t> </a:t>
            </a:r>
            <a:r>
              <a:rPr lang="tr-TR" sz="2400" dirty="0">
                <a:solidFill>
                  <a:srgbClr val="073D86"/>
                </a:solidFill>
                <a:latin typeface="Candara"/>
                <a:cs typeface="Candara"/>
              </a:rPr>
              <a:t>ve Doktora </a:t>
            </a:r>
            <a:r>
              <a:rPr sz="2400" dirty="0">
                <a:solidFill>
                  <a:srgbClr val="073D86"/>
                </a:solidFill>
                <a:latin typeface="Candara"/>
                <a:cs typeface="Candara"/>
              </a:rPr>
              <a:t>program</a:t>
            </a:r>
            <a:r>
              <a:rPr lang="tr-TR" sz="2400" dirty="0" err="1">
                <a:solidFill>
                  <a:srgbClr val="073D86"/>
                </a:solidFill>
                <a:latin typeface="Candara"/>
                <a:cs typeface="Candara"/>
              </a:rPr>
              <a:t>ları</a:t>
            </a:r>
            <a:r>
              <a:rPr sz="2400" spc="-50" dirty="0">
                <a:solidFill>
                  <a:srgbClr val="073D86"/>
                </a:solidFill>
                <a:latin typeface="Candara"/>
                <a:cs typeface="Candara"/>
              </a:rPr>
              <a:t> </a:t>
            </a:r>
            <a:r>
              <a:rPr sz="2400" dirty="0" err="1">
                <a:solidFill>
                  <a:srgbClr val="073D86"/>
                </a:solidFill>
                <a:latin typeface="Candara"/>
                <a:cs typeface="Candara"/>
              </a:rPr>
              <a:t>yürütülmektedir</a:t>
            </a:r>
            <a:r>
              <a:rPr lang="tr-TR" sz="2400" dirty="0">
                <a:solidFill>
                  <a:srgbClr val="073D86"/>
                </a:solidFill>
                <a:latin typeface="Candara"/>
                <a:cs typeface="Candara"/>
              </a:rPr>
              <a:t>.</a:t>
            </a:r>
            <a:endParaRPr sz="2400" dirty="0">
              <a:latin typeface="Candara"/>
              <a:cs typeface="Candar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4047262"/>
          </a:xfrm>
          <a:prstGeom prst="rect">
            <a:avLst/>
          </a:prstGeom>
        </p:spPr>
        <p:txBody>
          <a:bodyPr vert="horz" wrap="square" lIns="0" tIns="50800" rIns="0" bIns="0" rtlCol="0">
            <a:spAutoFit/>
          </a:bodyPr>
          <a:lstStyle/>
          <a:p>
            <a:pPr marL="587375">
              <a:lnSpc>
                <a:spcPct val="100000"/>
              </a:lnSpc>
            </a:pPr>
            <a:r>
              <a:rPr sz="2400" spc="-5" dirty="0"/>
              <a:t>Laboratuvarlar</a:t>
            </a:r>
            <a:endParaRPr sz="2400" dirty="0"/>
          </a:p>
          <a:p>
            <a:pPr marL="872490" indent="-274320">
              <a:spcBef>
                <a:spcPts val="1340"/>
              </a:spcBef>
              <a:buClr>
                <a:srgbClr val="30B6FC"/>
              </a:buClr>
              <a:buFont typeface="Symbol"/>
              <a:buChar char=""/>
              <a:tabLst>
                <a:tab pos="873125" algn="l"/>
              </a:tabLst>
            </a:pPr>
            <a:r>
              <a:rPr lang="tr-TR" sz="1600" dirty="0">
                <a:solidFill>
                  <a:srgbClr val="FF0000"/>
                </a:solidFill>
              </a:rPr>
              <a:t>Aktif Laboratuvarlarımız</a:t>
            </a:r>
          </a:p>
          <a:p>
            <a:pPr marL="872490" indent="-274320">
              <a:spcBef>
                <a:spcPts val="1340"/>
              </a:spcBef>
              <a:buClr>
                <a:srgbClr val="30B6FC"/>
              </a:buClr>
              <a:buFont typeface="Symbol"/>
              <a:buChar char=""/>
              <a:tabLst>
                <a:tab pos="873125" algn="l"/>
              </a:tabLst>
            </a:pPr>
            <a:r>
              <a:rPr lang="tr-TR" sz="1600" b="0" dirty="0" err="1">
                <a:solidFill>
                  <a:srgbClr val="073D86"/>
                </a:solidFill>
              </a:rPr>
              <a:t>Geoteknik</a:t>
            </a:r>
            <a:r>
              <a:rPr lang="tr-TR" sz="1600" b="0" dirty="0">
                <a:solidFill>
                  <a:srgbClr val="073D86"/>
                </a:solidFill>
              </a:rPr>
              <a:t> Mekaniği</a:t>
            </a:r>
            <a:r>
              <a:rPr lang="tr-TR" sz="1600" b="0" spc="-85" dirty="0">
                <a:solidFill>
                  <a:srgbClr val="073D86"/>
                </a:solidFill>
              </a:rPr>
              <a:t> </a:t>
            </a:r>
            <a:r>
              <a:rPr lang="tr-TR" sz="1600" b="0" dirty="0">
                <a:solidFill>
                  <a:srgbClr val="073D86"/>
                </a:solidFill>
              </a:rPr>
              <a:t>Laboratuvarı</a:t>
            </a:r>
          </a:p>
          <a:p>
            <a:pPr marL="872490" indent="-274320">
              <a:spcBef>
                <a:spcPts val="1340"/>
              </a:spcBef>
              <a:buClr>
                <a:srgbClr val="30B6FC"/>
              </a:buClr>
              <a:buFont typeface="Symbol"/>
              <a:buChar char=""/>
              <a:tabLst>
                <a:tab pos="873125" algn="l"/>
              </a:tabLst>
            </a:pPr>
            <a:r>
              <a:rPr lang="tr-TR" sz="1600" b="0" dirty="0">
                <a:solidFill>
                  <a:srgbClr val="073D86"/>
                </a:solidFill>
              </a:rPr>
              <a:t>Hidrolik</a:t>
            </a:r>
            <a:r>
              <a:rPr lang="tr-TR" sz="1600" b="0" spc="-100" dirty="0">
                <a:solidFill>
                  <a:srgbClr val="073D86"/>
                </a:solidFill>
              </a:rPr>
              <a:t> </a:t>
            </a:r>
            <a:r>
              <a:rPr lang="tr-TR" sz="1600" b="0" dirty="0">
                <a:solidFill>
                  <a:srgbClr val="073D86"/>
                </a:solidFill>
              </a:rPr>
              <a:t>Laboratuvarı</a:t>
            </a:r>
            <a:endParaRPr lang="tr-TR" sz="1600" b="0" spc="-10" dirty="0">
              <a:solidFill>
                <a:srgbClr val="073D86"/>
              </a:solidFill>
            </a:endParaRPr>
          </a:p>
          <a:p>
            <a:pPr marL="872490" indent="-274320">
              <a:lnSpc>
                <a:spcPct val="100000"/>
              </a:lnSpc>
              <a:spcBef>
                <a:spcPts val="1340"/>
              </a:spcBef>
              <a:buClr>
                <a:srgbClr val="30B6FC"/>
              </a:buClr>
              <a:buFont typeface="Symbol"/>
              <a:buChar char=""/>
              <a:tabLst>
                <a:tab pos="873125" algn="l"/>
              </a:tabLst>
            </a:pPr>
            <a:r>
              <a:rPr sz="1600" b="0" spc="-10" dirty="0" err="1">
                <a:solidFill>
                  <a:srgbClr val="073D86"/>
                </a:solidFill>
              </a:rPr>
              <a:t>Yapı</a:t>
            </a:r>
            <a:r>
              <a:rPr sz="1600" b="0" spc="-45" dirty="0">
                <a:solidFill>
                  <a:srgbClr val="073D86"/>
                </a:solidFill>
              </a:rPr>
              <a:t> </a:t>
            </a:r>
            <a:r>
              <a:rPr sz="1600" b="0" spc="-5" dirty="0" err="1">
                <a:solidFill>
                  <a:srgbClr val="073D86"/>
                </a:solidFill>
              </a:rPr>
              <a:t>Laboratuvarı</a:t>
            </a:r>
            <a:endParaRPr lang="tr-TR" sz="1600" b="0" spc="-5" dirty="0">
              <a:solidFill>
                <a:srgbClr val="073D86"/>
              </a:solidFill>
            </a:endParaRPr>
          </a:p>
          <a:p>
            <a:pPr marL="872490" indent="-274320">
              <a:spcBef>
                <a:spcPts val="1340"/>
              </a:spcBef>
              <a:buClr>
                <a:srgbClr val="30B6FC"/>
              </a:buClr>
              <a:buFont typeface="Symbol"/>
              <a:buChar char=""/>
              <a:tabLst>
                <a:tab pos="873125" algn="l"/>
              </a:tabLst>
            </a:pPr>
            <a:r>
              <a:rPr lang="tr-TR" sz="1600" b="0" spc="-10" dirty="0">
                <a:solidFill>
                  <a:srgbClr val="073D86"/>
                </a:solidFill>
              </a:rPr>
              <a:t>Yapı </a:t>
            </a:r>
            <a:r>
              <a:rPr lang="tr-TR" sz="1600" b="0" dirty="0">
                <a:solidFill>
                  <a:srgbClr val="073D86"/>
                </a:solidFill>
              </a:rPr>
              <a:t>Malzemesi</a:t>
            </a:r>
            <a:r>
              <a:rPr lang="tr-TR" sz="1600" b="0" spc="-95" dirty="0">
                <a:solidFill>
                  <a:srgbClr val="073D86"/>
                </a:solidFill>
              </a:rPr>
              <a:t> </a:t>
            </a:r>
            <a:r>
              <a:rPr lang="tr-TR" sz="1600" b="0" dirty="0">
                <a:solidFill>
                  <a:srgbClr val="073D86"/>
                </a:solidFill>
              </a:rPr>
              <a:t>Laboratuvarı</a:t>
            </a:r>
            <a:endParaRPr lang="tr-TR" sz="1600" b="0" spc="-5" dirty="0">
              <a:solidFill>
                <a:srgbClr val="073D86"/>
              </a:solidFill>
            </a:endParaRPr>
          </a:p>
          <a:p>
            <a:pPr marL="872490" indent="-274320">
              <a:spcBef>
                <a:spcPts val="1340"/>
              </a:spcBef>
              <a:buClr>
                <a:srgbClr val="30B6FC"/>
              </a:buClr>
              <a:buFont typeface="Symbol"/>
              <a:buChar char=""/>
              <a:tabLst>
                <a:tab pos="873125" algn="l"/>
              </a:tabLst>
            </a:pPr>
            <a:r>
              <a:rPr lang="tr-TR" sz="1600" b="0" dirty="0">
                <a:solidFill>
                  <a:srgbClr val="073D86"/>
                </a:solidFill>
              </a:rPr>
              <a:t>Bilgisayar Laboratuvarı</a:t>
            </a:r>
          </a:p>
          <a:p>
            <a:pPr marL="872490" indent="-274320">
              <a:spcBef>
                <a:spcPts val="1340"/>
              </a:spcBef>
              <a:buClr>
                <a:srgbClr val="30B6FC"/>
              </a:buClr>
              <a:buFont typeface="Symbol"/>
              <a:buChar char=""/>
              <a:tabLst>
                <a:tab pos="873125" algn="l"/>
              </a:tabLst>
            </a:pPr>
            <a:r>
              <a:rPr lang="tr-TR" sz="1600" b="0" dirty="0">
                <a:solidFill>
                  <a:srgbClr val="073D86"/>
                </a:solidFill>
              </a:rPr>
              <a:t>Ulaştırma</a:t>
            </a:r>
            <a:r>
              <a:rPr lang="tr-TR" sz="1600" b="0" spc="-114" dirty="0">
                <a:solidFill>
                  <a:srgbClr val="073D86"/>
                </a:solidFill>
              </a:rPr>
              <a:t> </a:t>
            </a:r>
            <a:r>
              <a:rPr lang="tr-TR" sz="1600" b="0" dirty="0">
                <a:solidFill>
                  <a:srgbClr val="073D86"/>
                </a:solidFill>
              </a:rPr>
              <a:t>Laboratuvarı</a:t>
            </a:r>
          </a:p>
          <a:p>
            <a:pPr marL="872490" indent="-274320">
              <a:spcBef>
                <a:spcPts val="1340"/>
              </a:spcBef>
              <a:buClr>
                <a:srgbClr val="30B6FC"/>
              </a:buClr>
              <a:buFont typeface="Symbol"/>
              <a:buChar char=""/>
              <a:tabLst>
                <a:tab pos="873125" algn="l"/>
              </a:tabLst>
            </a:pPr>
            <a:r>
              <a:rPr lang="tr-TR" sz="1600" dirty="0">
                <a:solidFill>
                  <a:srgbClr val="FF0000"/>
                </a:solidFill>
              </a:rPr>
              <a:t>Kullanıma Açmayı Planladığımız Laboratuvarlarımız</a:t>
            </a:r>
            <a:endParaRPr sz="1600" dirty="0">
              <a:solidFill>
                <a:srgbClr val="FF0000"/>
              </a:solidFill>
            </a:endParaRPr>
          </a:p>
          <a:p>
            <a:pPr marL="872490" indent="-274320">
              <a:lnSpc>
                <a:spcPct val="100000"/>
              </a:lnSpc>
              <a:spcBef>
                <a:spcPts val="575"/>
              </a:spcBef>
              <a:buClr>
                <a:srgbClr val="30B6FC"/>
              </a:buClr>
              <a:buFont typeface="Symbol"/>
              <a:buChar char=""/>
              <a:tabLst>
                <a:tab pos="873125" algn="l"/>
              </a:tabLst>
            </a:pPr>
            <a:r>
              <a:rPr sz="1600" b="0" dirty="0" err="1">
                <a:solidFill>
                  <a:srgbClr val="073D86"/>
                </a:solidFill>
              </a:rPr>
              <a:t>Mekanik</a:t>
            </a:r>
            <a:r>
              <a:rPr sz="1600" b="0" spc="-95" dirty="0">
                <a:solidFill>
                  <a:srgbClr val="073D86"/>
                </a:solidFill>
              </a:rPr>
              <a:t> </a:t>
            </a:r>
            <a:r>
              <a:rPr sz="1600" b="0" dirty="0" err="1">
                <a:solidFill>
                  <a:srgbClr val="073D86"/>
                </a:solidFill>
              </a:rPr>
              <a:t>Laboratuvarı</a:t>
            </a:r>
            <a:endParaRPr sz="1600" dirty="0"/>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pic>
        <p:nvPicPr>
          <p:cNvPr id="8" name="Resim 7">
            <a:extLst>
              <a:ext uri="{FF2B5EF4-FFF2-40B4-BE49-F238E27FC236}">
                <a16:creationId xmlns:a16="http://schemas.microsoft.com/office/drawing/2014/main" id="{7F6943A3-77BA-410E-9DC1-4B98E25EE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895" y="2038635"/>
            <a:ext cx="1185546" cy="2502408"/>
          </a:xfrm>
          <a:prstGeom prst="rect">
            <a:avLst/>
          </a:prstGeom>
        </p:spPr>
      </p:pic>
      <p:pic>
        <p:nvPicPr>
          <p:cNvPr id="10" name="Resim 9">
            <a:extLst>
              <a:ext uri="{FF2B5EF4-FFF2-40B4-BE49-F238E27FC236}">
                <a16:creationId xmlns:a16="http://schemas.microsoft.com/office/drawing/2014/main" id="{33AC4E5A-BBD0-4F9E-8056-674CA2570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038635"/>
            <a:ext cx="1687452" cy="2502408"/>
          </a:xfrm>
          <a:prstGeom prst="rect">
            <a:avLst/>
          </a:prstGeom>
        </p:spPr>
      </p:pic>
      <p:pic>
        <p:nvPicPr>
          <p:cNvPr id="12" name="Resim 11">
            <a:extLst>
              <a:ext uri="{FF2B5EF4-FFF2-40B4-BE49-F238E27FC236}">
                <a16:creationId xmlns:a16="http://schemas.microsoft.com/office/drawing/2014/main" id="{4F11BCCB-9C80-47D1-9957-885D7901E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732" y="4579111"/>
            <a:ext cx="2864704" cy="1288289"/>
          </a:xfrm>
          <a:prstGeom prst="rect">
            <a:avLst/>
          </a:prstGeom>
        </p:spPr>
      </p:pic>
      <p:pic>
        <p:nvPicPr>
          <p:cNvPr id="14" name="Resim 13">
            <a:extLst>
              <a:ext uri="{FF2B5EF4-FFF2-40B4-BE49-F238E27FC236}">
                <a16:creationId xmlns:a16="http://schemas.microsoft.com/office/drawing/2014/main" id="{EBECE418-9908-4CE1-8588-6546A85EF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4905" y="2038635"/>
            <a:ext cx="1981201" cy="1114426"/>
          </a:xfrm>
          <a:prstGeom prst="rect">
            <a:avLst/>
          </a:prstGeom>
        </p:spPr>
      </p:pic>
      <p:pic>
        <p:nvPicPr>
          <p:cNvPr id="16" name="Resim 15">
            <a:extLst>
              <a:ext uri="{FF2B5EF4-FFF2-40B4-BE49-F238E27FC236}">
                <a16:creationId xmlns:a16="http://schemas.microsoft.com/office/drawing/2014/main" id="{B197B2B7-4133-4723-A75E-7E8FDBA475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4905" y="3145675"/>
            <a:ext cx="1981201" cy="1086769"/>
          </a:xfrm>
          <a:prstGeom prst="rect">
            <a:avLst/>
          </a:prstGeom>
        </p:spPr>
      </p:pic>
      <p:pic>
        <p:nvPicPr>
          <p:cNvPr id="18" name="Resim 17">
            <a:extLst>
              <a:ext uri="{FF2B5EF4-FFF2-40B4-BE49-F238E27FC236}">
                <a16:creationId xmlns:a16="http://schemas.microsoft.com/office/drawing/2014/main" id="{F9F6EB8E-83EF-481B-878B-61E82C9B4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9535" y="4555215"/>
            <a:ext cx="2703923" cy="80581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6816825" cy="1264449"/>
          </a:xfrm>
          <a:prstGeom prst="rect">
            <a:avLst/>
          </a:prstGeom>
        </p:spPr>
        <p:txBody>
          <a:bodyPr vert="horz" wrap="square" lIns="0" tIns="50800" rIns="0" bIns="0" rtlCol="0">
            <a:spAutoFit/>
          </a:bodyPr>
          <a:lstStyle/>
          <a:p>
            <a:pPr marL="587375">
              <a:lnSpc>
                <a:spcPct val="100000"/>
              </a:lnSpc>
            </a:pPr>
            <a:r>
              <a:rPr lang="tr-TR" sz="2000" spc="-5" dirty="0"/>
              <a:t>İnşaat Kulübü</a:t>
            </a:r>
            <a:endParaRPr sz="2000" dirty="0"/>
          </a:p>
          <a:p>
            <a:pPr marL="872490" indent="-274320">
              <a:spcBef>
                <a:spcPts val="1340"/>
              </a:spcBef>
              <a:buClr>
                <a:srgbClr val="30B6FC"/>
              </a:buClr>
              <a:buFont typeface="Symbol"/>
              <a:buChar char=""/>
              <a:tabLst>
                <a:tab pos="873125" algn="l"/>
              </a:tabLst>
            </a:pPr>
            <a:r>
              <a:rPr lang="tr-TR" sz="2400" b="0" dirty="0">
                <a:solidFill>
                  <a:srgbClr val="073D86"/>
                </a:solidFill>
              </a:rPr>
              <a:t>Harran İnşaat Kulübü aktif olarak çalışmalarına devam etmektedir.</a:t>
            </a:r>
            <a:endParaRPr sz="2400" dirty="0">
              <a:latin typeface="Candara"/>
              <a:cs typeface="Candara"/>
            </a:endParaRP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Tree>
    <p:extLst>
      <p:ext uri="{BB962C8B-B14F-4D97-AF65-F5344CB8AC3E}">
        <p14:creationId xmlns:p14="http://schemas.microsoft.com/office/powerpoint/2010/main" val="4005579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3" name="object 3"/>
          <p:cNvSpPr/>
          <p:nvPr/>
        </p:nvSpPr>
        <p:spPr>
          <a:xfrm>
            <a:off x="323532" y="2204847"/>
            <a:ext cx="4464494" cy="5040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3532" y="2204847"/>
            <a:ext cx="4464685" cy="504190"/>
          </a:xfrm>
          <a:custGeom>
            <a:avLst/>
            <a:gdLst/>
            <a:ahLst/>
            <a:cxnLst/>
            <a:rect l="l" t="t" r="r" b="b"/>
            <a:pathLst>
              <a:path w="4464685" h="504189">
                <a:moveTo>
                  <a:pt x="0" y="84074"/>
                </a:moveTo>
                <a:lnTo>
                  <a:pt x="6600" y="51327"/>
                </a:lnTo>
                <a:lnTo>
                  <a:pt x="24603" y="24606"/>
                </a:lnTo>
                <a:lnTo>
                  <a:pt x="51306" y="6600"/>
                </a:lnTo>
                <a:lnTo>
                  <a:pt x="84010" y="0"/>
                </a:lnTo>
                <a:lnTo>
                  <a:pt x="4380420" y="0"/>
                </a:lnTo>
                <a:lnTo>
                  <a:pt x="4413166" y="6600"/>
                </a:lnTo>
                <a:lnTo>
                  <a:pt x="4439888" y="24606"/>
                </a:lnTo>
                <a:lnTo>
                  <a:pt x="4457894" y="51327"/>
                </a:lnTo>
                <a:lnTo>
                  <a:pt x="4464494" y="84074"/>
                </a:lnTo>
                <a:lnTo>
                  <a:pt x="4464494" y="420115"/>
                </a:lnTo>
                <a:lnTo>
                  <a:pt x="4457894" y="452788"/>
                </a:lnTo>
                <a:lnTo>
                  <a:pt x="4439888" y="479472"/>
                </a:lnTo>
                <a:lnTo>
                  <a:pt x="4413166" y="497464"/>
                </a:lnTo>
                <a:lnTo>
                  <a:pt x="4380420" y="504063"/>
                </a:lnTo>
                <a:lnTo>
                  <a:pt x="84010" y="504063"/>
                </a:lnTo>
                <a:lnTo>
                  <a:pt x="51306" y="497464"/>
                </a:lnTo>
                <a:lnTo>
                  <a:pt x="24603" y="479472"/>
                </a:lnTo>
                <a:lnTo>
                  <a:pt x="6600" y="452788"/>
                </a:lnTo>
                <a:lnTo>
                  <a:pt x="0" y="420115"/>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203324" y="2216783"/>
            <a:ext cx="7160261" cy="2754600"/>
          </a:xfrm>
          <a:prstGeom prst="rect">
            <a:avLst/>
          </a:prstGeom>
        </p:spPr>
        <p:txBody>
          <a:bodyPr vert="horz" wrap="square" lIns="0" tIns="0" rIns="0" bIns="0" rtlCol="0">
            <a:spAutoFit/>
          </a:bodyPr>
          <a:lstStyle/>
          <a:p>
            <a:pPr marL="743585">
              <a:lnSpc>
                <a:spcPct val="100000"/>
              </a:lnSpc>
            </a:pPr>
            <a:r>
              <a:rPr sz="2800" b="1" spc="-5" dirty="0">
                <a:solidFill>
                  <a:srgbClr val="2861AA"/>
                </a:solidFill>
                <a:latin typeface="Candara"/>
                <a:cs typeface="Candara"/>
              </a:rPr>
              <a:t>Bölüm İnternet</a:t>
            </a:r>
            <a:r>
              <a:rPr sz="2800" b="1" spc="-45" dirty="0">
                <a:solidFill>
                  <a:srgbClr val="2861AA"/>
                </a:solidFill>
                <a:latin typeface="Candara"/>
                <a:cs typeface="Candara"/>
              </a:rPr>
              <a:t> </a:t>
            </a:r>
            <a:r>
              <a:rPr sz="2800" b="1" spc="-5" dirty="0">
                <a:solidFill>
                  <a:srgbClr val="2861AA"/>
                </a:solidFill>
                <a:latin typeface="Candara"/>
                <a:cs typeface="Candara"/>
              </a:rPr>
              <a:t>Sayfası</a:t>
            </a:r>
            <a:endParaRPr sz="2800" dirty="0">
              <a:latin typeface="Candara"/>
              <a:cs typeface="Candara"/>
            </a:endParaRPr>
          </a:p>
          <a:p>
            <a:pPr>
              <a:lnSpc>
                <a:spcPct val="100000"/>
              </a:lnSpc>
              <a:spcBef>
                <a:spcPts val="20"/>
              </a:spcBef>
            </a:pPr>
            <a:endParaRPr sz="3100" dirty="0">
              <a:latin typeface="Times New Roman"/>
              <a:cs typeface="Times New Roman"/>
            </a:endParaRPr>
          </a:p>
          <a:p>
            <a:pPr marL="12700"/>
            <a:r>
              <a:rPr sz="2400" dirty="0">
                <a:solidFill>
                  <a:srgbClr val="073D86"/>
                </a:solidFill>
                <a:latin typeface="Candara"/>
                <a:cs typeface="Candara"/>
              </a:rPr>
              <a:t>Bölümümüzün internet </a:t>
            </a:r>
            <a:r>
              <a:rPr sz="2400" dirty="0" err="1">
                <a:solidFill>
                  <a:srgbClr val="073D86"/>
                </a:solidFill>
                <a:latin typeface="Candara"/>
                <a:cs typeface="Candara"/>
              </a:rPr>
              <a:t>sayfası</a:t>
            </a:r>
            <a:r>
              <a:rPr lang="tr-TR" sz="2400" dirty="0">
                <a:solidFill>
                  <a:srgbClr val="073D86"/>
                </a:solidFill>
                <a:latin typeface="Candara"/>
                <a:cs typeface="Candara"/>
              </a:rPr>
              <a:t> </a:t>
            </a:r>
            <a:r>
              <a:rPr lang="tr-TR" sz="2400" spc="-10" dirty="0">
                <a:hlinkClick r:id="rId2"/>
              </a:rPr>
              <a:t>http://web.harran.edu.tr/insaat</a:t>
            </a:r>
          </a:p>
          <a:p>
            <a:pPr marL="12700">
              <a:lnSpc>
                <a:spcPct val="100000"/>
              </a:lnSpc>
            </a:pPr>
            <a:r>
              <a:rPr lang="tr-TR" sz="2400" dirty="0">
                <a:solidFill>
                  <a:srgbClr val="073D86"/>
                </a:solidFill>
                <a:latin typeface="Candara"/>
                <a:cs typeface="Candara"/>
              </a:rPr>
              <a:t>adresinden</a:t>
            </a:r>
            <a:r>
              <a:rPr sz="2400" dirty="0">
                <a:solidFill>
                  <a:srgbClr val="073D86"/>
                </a:solidFill>
                <a:latin typeface="Candara"/>
                <a:cs typeface="Candara"/>
              </a:rPr>
              <a:t> </a:t>
            </a:r>
            <a:r>
              <a:rPr sz="2400" dirty="0" err="1">
                <a:solidFill>
                  <a:srgbClr val="073D86"/>
                </a:solidFill>
                <a:latin typeface="Candara"/>
                <a:cs typeface="Candara"/>
              </a:rPr>
              <a:t>hizmet</a:t>
            </a:r>
            <a:r>
              <a:rPr sz="2400" spc="-55" dirty="0">
                <a:solidFill>
                  <a:srgbClr val="073D86"/>
                </a:solidFill>
                <a:latin typeface="Candara"/>
                <a:cs typeface="Candara"/>
              </a:rPr>
              <a:t> </a:t>
            </a:r>
            <a:r>
              <a:rPr sz="2400" dirty="0">
                <a:solidFill>
                  <a:srgbClr val="073D86"/>
                </a:solidFill>
                <a:latin typeface="Candara"/>
                <a:cs typeface="Candara"/>
              </a:rPr>
              <a:t>vermektedir.</a:t>
            </a:r>
            <a:endParaRPr sz="2400" dirty="0">
              <a:latin typeface="Candara"/>
              <a:cs typeface="Candara"/>
            </a:endParaRPr>
          </a:p>
          <a:p>
            <a:pPr marL="12700">
              <a:lnSpc>
                <a:spcPct val="100000"/>
              </a:lnSpc>
            </a:pPr>
            <a:r>
              <a:rPr sz="2400" dirty="0">
                <a:solidFill>
                  <a:srgbClr val="073D86"/>
                </a:solidFill>
                <a:latin typeface="Candara"/>
                <a:cs typeface="Candara"/>
              </a:rPr>
              <a:t>Bilgiler </a:t>
            </a:r>
            <a:r>
              <a:rPr sz="2400" spc="-5" dirty="0">
                <a:solidFill>
                  <a:srgbClr val="073D86"/>
                </a:solidFill>
                <a:latin typeface="Candara"/>
                <a:cs typeface="Candara"/>
              </a:rPr>
              <a:t>ve duyurular devamlı </a:t>
            </a:r>
            <a:r>
              <a:rPr sz="2400" dirty="0">
                <a:solidFill>
                  <a:srgbClr val="073D86"/>
                </a:solidFill>
                <a:latin typeface="Candara"/>
                <a:cs typeface="Candara"/>
              </a:rPr>
              <a:t>olarak</a:t>
            </a:r>
            <a:r>
              <a:rPr sz="2400" spc="-5" dirty="0">
                <a:solidFill>
                  <a:srgbClr val="073D86"/>
                </a:solidFill>
                <a:latin typeface="Candara"/>
                <a:cs typeface="Candara"/>
              </a:rPr>
              <a:t> </a:t>
            </a:r>
            <a:r>
              <a:rPr sz="2400" dirty="0" err="1">
                <a:solidFill>
                  <a:srgbClr val="073D86"/>
                </a:solidFill>
                <a:latin typeface="Candara"/>
                <a:cs typeface="Candara"/>
              </a:rPr>
              <a:t>güncellenmektedir</a:t>
            </a:r>
            <a:r>
              <a:rPr sz="2400" dirty="0">
                <a:solidFill>
                  <a:srgbClr val="073D86"/>
                </a:solidFill>
                <a:latin typeface="Candara"/>
                <a:cs typeface="Candara"/>
              </a:rPr>
              <a:t>.</a:t>
            </a:r>
            <a:r>
              <a:rPr lang="tr-TR" sz="2400" dirty="0">
                <a:solidFill>
                  <a:srgbClr val="073D86"/>
                </a:solidFill>
                <a:latin typeface="Candara"/>
                <a:cs typeface="Candara"/>
              </a:rPr>
              <a:t> </a:t>
            </a:r>
            <a:endParaRPr sz="2400" dirty="0">
              <a:latin typeface="Times New Roman"/>
              <a:cs typeface="Times New Roman"/>
            </a:endParaRPr>
          </a:p>
          <a:p>
            <a:pPr>
              <a:lnSpc>
                <a:spcPct val="100000"/>
              </a:lnSpc>
            </a:pPr>
            <a:endParaRPr sz="2400"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312363"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416" y="0"/>
                </a:lnTo>
                <a:lnTo>
                  <a:pt x="3261088" y="6600"/>
                </a:lnTo>
                <a:lnTo>
                  <a:pt x="3287772" y="24606"/>
                </a:lnTo>
                <a:lnTo>
                  <a:pt x="3305765" y="51327"/>
                </a:lnTo>
                <a:lnTo>
                  <a:pt x="3312363" y="84074"/>
                </a:lnTo>
                <a:lnTo>
                  <a:pt x="3312363" y="420116"/>
                </a:lnTo>
                <a:lnTo>
                  <a:pt x="3305765" y="452788"/>
                </a:lnTo>
                <a:lnTo>
                  <a:pt x="3287772" y="479472"/>
                </a:lnTo>
                <a:lnTo>
                  <a:pt x="3261088" y="497464"/>
                </a:lnTo>
                <a:lnTo>
                  <a:pt x="3228416"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6440" y="2076703"/>
            <a:ext cx="3350260" cy="3021340"/>
          </a:xfrm>
          <a:prstGeom prst="rect">
            <a:avLst/>
          </a:prstGeom>
        </p:spPr>
        <p:txBody>
          <a:bodyPr vert="horz" wrap="square" lIns="0" tIns="0" rIns="0" bIns="0" rtlCol="0">
            <a:spAutoFit/>
          </a:bodyPr>
          <a:lstStyle/>
          <a:p>
            <a:pPr marL="332105">
              <a:lnSpc>
                <a:spcPct val="100000"/>
              </a:lnSpc>
            </a:pPr>
            <a:r>
              <a:rPr sz="2800" b="1" spc="-5" dirty="0">
                <a:solidFill>
                  <a:srgbClr val="2861AA"/>
                </a:solidFill>
                <a:latin typeface="Candara"/>
                <a:cs typeface="Candara"/>
              </a:rPr>
              <a:t>Anabilim</a:t>
            </a:r>
            <a:r>
              <a:rPr sz="2800" b="1" spc="-60" dirty="0">
                <a:solidFill>
                  <a:srgbClr val="2861AA"/>
                </a:solidFill>
                <a:latin typeface="Candara"/>
                <a:cs typeface="Candara"/>
              </a:rPr>
              <a:t> </a:t>
            </a:r>
            <a:r>
              <a:rPr sz="2800" b="1" spc="-5" dirty="0">
                <a:solidFill>
                  <a:srgbClr val="2861AA"/>
                </a:solidFill>
                <a:latin typeface="Candara"/>
                <a:cs typeface="Candara"/>
              </a:rPr>
              <a:t>Dalları</a:t>
            </a:r>
            <a:endParaRPr sz="2800" dirty="0">
              <a:latin typeface="Candara"/>
              <a:cs typeface="Candara"/>
            </a:endParaRPr>
          </a:p>
          <a:p>
            <a:pPr marL="287020" indent="-274320">
              <a:spcBef>
                <a:spcPts val="1260"/>
              </a:spcBef>
              <a:buClr>
                <a:srgbClr val="30B6FC"/>
              </a:buClr>
              <a:buFont typeface="Symbol"/>
              <a:buChar char=""/>
              <a:tabLst>
                <a:tab pos="287020" algn="l"/>
              </a:tabLst>
            </a:pPr>
            <a:r>
              <a:rPr lang="tr-TR" sz="2400" spc="-5" dirty="0" err="1">
                <a:solidFill>
                  <a:srgbClr val="073D86"/>
                </a:solidFill>
                <a:latin typeface="Candara"/>
                <a:cs typeface="Candara"/>
              </a:rPr>
              <a:t>Geoteknik</a:t>
            </a:r>
            <a:r>
              <a:rPr lang="tr-TR" sz="2400" spc="-5" dirty="0">
                <a:solidFill>
                  <a:srgbClr val="073D86"/>
                </a:solidFill>
                <a:latin typeface="Candara"/>
                <a:cs typeface="Candara"/>
              </a:rPr>
              <a:t> Anabilim</a:t>
            </a:r>
            <a:r>
              <a:rPr lang="tr-TR" sz="2400" spc="-35" dirty="0">
                <a:solidFill>
                  <a:srgbClr val="073D86"/>
                </a:solidFill>
                <a:latin typeface="Candara"/>
                <a:cs typeface="Candara"/>
              </a:rPr>
              <a:t> </a:t>
            </a:r>
            <a:r>
              <a:rPr lang="tr-TR" sz="2400" dirty="0">
                <a:solidFill>
                  <a:srgbClr val="073D86"/>
                </a:solidFill>
                <a:latin typeface="Candara"/>
                <a:cs typeface="Candara"/>
              </a:rPr>
              <a:t>Dalı</a:t>
            </a:r>
            <a:endParaRPr lang="tr-TR" sz="2400" dirty="0">
              <a:latin typeface="Candara"/>
              <a:cs typeface="Candara"/>
            </a:endParaRPr>
          </a:p>
          <a:p>
            <a:pPr marL="287020" indent="-274320">
              <a:spcBef>
                <a:spcPts val="1260"/>
              </a:spcBef>
              <a:buClr>
                <a:srgbClr val="30B6FC"/>
              </a:buClr>
              <a:buFont typeface="Symbol"/>
              <a:buChar char=""/>
              <a:tabLst>
                <a:tab pos="287020" algn="l"/>
              </a:tabLst>
            </a:pPr>
            <a:r>
              <a:rPr lang="tr-TR" sz="2400" spc="-15" dirty="0">
                <a:solidFill>
                  <a:srgbClr val="073D86"/>
                </a:solidFill>
                <a:latin typeface="Candara"/>
                <a:cs typeface="Candara"/>
              </a:rPr>
              <a:t>Yapı </a:t>
            </a:r>
            <a:r>
              <a:rPr lang="tr-TR" sz="2400" spc="-5" dirty="0">
                <a:solidFill>
                  <a:srgbClr val="073D86"/>
                </a:solidFill>
                <a:latin typeface="Candara"/>
                <a:cs typeface="Candara"/>
              </a:rPr>
              <a:t>Anabilim</a:t>
            </a:r>
            <a:r>
              <a:rPr lang="tr-TR" sz="2400" spc="-30" dirty="0">
                <a:solidFill>
                  <a:srgbClr val="073D86"/>
                </a:solidFill>
                <a:latin typeface="Candara"/>
                <a:cs typeface="Candara"/>
              </a:rPr>
              <a:t> </a:t>
            </a:r>
            <a:r>
              <a:rPr lang="tr-TR" sz="2400" dirty="0">
                <a:solidFill>
                  <a:srgbClr val="073D86"/>
                </a:solidFill>
                <a:latin typeface="Candara"/>
                <a:cs typeface="Candara"/>
              </a:rPr>
              <a:t>Dalı</a:t>
            </a:r>
            <a:endParaRPr lang="tr-TR" sz="2400" dirty="0">
              <a:latin typeface="Candara"/>
              <a:cs typeface="Candara"/>
            </a:endParaRPr>
          </a:p>
          <a:p>
            <a:pPr marL="287020" indent="-274320">
              <a:spcBef>
                <a:spcPts val="1260"/>
              </a:spcBef>
              <a:buClr>
                <a:srgbClr val="30B6FC"/>
              </a:buClr>
              <a:buFont typeface="Symbol"/>
              <a:buChar char=""/>
              <a:tabLst>
                <a:tab pos="287020" algn="l"/>
              </a:tabLst>
            </a:pPr>
            <a:r>
              <a:rPr lang="tr-TR" sz="2400" dirty="0">
                <a:solidFill>
                  <a:srgbClr val="073D86"/>
                </a:solidFill>
                <a:latin typeface="Candara"/>
                <a:cs typeface="Candara"/>
              </a:rPr>
              <a:t>Hidrolik </a:t>
            </a:r>
            <a:r>
              <a:rPr lang="tr-TR" sz="2400" spc="-5" dirty="0">
                <a:solidFill>
                  <a:srgbClr val="073D86"/>
                </a:solidFill>
                <a:latin typeface="Candara"/>
                <a:cs typeface="Candara"/>
              </a:rPr>
              <a:t>Anabilim</a:t>
            </a:r>
            <a:r>
              <a:rPr lang="tr-TR" sz="2400" spc="-80" dirty="0">
                <a:solidFill>
                  <a:srgbClr val="073D86"/>
                </a:solidFill>
                <a:latin typeface="Candara"/>
                <a:cs typeface="Candara"/>
              </a:rPr>
              <a:t> </a:t>
            </a:r>
            <a:r>
              <a:rPr lang="tr-TR" sz="2400" dirty="0">
                <a:solidFill>
                  <a:srgbClr val="073D86"/>
                </a:solidFill>
                <a:latin typeface="Candara"/>
                <a:cs typeface="Candara"/>
              </a:rPr>
              <a:t>Dalı</a:t>
            </a:r>
            <a:endParaRPr lang="tr-TR" sz="2400" spc="-5" dirty="0">
              <a:solidFill>
                <a:srgbClr val="073D86"/>
              </a:solidFill>
              <a:latin typeface="Candara"/>
              <a:cs typeface="Candara"/>
            </a:endParaRPr>
          </a:p>
          <a:p>
            <a:pPr marL="287020" indent="-274320">
              <a:lnSpc>
                <a:spcPct val="100000"/>
              </a:lnSpc>
              <a:spcBef>
                <a:spcPts val="1260"/>
              </a:spcBef>
              <a:buClr>
                <a:srgbClr val="30B6FC"/>
              </a:buClr>
              <a:buFont typeface="Symbol"/>
              <a:buChar char=""/>
              <a:tabLst>
                <a:tab pos="287020" algn="l"/>
              </a:tabLst>
            </a:pPr>
            <a:r>
              <a:rPr sz="2400" spc="-5" dirty="0" err="1">
                <a:solidFill>
                  <a:srgbClr val="073D86"/>
                </a:solidFill>
                <a:latin typeface="Candara"/>
                <a:cs typeface="Candara"/>
              </a:rPr>
              <a:t>Mekanik</a:t>
            </a:r>
            <a:r>
              <a:rPr sz="2400" spc="-5" dirty="0">
                <a:solidFill>
                  <a:srgbClr val="073D86"/>
                </a:solidFill>
                <a:latin typeface="Candara"/>
                <a:cs typeface="Candara"/>
              </a:rPr>
              <a:t> Anabilim</a:t>
            </a:r>
            <a:r>
              <a:rPr sz="2400" spc="-50" dirty="0">
                <a:solidFill>
                  <a:srgbClr val="073D86"/>
                </a:solidFill>
                <a:latin typeface="Candara"/>
                <a:cs typeface="Candara"/>
              </a:rPr>
              <a:t> </a:t>
            </a:r>
            <a:r>
              <a:rPr sz="2400" dirty="0">
                <a:solidFill>
                  <a:srgbClr val="073D86"/>
                </a:solidFill>
                <a:latin typeface="Candara"/>
                <a:cs typeface="Candara"/>
              </a:rPr>
              <a:t>Dalı</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dirty="0" err="1">
                <a:solidFill>
                  <a:srgbClr val="073D86"/>
                </a:solidFill>
                <a:latin typeface="Candara"/>
                <a:cs typeface="Candara"/>
              </a:rPr>
              <a:t>Ulaşım</a:t>
            </a:r>
            <a:r>
              <a:rPr sz="2400" dirty="0">
                <a:solidFill>
                  <a:srgbClr val="073D86"/>
                </a:solidFill>
                <a:latin typeface="Candara"/>
                <a:cs typeface="Candara"/>
              </a:rPr>
              <a:t> </a:t>
            </a:r>
            <a:r>
              <a:rPr sz="2400" spc="-5" dirty="0" err="1">
                <a:solidFill>
                  <a:srgbClr val="073D86"/>
                </a:solidFill>
                <a:latin typeface="Candara"/>
                <a:cs typeface="Candara"/>
              </a:rPr>
              <a:t>Anabilim</a:t>
            </a:r>
            <a:r>
              <a:rPr sz="2400" spc="-95" dirty="0">
                <a:solidFill>
                  <a:srgbClr val="073D86"/>
                </a:solidFill>
                <a:latin typeface="Candara"/>
                <a:cs typeface="Candara"/>
              </a:rPr>
              <a:t> </a:t>
            </a:r>
            <a:r>
              <a:rPr sz="2400" dirty="0">
                <a:solidFill>
                  <a:srgbClr val="073D86"/>
                </a:solidFill>
                <a:latin typeface="Candara"/>
                <a:cs typeface="Candara"/>
              </a:rPr>
              <a:t>Dalı</a:t>
            </a:r>
            <a:endParaRPr sz="2400" dirty="0">
              <a:latin typeface="Candara"/>
              <a:cs typeface="Candara"/>
            </a:endParaRPr>
          </a:p>
        </p:txBody>
      </p:sp>
      <p:sp>
        <p:nvSpPr>
          <p:cNvPr id="7" name="object 8">
            <a:extLst>
              <a:ext uri="{FF2B5EF4-FFF2-40B4-BE49-F238E27FC236}">
                <a16:creationId xmlns:a16="http://schemas.microsoft.com/office/drawing/2014/main" id="{EB1DC3EC-6F66-4EA7-BFA1-FFBD17755A87}"/>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106248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609598" y="2251926"/>
            <a:ext cx="6347714" cy="2151871"/>
          </a:xfrm>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lang="tr-TR" sz="2400" b="0" dirty="0">
                <a:solidFill>
                  <a:srgbClr val="073D86"/>
                </a:solidFill>
                <a:latin typeface="Candara"/>
                <a:cs typeface="Candara"/>
              </a:rPr>
              <a:t>Zemi</a:t>
            </a:r>
            <a:r>
              <a:rPr lang="tr-TR" sz="2400" dirty="0">
                <a:solidFill>
                  <a:srgbClr val="073D86"/>
                </a:solidFill>
                <a:latin typeface="Candara"/>
                <a:cs typeface="Candara"/>
              </a:rPr>
              <a:t>n Mekaniği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lang="tr-TR" sz="2400" dirty="0">
                <a:solidFill>
                  <a:srgbClr val="073D86"/>
                </a:solidFill>
                <a:latin typeface="Candara"/>
                <a:cs typeface="Candara"/>
              </a:rPr>
              <a:t>Temel Mühendisliği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lang="tr-TR" sz="2400" b="0" dirty="0" err="1">
                <a:solidFill>
                  <a:srgbClr val="073D86"/>
                </a:solidFill>
                <a:latin typeface="Candara"/>
                <a:cs typeface="Candara"/>
              </a:rPr>
              <a:t>Geoteknik</a:t>
            </a:r>
            <a:r>
              <a:rPr lang="tr-TR" sz="2400" b="0" dirty="0">
                <a:solidFill>
                  <a:srgbClr val="073D86"/>
                </a:solidFill>
                <a:latin typeface="Candara"/>
                <a:cs typeface="Candara"/>
              </a:rPr>
              <a:t> Tasarım</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lang="tr-TR" sz="2400" b="0" spc="-5" dirty="0" err="1">
                <a:solidFill>
                  <a:srgbClr val="073D86"/>
                </a:solidFill>
                <a:latin typeface="Candara"/>
                <a:cs typeface="Candara"/>
              </a:rPr>
              <a:t>Geoteknik</a:t>
            </a:r>
            <a:r>
              <a:rPr lang="tr-TR" sz="2400" b="0" spc="-5" dirty="0">
                <a:solidFill>
                  <a:srgbClr val="073D86"/>
                </a:solidFill>
                <a:latin typeface="Candara"/>
                <a:cs typeface="Candara"/>
              </a:rPr>
              <a:t> Deprem Mühendisliği</a:t>
            </a:r>
            <a:endParaRPr sz="2400" dirty="0">
              <a:latin typeface="Candara"/>
              <a:cs typeface="Candara"/>
            </a:endParaRPr>
          </a:p>
        </p:txBody>
      </p:sp>
      <p:sp>
        <p:nvSpPr>
          <p:cNvPr id="7" name="object 8">
            <a:extLst>
              <a:ext uri="{FF2B5EF4-FFF2-40B4-BE49-F238E27FC236}">
                <a16:creationId xmlns:a16="http://schemas.microsoft.com/office/drawing/2014/main" id="{D92EA1CB-3711-4616-AE65-0AA801C86436}"/>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354461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spc="-10" dirty="0">
                <a:solidFill>
                  <a:srgbClr val="073D86"/>
                </a:solidFill>
                <a:latin typeface="Candara"/>
                <a:cs typeface="Candara"/>
              </a:rPr>
              <a:t>Yapı</a:t>
            </a:r>
            <a:r>
              <a:rPr sz="2400" b="0" spc="-100" dirty="0">
                <a:solidFill>
                  <a:srgbClr val="073D86"/>
                </a:solidFill>
                <a:latin typeface="Candara"/>
                <a:cs typeface="Candara"/>
              </a:rPr>
              <a:t> </a:t>
            </a:r>
            <a:r>
              <a:rPr sz="2400" b="0" dirty="0">
                <a:solidFill>
                  <a:srgbClr val="073D86"/>
                </a:solidFill>
                <a:latin typeface="Candara"/>
                <a:cs typeface="Candara"/>
              </a:rPr>
              <a:t>Statiği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15" dirty="0">
                <a:solidFill>
                  <a:srgbClr val="073D86"/>
                </a:solidFill>
                <a:latin typeface="Candara"/>
                <a:cs typeface="Candara"/>
              </a:rPr>
              <a:t>Yapı</a:t>
            </a:r>
            <a:r>
              <a:rPr sz="2400" b="0" spc="-70" dirty="0">
                <a:solidFill>
                  <a:srgbClr val="073D86"/>
                </a:solidFill>
                <a:latin typeface="Candara"/>
                <a:cs typeface="Candara"/>
              </a:rPr>
              <a:t> </a:t>
            </a:r>
            <a:r>
              <a:rPr sz="2400" b="0" dirty="0">
                <a:solidFill>
                  <a:srgbClr val="073D86"/>
                </a:solidFill>
                <a:latin typeface="Candara"/>
                <a:cs typeface="Candara"/>
              </a:rPr>
              <a:t>Dinamiği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Yapıların</a:t>
            </a:r>
            <a:r>
              <a:rPr sz="2400" b="0" spc="-60" dirty="0">
                <a:solidFill>
                  <a:srgbClr val="073D86"/>
                </a:solidFill>
                <a:latin typeface="Candara"/>
                <a:cs typeface="Candara"/>
              </a:rPr>
              <a:t> </a:t>
            </a:r>
            <a:r>
              <a:rPr sz="2400" b="0" spc="-5" dirty="0">
                <a:solidFill>
                  <a:srgbClr val="073D86"/>
                </a:solidFill>
                <a:latin typeface="Candara"/>
                <a:cs typeface="Candara"/>
              </a:rPr>
              <a:t>Stabilitesi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Kusurlu Yapıların</a:t>
            </a:r>
            <a:r>
              <a:rPr sz="2400" b="0" spc="-40" dirty="0">
                <a:solidFill>
                  <a:srgbClr val="073D86"/>
                </a:solidFill>
                <a:latin typeface="Candara"/>
                <a:cs typeface="Candara"/>
              </a:rPr>
              <a:t> </a:t>
            </a:r>
            <a:r>
              <a:rPr sz="2400" b="0" spc="-5" dirty="0">
                <a:solidFill>
                  <a:srgbClr val="073D86"/>
                </a:solidFill>
                <a:latin typeface="Candara"/>
                <a:cs typeface="Candara"/>
              </a:rPr>
              <a:t>Analizi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10" dirty="0">
                <a:solidFill>
                  <a:srgbClr val="073D86"/>
                </a:solidFill>
                <a:latin typeface="Candara"/>
                <a:cs typeface="Candara"/>
              </a:rPr>
              <a:t>Yığma</a:t>
            </a:r>
            <a:r>
              <a:rPr sz="2400" b="0" spc="-65" dirty="0">
                <a:solidFill>
                  <a:srgbClr val="073D86"/>
                </a:solidFill>
                <a:latin typeface="Candara"/>
                <a:cs typeface="Candara"/>
              </a:rPr>
              <a:t> </a:t>
            </a:r>
            <a:r>
              <a:rPr sz="2400" b="0" spc="-10" dirty="0">
                <a:solidFill>
                  <a:srgbClr val="073D86"/>
                </a:solidFill>
                <a:latin typeface="Candara"/>
                <a:cs typeface="Candara"/>
              </a:rPr>
              <a:t>Yapılar</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Depreme </a:t>
            </a:r>
            <a:r>
              <a:rPr sz="2400" b="0" spc="-5" dirty="0">
                <a:solidFill>
                  <a:srgbClr val="073D86"/>
                </a:solidFill>
                <a:latin typeface="Candara"/>
                <a:cs typeface="Candara"/>
              </a:rPr>
              <a:t>Dayanıklı </a:t>
            </a:r>
            <a:r>
              <a:rPr sz="2400" b="0" spc="-15" dirty="0">
                <a:solidFill>
                  <a:srgbClr val="073D86"/>
                </a:solidFill>
                <a:latin typeface="Candara"/>
                <a:cs typeface="Candara"/>
              </a:rPr>
              <a:t>Yapı</a:t>
            </a:r>
            <a:r>
              <a:rPr sz="2400" b="0" spc="-5" dirty="0">
                <a:solidFill>
                  <a:srgbClr val="073D86"/>
                </a:solidFill>
                <a:latin typeface="Candara"/>
                <a:cs typeface="Candara"/>
              </a:rPr>
              <a:t> </a:t>
            </a:r>
            <a:r>
              <a:rPr sz="2400" b="0" spc="-15" dirty="0">
                <a:solidFill>
                  <a:srgbClr val="073D86"/>
                </a:solidFill>
                <a:latin typeface="Candara"/>
                <a:cs typeface="Candara"/>
              </a:rPr>
              <a:t>Tasarımı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Betonarme ve </a:t>
            </a:r>
            <a:r>
              <a:rPr sz="2400" b="0" spc="-10" dirty="0">
                <a:solidFill>
                  <a:srgbClr val="073D86"/>
                </a:solidFill>
                <a:latin typeface="Candara"/>
                <a:cs typeface="Candara"/>
              </a:rPr>
              <a:t>Yığma </a:t>
            </a:r>
            <a:r>
              <a:rPr sz="2400" b="0" spc="-5" dirty="0">
                <a:solidFill>
                  <a:srgbClr val="073D86"/>
                </a:solidFill>
                <a:latin typeface="Candara"/>
                <a:cs typeface="Candara"/>
              </a:rPr>
              <a:t>Binaların </a:t>
            </a:r>
            <a:r>
              <a:rPr sz="2400" b="0" dirty="0">
                <a:solidFill>
                  <a:srgbClr val="073D86"/>
                </a:solidFill>
                <a:latin typeface="Candara"/>
                <a:cs typeface="Candara"/>
              </a:rPr>
              <a:t>Deprem Güvenliğinin</a:t>
            </a:r>
            <a:r>
              <a:rPr sz="2400" b="0" spc="70" dirty="0">
                <a:solidFill>
                  <a:srgbClr val="073D86"/>
                </a:solidFill>
                <a:latin typeface="Candara"/>
                <a:cs typeface="Candara"/>
              </a:rPr>
              <a:t> </a:t>
            </a:r>
            <a:r>
              <a:rPr sz="2400" b="0" dirty="0">
                <a:solidFill>
                  <a:srgbClr val="073D86"/>
                </a:solidFill>
                <a:latin typeface="Candara"/>
                <a:cs typeface="Candara"/>
              </a:rPr>
              <a:t>Belirlenmesi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Betonarme ve </a:t>
            </a:r>
            <a:r>
              <a:rPr sz="2400" b="0" spc="-10" dirty="0">
                <a:solidFill>
                  <a:srgbClr val="073D86"/>
                </a:solidFill>
                <a:latin typeface="Candara"/>
                <a:cs typeface="Candara"/>
              </a:rPr>
              <a:t>Yığma </a:t>
            </a:r>
            <a:r>
              <a:rPr sz="2400" b="0" spc="-5" dirty="0">
                <a:solidFill>
                  <a:srgbClr val="073D86"/>
                </a:solidFill>
                <a:latin typeface="Candara"/>
                <a:cs typeface="Candara"/>
              </a:rPr>
              <a:t>Binaların </a:t>
            </a:r>
            <a:r>
              <a:rPr sz="2400" b="0" spc="-10" dirty="0">
                <a:solidFill>
                  <a:srgbClr val="073D86"/>
                </a:solidFill>
                <a:latin typeface="Candara"/>
                <a:cs typeface="Candara"/>
              </a:rPr>
              <a:t>Yapım</a:t>
            </a:r>
            <a:r>
              <a:rPr sz="2400" b="0" spc="55" dirty="0">
                <a:solidFill>
                  <a:srgbClr val="073D86"/>
                </a:solidFill>
                <a:latin typeface="Candara"/>
                <a:cs typeface="Candara"/>
              </a:rPr>
              <a:t> </a:t>
            </a:r>
            <a:r>
              <a:rPr sz="2400" b="0" dirty="0">
                <a:solidFill>
                  <a:srgbClr val="073D86"/>
                </a:solidFill>
                <a:latin typeface="Candara"/>
                <a:cs typeface="Candara"/>
              </a:rPr>
              <a:t>Esasları</a:t>
            </a:r>
            <a:endParaRPr sz="2400" dirty="0">
              <a:latin typeface="Candara"/>
              <a:cs typeface="Candara"/>
            </a:endParaRPr>
          </a:p>
        </p:txBody>
      </p:sp>
      <p:sp>
        <p:nvSpPr>
          <p:cNvPr id="7" name="object 8">
            <a:extLst>
              <a:ext uri="{FF2B5EF4-FFF2-40B4-BE49-F238E27FC236}">
                <a16:creationId xmlns:a16="http://schemas.microsoft.com/office/drawing/2014/main" id="{4342AC2C-EC35-4A01-8857-4FADBF5EF213}"/>
              </a:ext>
            </a:extLst>
          </p:cNvPr>
          <p:cNvSpPr txBox="1">
            <a:spLocks noGrp="1"/>
          </p:cNvSpPr>
          <p:nvPr>
            <p:ph type="ftr" sz="quarter" idx="11"/>
          </p:nvPr>
        </p:nvSpPr>
        <p:spPr>
          <a:xfrm>
            <a:off x="609599" y="6492875"/>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1742482036"/>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1471</TotalTime>
  <Words>7264</Words>
  <Application>Microsoft Office PowerPoint</Application>
  <PresentationFormat>Ekran Gösterisi (4:3)</PresentationFormat>
  <Paragraphs>967</Paragraphs>
  <Slides>63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63</vt:i4>
      </vt:variant>
    </vt:vector>
  </HeadingPairs>
  <TitlesOfParts>
    <vt:vector size="73" baseType="lpstr">
      <vt:lpstr>Arial</vt:lpstr>
      <vt:lpstr>Candara</vt:lpstr>
      <vt:lpstr>Helvetica Neue</vt:lpstr>
      <vt:lpstr>Symbol</vt:lpstr>
      <vt:lpstr>Times</vt:lpstr>
      <vt:lpstr>Times New Roman</vt:lpstr>
      <vt:lpstr>Trebuchet MS</vt:lpstr>
      <vt:lpstr>Wingdings</vt:lpstr>
      <vt:lpstr>Wingdings 3</vt:lpstr>
      <vt:lpstr>Yüzeyler</vt:lpstr>
      <vt:lpstr>İNŞAAT MÜHENDİSLİĞİ BÖLÜMÜ </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AKADEMİK PERSONEL</vt:lpstr>
      <vt:lpstr>Bölüm Öğretim Elemanları Tanıtımı-Geoteknik Anabilim Dalı</vt:lpstr>
      <vt:lpstr>İNŞAAT MÜHENDİSLİĞİ BÖLÜMÜ</vt:lpstr>
      <vt:lpstr>PowerPoint Sunusu</vt:lpstr>
      <vt:lpstr>PowerPoint Sunusu</vt:lpstr>
      <vt:lpstr>PowerPoint Sunusu</vt:lpstr>
      <vt:lpstr>PowerPoint Sunusu</vt:lpstr>
      <vt:lpstr>PowerPoint Sunusu</vt:lpstr>
      <vt:lpstr>Bölüm Öğretim Elemanları Tanıtımı-Geoteknik Anabilim Dalı</vt:lpstr>
      <vt:lpstr>İNŞAAT MÜHENDİSLİĞİ BÖLÜMÜ</vt:lpstr>
      <vt:lpstr>PowerPoint Sunusu</vt:lpstr>
      <vt:lpstr>PowerPoint Sunusu</vt:lpstr>
      <vt:lpstr>Bölüm Öğretim Elemanları Tanıtımı-Yapı Anabilim Dalı</vt:lpstr>
      <vt:lpstr>İNŞAAT MÜHENDİSLİĞİ BÖLÜMÜ</vt:lpstr>
      <vt:lpstr>PowerPoint Sunusu</vt:lpstr>
      <vt:lpstr>PowerPoint Sunusu</vt:lpstr>
      <vt:lpstr>Bölüm Öğretim Elemanları Tanıtımı-Yapı Anabilim Dalı</vt:lpstr>
      <vt:lpstr>İNŞAAT MÜHENDİSLİĞİ BÖLÜMÜ</vt:lpstr>
      <vt:lpstr>İNŞAAT MÜHENDİSLİĞİ BÖLÜMÜ</vt:lpstr>
      <vt:lpstr>PowerPoint Sunusu</vt:lpstr>
      <vt:lpstr>PowerPoint Sunusu</vt:lpstr>
      <vt:lpstr>PowerPoint Sunusu</vt:lpstr>
      <vt:lpstr>Bölüm Öğretim Elemanları Tanıtımı-Yapı Anabilim Dalı</vt:lpstr>
      <vt:lpstr>Bölüm Öğretim Elemanları Tanıtımı-Yapı Anabilim Dalı</vt:lpstr>
      <vt:lpstr>İNŞAAT MÜHENDİSLİĞİ BÖLÜMÜ</vt:lpstr>
      <vt:lpstr>PowerPoint Sunusu</vt:lpstr>
      <vt:lpstr>PowerPoint Sunusu</vt:lpstr>
      <vt:lpstr>Bölüm Öğretim Elemanları Tanıtımı-Yapı Anabilim Dalı</vt:lpstr>
      <vt:lpstr>İNŞAAT MÜHENDİSLİĞİ BÖLÜMÜ</vt:lpstr>
      <vt:lpstr>Bölüm Öğretim Elemanları Tanıtımı-Mekanik Anabilim Dalı</vt:lpstr>
      <vt:lpstr>Bölüm Öğretim Elemanları Tanıtımı-Hidrolik Anabilim Dalı</vt:lpstr>
      <vt:lpstr>İNŞAAT MÜHENDİSLİĞİ BÖLÜMÜ</vt:lpstr>
      <vt:lpstr>PowerPoint Sunusu</vt:lpstr>
      <vt:lpstr>PowerPoint Sunusu</vt:lpstr>
      <vt:lpstr>PowerPoint Sunusu</vt:lpstr>
      <vt:lpstr>PowerPoint Sunusu</vt:lpstr>
      <vt:lpstr>Bölüm Öğretim Elemanları Tanıtımı-Hidrolik Anabilim Dalı</vt:lpstr>
      <vt:lpstr>İNŞAAT MÜHENDİSLİĞİ BÖLÜMÜ</vt:lpstr>
      <vt:lpstr>PowerPoint Sunusu</vt:lpstr>
      <vt:lpstr>PowerPoint Sunusu</vt:lpstr>
      <vt:lpstr>PowerPoint Sunusu</vt:lpstr>
      <vt:lpstr>PowerPoint Sunusu</vt:lpstr>
      <vt:lpstr>Bölüm Öğretim Elemanları Tanıtımı-Hidrolik Anabilim Dalı</vt:lpstr>
      <vt:lpstr>İNŞAAT MÜHENDİSLİĞİ BÖLÜMÜ</vt:lpstr>
      <vt:lpstr>PowerPoint Sunusu</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Mc</dc:creator>
  <cp:lastModifiedBy>ege</cp:lastModifiedBy>
  <cp:revision>136</cp:revision>
  <dcterms:created xsi:type="dcterms:W3CDTF">2015-10-19T09:47:24Z</dcterms:created>
  <dcterms:modified xsi:type="dcterms:W3CDTF">2020-07-17T09:51:06Z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2013-04-29T00:00:00Z</vt:filetime>
  </property>
  <property fmtid="{D5CDD505-2E9C-101B-9397-08002B2CF9AE}" pid="3" name="Creator">
    <vt:lpwstr>Microsoft® Office PowerPoint® 2007</vt:lpwstr>
  </property>
  <property fmtid="{D5CDD505-2E9C-101B-9397-08002B2CF9AE}" pid="4" name="LastSaved">
    <vt:filetime>2015-10-19T00:00:00Z</vt:filetime>
  </property>
</Properties>
</file>