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57" r:id="rId3"/>
    <p:sldId id="258" r:id="rId4"/>
    <p:sldId id="259" r:id="rId5"/>
    <p:sldId id="260" r:id="rId6"/>
    <p:sldId id="261" r:id="rId7"/>
    <p:sldId id="262" r:id="rId8"/>
    <p:sldId id="263" r:id="rId9"/>
    <p:sldId id="264" r:id="rId10"/>
    <p:sldId id="283" r:id="rId11"/>
    <p:sldId id="265" r:id="rId12"/>
    <p:sldId id="266" r:id="rId13"/>
    <p:sldId id="285" r:id="rId14"/>
    <p:sldId id="290" r:id="rId15"/>
    <p:sldId id="291" r:id="rId16"/>
    <p:sldId id="292" r:id="rId17"/>
    <p:sldId id="286" r:id="rId18"/>
    <p:sldId id="267" r:id="rId19"/>
    <p:sldId id="268" r:id="rId20"/>
    <p:sldId id="287" r:id="rId21"/>
    <p:sldId id="294" r:id="rId22"/>
    <p:sldId id="289" r:id="rId23"/>
    <p:sldId id="269" r:id="rId24"/>
    <p:sldId id="288" r:id="rId25"/>
    <p:sldId id="295" r:id="rId26"/>
    <p:sldId id="276" r:id="rId27"/>
    <p:sldId id="275" r:id="rId28"/>
  </p:sldIdLst>
  <p:sldSz cx="9144000" cy="6858000" type="screen4x3"/>
  <p:notesSz cx="9144000" cy="6858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94660"/>
  </p:normalViewPr>
  <p:slideViewPr>
    <p:cSldViewPr>
      <p:cViewPr varScale="1">
        <p:scale>
          <a:sx n="109" d="100"/>
          <a:sy n="109" d="100"/>
        </p:scale>
        <p:origin x="1686" y="4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800" b="1" i="0">
                <a:solidFill>
                  <a:schemeClr val="tx1"/>
                </a:solidFill>
                <a:latin typeface="Candara"/>
                <a:cs typeface="Candara"/>
              </a:defRPr>
            </a:lvl1pPr>
          </a:lstStyle>
          <a:p>
            <a:pPr marL="12700">
              <a:lnSpc>
                <a:spcPts val="1764"/>
              </a:lnSpc>
            </a:pPr>
            <a:r>
              <a:rPr lang="tr-TR" spc="-10" dirty="0" smtClean="0"/>
              <a:t>http://web.harran.edu.tr/insaat</a:t>
            </a:r>
            <a:endParaRPr spc="-10"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9/12/2017</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bg1"/>
                </a:solidFill>
                <a:latin typeface="Candara"/>
                <a:cs typeface="Candara"/>
              </a:defRPr>
            </a:lvl1pPr>
          </a:lstStyle>
          <a:p>
            <a:endParaRPr/>
          </a:p>
        </p:txBody>
      </p:sp>
      <p:sp>
        <p:nvSpPr>
          <p:cNvPr id="3" name="Holder 3"/>
          <p:cNvSpPr>
            <a:spLocks noGrp="1"/>
          </p:cNvSpPr>
          <p:nvPr>
            <p:ph type="body" idx="1"/>
          </p:nvPr>
        </p:nvSpPr>
        <p:spPr/>
        <p:txBody>
          <a:bodyPr lIns="0" tIns="0" rIns="0" bIns="0"/>
          <a:lstStyle>
            <a:lvl1pPr>
              <a:defRPr sz="2800" b="1" i="0">
                <a:solidFill>
                  <a:srgbClr val="2861AA"/>
                </a:solidFill>
                <a:latin typeface="Candara"/>
                <a:cs typeface="Candara"/>
              </a:defRPr>
            </a:lvl1pPr>
          </a:lstStyle>
          <a:p>
            <a:endParaRPr/>
          </a:p>
        </p:txBody>
      </p:sp>
      <p:sp>
        <p:nvSpPr>
          <p:cNvPr id="4" name="Holder 4"/>
          <p:cNvSpPr>
            <a:spLocks noGrp="1"/>
          </p:cNvSpPr>
          <p:nvPr>
            <p:ph type="ftr" sz="quarter" idx="5"/>
          </p:nvPr>
        </p:nvSpPr>
        <p:spPr/>
        <p:txBody>
          <a:bodyPr lIns="0" tIns="0" rIns="0" bIns="0"/>
          <a:lstStyle>
            <a:lvl1pPr>
              <a:defRPr sz="1800" b="1" i="0">
                <a:solidFill>
                  <a:schemeClr val="tx1"/>
                </a:solidFill>
                <a:latin typeface="Candara"/>
                <a:cs typeface="Candara"/>
              </a:defRPr>
            </a:lvl1pPr>
          </a:lstStyle>
          <a:p>
            <a:pPr marL="12700">
              <a:lnSpc>
                <a:spcPts val="1764"/>
              </a:lnSpc>
            </a:pPr>
            <a:r>
              <a:rPr lang="tr-TR" spc="-10" dirty="0" smtClean="0"/>
              <a:t>http://web.harran.edu.tr/insaat</a:t>
            </a:r>
            <a:endParaRPr spc="-10"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9/12/2017</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bg1"/>
                </a:solidFill>
                <a:latin typeface="Candara"/>
                <a:cs typeface="Candara"/>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800" b="1" i="0">
                <a:solidFill>
                  <a:schemeClr val="tx1"/>
                </a:solidFill>
                <a:latin typeface="Candara"/>
                <a:cs typeface="Candara"/>
              </a:defRPr>
            </a:lvl1pPr>
          </a:lstStyle>
          <a:p>
            <a:pPr marL="12700">
              <a:lnSpc>
                <a:spcPts val="1764"/>
              </a:lnSpc>
            </a:pPr>
            <a:r>
              <a:rPr lang="tr-TR" spc="-10" dirty="0" smtClean="0"/>
              <a:t>http://web.harran.edu.tr/insaat</a:t>
            </a:r>
            <a:endParaRPr spc="-10"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9/12/2017</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chemeClr val="bg1"/>
                </a:solidFill>
                <a:latin typeface="Candara"/>
                <a:cs typeface="Candara"/>
              </a:defRPr>
            </a:lvl1pPr>
          </a:lstStyle>
          <a:p>
            <a:endParaRPr/>
          </a:p>
        </p:txBody>
      </p:sp>
      <p:sp>
        <p:nvSpPr>
          <p:cNvPr id="3" name="Holder 3"/>
          <p:cNvSpPr>
            <a:spLocks noGrp="1"/>
          </p:cNvSpPr>
          <p:nvPr>
            <p:ph type="ftr" sz="quarter" idx="5"/>
          </p:nvPr>
        </p:nvSpPr>
        <p:spPr/>
        <p:txBody>
          <a:bodyPr lIns="0" tIns="0" rIns="0" bIns="0"/>
          <a:lstStyle>
            <a:lvl1pPr>
              <a:defRPr sz="1800" b="1" i="0">
                <a:solidFill>
                  <a:schemeClr val="tx1"/>
                </a:solidFill>
                <a:latin typeface="Candara"/>
                <a:cs typeface="Candara"/>
              </a:defRPr>
            </a:lvl1pPr>
          </a:lstStyle>
          <a:p>
            <a:pPr marL="12700">
              <a:lnSpc>
                <a:spcPts val="1764"/>
              </a:lnSpc>
            </a:pPr>
            <a:r>
              <a:rPr lang="tr-TR" spc="-10" dirty="0" smtClean="0"/>
              <a:t>http://web.harran.edu.tr/insaat</a:t>
            </a:r>
            <a:endParaRPr spc="-10"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9/12/2017</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28600" y="228600"/>
            <a:ext cx="8695944" cy="6035040"/>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6054978" y="5499227"/>
            <a:ext cx="2880360" cy="715010"/>
          </a:xfrm>
          <a:custGeom>
            <a:avLst/>
            <a:gdLst/>
            <a:ahLst/>
            <a:cxnLst/>
            <a:rect l="l" t="t" r="r" b="b"/>
            <a:pathLst>
              <a:path w="2880359" h="715010">
                <a:moveTo>
                  <a:pt x="2880105" y="0"/>
                </a:moveTo>
                <a:lnTo>
                  <a:pt x="2873629" y="0"/>
                </a:lnTo>
                <a:lnTo>
                  <a:pt x="2752344" y="20066"/>
                </a:lnTo>
                <a:lnTo>
                  <a:pt x="2628900" y="42418"/>
                </a:lnTo>
                <a:lnTo>
                  <a:pt x="2373376" y="91554"/>
                </a:lnTo>
                <a:lnTo>
                  <a:pt x="2105279" y="149644"/>
                </a:lnTo>
                <a:lnTo>
                  <a:pt x="1824227" y="216674"/>
                </a:lnTo>
                <a:lnTo>
                  <a:pt x="1566672" y="281470"/>
                </a:lnTo>
                <a:lnTo>
                  <a:pt x="842899" y="444563"/>
                </a:lnTo>
                <a:lnTo>
                  <a:pt x="621538" y="489242"/>
                </a:lnTo>
                <a:lnTo>
                  <a:pt x="200025" y="567448"/>
                </a:lnTo>
                <a:lnTo>
                  <a:pt x="0" y="600951"/>
                </a:lnTo>
                <a:lnTo>
                  <a:pt x="138303" y="621068"/>
                </a:lnTo>
                <a:lnTo>
                  <a:pt x="270256" y="638937"/>
                </a:lnTo>
                <a:lnTo>
                  <a:pt x="398018" y="654583"/>
                </a:lnTo>
                <a:lnTo>
                  <a:pt x="644905" y="681393"/>
                </a:lnTo>
                <a:lnTo>
                  <a:pt x="874776" y="699262"/>
                </a:lnTo>
                <a:lnTo>
                  <a:pt x="985520" y="705967"/>
                </a:lnTo>
                <a:lnTo>
                  <a:pt x="1094104" y="710438"/>
                </a:lnTo>
                <a:lnTo>
                  <a:pt x="1298448" y="714895"/>
                </a:lnTo>
                <a:lnTo>
                  <a:pt x="1396365" y="714895"/>
                </a:lnTo>
                <a:lnTo>
                  <a:pt x="1585849" y="710438"/>
                </a:lnTo>
                <a:lnTo>
                  <a:pt x="1675256" y="705967"/>
                </a:lnTo>
                <a:lnTo>
                  <a:pt x="1845564" y="692556"/>
                </a:lnTo>
                <a:lnTo>
                  <a:pt x="1928495" y="683628"/>
                </a:lnTo>
                <a:lnTo>
                  <a:pt x="2086102" y="661276"/>
                </a:lnTo>
                <a:lnTo>
                  <a:pt x="2235073" y="634466"/>
                </a:lnTo>
                <a:lnTo>
                  <a:pt x="2375535" y="603186"/>
                </a:lnTo>
                <a:lnTo>
                  <a:pt x="2509647" y="567448"/>
                </a:lnTo>
                <a:lnTo>
                  <a:pt x="2637409" y="527227"/>
                </a:lnTo>
                <a:lnTo>
                  <a:pt x="2758694" y="482549"/>
                </a:lnTo>
                <a:lnTo>
                  <a:pt x="2875788" y="435622"/>
                </a:lnTo>
                <a:lnTo>
                  <a:pt x="2880105" y="433387"/>
                </a:lnTo>
                <a:lnTo>
                  <a:pt x="2880105" y="0"/>
                </a:lnTo>
                <a:close/>
              </a:path>
            </a:pathLst>
          </a:custGeom>
          <a:solidFill>
            <a:srgbClr val="C5E7FB"/>
          </a:solidFill>
        </p:spPr>
        <p:txBody>
          <a:bodyPr wrap="square" lIns="0" tIns="0" rIns="0" bIns="0" rtlCol="0"/>
          <a:lstStyle/>
          <a:p>
            <a:endParaRPr/>
          </a:p>
        </p:txBody>
      </p:sp>
      <p:sp>
        <p:nvSpPr>
          <p:cNvPr id="18" name="bk object 18"/>
          <p:cNvSpPr/>
          <p:nvPr/>
        </p:nvSpPr>
        <p:spPr>
          <a:xfrm>
            <a:off x="2622423" y="5370703"/>
            <a:ext cx="5551805" cy="851535"/>
          </a:xfrm>
          <a:custGeom>
            <a:avLst/>
            <a:gdLst/>
            <a:ahLst/>
            <a:cxnLst/>
            <a:rect l="l" t="t" r="r" b="b"/>
            <a:pathLst>
              <a:path w="5551805" h="851535">
                <a:moveTo>
                  <a:pt x="853566" y="0"/>
                </a:moveTo>
                <a:lnTo>
                  <a:pt x="685418" y="0"/>
                </a:lnTo>
                <a:lnTo>
                  <a:pt x="527938" y="4445"/>
                </a:lnTo>
                <a:lnTo>
                  <a:pt x="381000" y="11176"/>
                </a:lnTo>
                <a:lnTo>
                  <a:pt x="244728" y="22352"/>
                </a:lnTo>
                <a:lnTo>
                  <a:pt x="117093" y="35814"/>
                </a:lnTo>
                <a:lnTo>
                  <a:pt x="0" y="53594"/>
                </a:lnTo>
                <a:lnTo>
                  <a:pt x="334137" y="96139"/>
                </a:lnTo>
                <a:lnTo>
                  <a:pt x="693927" y="156464"/>
                </a:lnTo>
                <a:lnTo>
                  <a:pt x="1079246" y="234607"/>
                </a:lnTo>
                <a:lnTo>
                  <a:pt x="1283589" y="279285"/>
                </a:lnTo>
                <a:lnTo>
                  <a:pt x="1868931" y="422275"/>
                </a:lnTo>
                <a:lnTo>
                  <a:pt x="2562987" y="576440"/>
                </a:lnTo>
                <a:lnTo>
                  <a:pt x="2726816" y="607720"/>
                </a:lnTo>
                <a:lnTo>
                  <a:pt x="2882265" y="639000"/>
                </a:lnTo>
                <a:lnTo>
                  <a:pt x="3035554" y="668045"/>
                </a:lnTo>
                <a:lnTo>
                  <a:pt x="3329304" y="717194"/>
                </a:lnTo>
                <a:lnTo>
                  <a:pt x="3469766" y="739533"/>
                </a:lnTo>
                <a:lnTo>
                  <a:pt x="3737991" y="775284"/>
                </a:lnTo>
                <a:lnTo>
                  <a:pt x="3991229" y="806564"/>
                </a:lnTo>
                <a:lnTo>
                  <a:pt x="4112641" y="817727"/>
                </a:lnTo>
                <a:lnTo>
                  <a:pt x="4342510" y="835609"/>
                </a:lnTo>
                <a:lnTo>
                  <a:pt x="4453255" y="842302"/>
                </a:lnTo>
                <a:lnTo>
                  <a:pt x="4666107" y="851242"/>
                </a:lnTo>
                <a:lnTo>
                  <a:pt x="4864100" y="851242"/>
                </a:lnTo>
                <a:lnTo>
                  <a:pt x="5051425" y="846772"/>
                </a:lnTo>
                <a:lnTo>
                  <a:pt x="5140833" y="842302"/>
                </a:lnTo>
                <a:lnTo>
                  <a:pt x="5228082" y="835609"/>
                </a:lnTo>
                <a:lnTo>
                  <a:pt x="5474970" y="808799"/>
                </a:lnTo>
                <a:lnTo>
                  <a:pt x="5551551" y="797623"/>
                </a:lnTo>
                <a:lnTo>
                  <a:pt x="5304662" y="766343"/>
                </a:lnTo>
                <a:lnTo>
                  <a:pt x="5042916" y="728357"/>
                </a:lnTo>
                <a:lnTo>
                  <a:pt x="4474463" y="630059"/>
                </a:lnTo>
                <a:lnTo>
                  <a:pt x="3840099" y="498246"/>
                </a:lnTo>
                <a:lnTo>
                  <a:pt x="2854579" y="263652"/>
                </a:lnTo>
                <a:lnTo>
                  <a:pt x="2586354" y="205613"/>
                </a:lnTo>
                <a:lnTo>
                  <a:pt x="2330957" y="156464"/>
                </a:lnTo>
                <a:lnTo>
                  <a:pt x="2207387" y="134112"/>
                </a:lnTo>
                <a:lnTo>
                  <a:pt x="2086102" y="113919"/>
                </a:lnTo>
                <a:lnTo>
                  <a:pt x="1969007" y="96139"/>
                </a:lnTo>
                <a:lnTo>
                  <a:pt x="1630552" y="51435"/>
                </a:lnTo>
                <a:lnTo>
                  <a:pt x="1419860" y="31242"/>
                </a:lnTo>
                <a:lnTo>
                  <a:pt x="1221866" y="15621"/>
                </a:lnTo>
                <a:lnTo>
                  <a:pt x="1032382" y="4445"/>
                </a:lnTo>
                <a:lnTo>
                  <a:pt x="853566" y="0"/>
                </a:lnTo>
                <a:close/>
              </a:path>
            </a:pathLst>
          </a:custGeom>
          <a:solidFill>
            <a:srgbClr val="C5E7FB"/>
          </a:solidFill>
        </p:spPr>
        <p:txBody>
          <a:bodyPr wrap="square" lIns="0" tIns="0" rIns="0" bIns="0" rtlCol="0"/>
          <a:lstStyle/>
          <a:p>
            <a:endParaRPr/>
          </a:p>
        </p:txBody>
      </p:sp>
      <p:sp>
        <p:nvSpPr>
          <p:cNvPr id="19" name="bk object 19"/>
          <p:cNvSpPr/>
          <p:nvPr/>
        </p:nvSpPr>
        <p:spPr>
          <a:xfrm>
            <a:off x="2832100" y="5383021"/>
            <a:ext cx="5474970" cy="775335"/>
          </a:xfrm>
          <a:custGeom>
            <a:avLst/>
            <a:gdLst/>
            <a:ahLst/>
            <a:cxnLst/>
            <a:rect l="l" t="t" r="r" b="b"/>
            <a:pathLst>
              <a:path w="5474970" h="775335">
                <a:moveTo>
                  <a:pt x="0" y="78231"/>
                </a:moveTo>
                <a:lnTo>
                  <a:pt x="19176" y="73659"/>
                </a:lnTo>
                <a:lnTo>
                  <a:pt x="76581" y="62483"/>
                </a:lnTo>
                <a:lnTo>
                  <a:pt x="174498" y="46862"/>
                </a:lnTo>
                <a:lnTo>
                  <a:pt x="238379" y="37972"/>
                </a:lnTo>
                <a:lnTo>
                  <a:pt x="312927" y="29082"/>
                </a:lnTo>
                <a:lnTo>
                  <a:pt x="395858" y="22351"/>
                </a:lnTo>
                <a:lnTo>
                  <a:pt x="491744" y="15620"/>
                </a:lnTo>
                <a:lnTo>
                  <a:pt x="596011" y="8889"/>
                </a:lnTo>
                <a:lnTo>
                  <a:pt x="713104" y="4444"/>
                </a:lnTo>
                <a:lnTo>
                  <a:pt x="840866" y="2158"/>
                </a:lnTo>
                <a:lnTo>
                  <a:pt x="979170" y="0"/>
                </a:lnTo>
                <a:lnTo>
                  <a:pt x="1128140" y="2158"/>
                </a:lnTo>
                <a:lnTo>
                  <a:pt x="1287779" y="6730"/>
                </a:lnTo>
                <a:lnTo>
                  <a:pt x="1460246" y="15620"/>
                </a:lnTo>
                <a:lnTo>
                  <a:pt x="1643379" y="26796"/>
                </a:lnTo>
                <a:lnTo>
                  <a:pt x="1837054" y="44703"/>
                </a:lnTo>
                <a:lnTo>
                  <a:pt x="2043557" y="64769"/>
                </a:lnTo>
                <a:lnTo>
                  <a:pt x="2262759" y="89407"/>
                </a:lnTo>
                <a:lnTo>
                  <a:pt x="2492629" y="118363"/>
                </a:lnTo>
                <a:lnTo>
                  <a:pt x="2735326" y="154177"/>
                </a:lnTo>
                <a:lnTo>
                  <a:pt x="2988691" y="194309"/>
                </a:lnTo>
                <a:lnTo>
                  <a:pt x="3254755" y="241274"/>
                </a:lnTo>
                <a:lnTo>
                  <a:pt x="3533648" y="297129"/>
                </a:lnTo>
                <a:lnTo>
                  <a:pt x="3825240" y="357454"/>
                </a:lnTo>
                <a:lnTo>
                  <a:pt x="4129658" y="424484"/>
                </a:lnTo>
                <a:lnTo>
                  <a:pt x="4446778" y="500443"/>
                </a:lnTo>
                <a:lnTo>
                  <a:pt x="4776724" y="583107"/>
                </a:lnTo>
                <a:lnTo>
                  <a:pt x="5119497" y="674712"/>
                </a:lnTo>
                <a:lnTo>
                  <a:pt x="5474970" y="775246"/>
                </a:lnTo>
              </a:path>
            </a:pathLst>
          </a:custGeom>
          <a:ln w="3175">
            <a:solidFill>
              <a:srgbClr val="FFFFFF"/>
            </a:solidFill>
          </a:ln>
        </p:spPr>
        <p:txBody>
          <a:bodyPr wrap="square" lIns="0" tIns="0" rIns="0" bIns="0" rtlCol="0"/>
          <a:lstStyle/>
          <a:p>
            <a:endParaRPr/>
          </a:p>
        </p:txBody>
      </p:sp>
      <p:sp>
        <p:nvSpPr>
          <p:cNvPr id="20" name="bk object 20"/>
          <p:cNvSpPr/>
          <p:nvPr/>
        </p:nvSpPr>
        <p:spPr>
          <a:xfrm>
            <a:off x="5616447" y="5369559"/>
            <a:ext cx="3312160" cy="652780"/>
          </a:xfrm>
          <a:custGeom>
            <a:avLst/>
            <a:gdLst/>
            <a:ahLst/>
            <a:cxnLst/>
            <a:rect l="l" t="t" r="r" b="b"/>
            <a:pathLst>
              <a:path w="3312159" h="652779">
                <a:moveTo>
                  <a:pt x="0" y="652424"/>
                </a:moveTo>
                <a:lnTo>
                  <a:pt x="95757" y="625614"/>
                </a:lnTo>
                <a:lnTo>
                  <a:pt x="357631" y="556361"/>
                </a:lnTo>
                <a:lnTo>
                  <a:pt x="538479" y="509435"/>
                </a:lnTo>
                <a:lnTo>
                  <a:pt x="747140" y="458050"/>
                </a:lnTo>
                <a:lnTo>
                  <a:pt x="979170" y="402196"/>
                </a:lnTo>
                <a:lnTo>
                  <a:pt x="1228217" y="341871"/>
                </a:lnTo>
                <a:lnTo>
                  <a:pt x="1492123" y="283781"/>
                </a:lnTo>
                <a:lnTo>
                  <a:pt x="1762505" y="225691"/>
                </a:lnTo>
                <a:lnTo>
                  <a:pt x="2039238" y="172084"/>
                </a:lnTo>
                <a:lnTo>
                  <a:pt x="2313812" y="120649"/>
                </a:lnTo>
                <a:lnTo>
                  <a:pt x="2450083" y="98297"/>
                </a:lnTo>
                <a:lnTo>
                  <a:pt x="2582036" y="75945"/>
                </a:lnTo>
                <a:lnTo>
                  <a:pt x="2713990" y="58165"/>
                </a:lnTo>
                <a:lnTo>
                  <a:pt x="2841752" y="40258"/>
                </a:lnTo>
                <a:lnTo>
                  <a:pt x="2967354" y="26796"/>
                </a:lnTo>
                <a:lnTo>
                  <a:pt x="3086607" y="15620"/>
                </a:lnTo>
                <a:lnTo>
                  <a:pt x="3201543" y="6730"/>
                </a:lnTo>
                <a:lnTo>
                  <a:pt x="3312159" y="0"/>
                </a:lnTo>
              </a:path>
            </a:pathLst>
          </a:custGeom>
          <a:ln w="3175">
            <a:solidFill>
              <a:srgbClr val="FFFFFF"/>
            </a:solidFill>
          </a:ln>
        </p:spPr>
        <p:txBody>
          <a:bodyPr wrap="square" lIns="0" tIns="0" rIns="0" bIns="0" rtlCol="0"/>
          <a:lstStyle/>
          <a:p>
            <a:endParaRPr/>
          </a:p>
        </p:txBody>
      </p:sp>
      <p:sp>
        <p:nvSpPr>
          <p:cNvPr id="21" name="bk object 21"/>
          <p:cNvSpPr/>
          <p:nvPr/>
        </p:nvSpPr>
        <p:spPr>
          <a:xfrm>
            <a:off x="211670" y="5353939"/>
            <a:ext cx="8723630" cy="1331595"/>
          </a:xfrm>
          <a:custGeom>
            <a:avLst/>
            <a:gdLst/>
            <a:ahLst/>
            <a:cxnLst/>
            <a:rect l="l" t="t" r="r" b="b"/>
            <a:pathLst>
              <a:path w="8723630" h="1331595">
                <a:moveTo>
                  <a:pt x="1556042" y="0"/>
                </a:moveTo>
                <a:lnTo>
                  <a:pt x="1402753" y="0"/>
                </a:lnTo>
                <a:lnTo>
                  <a:pt x="1258100" y="4445"/>
                </a:lnTo>
                <a:lnTo>
                  <a:pt x="1121829" y="11176"/>
                </a:lnTo>
                <a:lnTo>
                  <a:pt x="874890" y="33528"/>
                </a:lnTo>
                <a:lnTo>
                  <a:pt x="762063" y="49149"/>
                </a:lnTo>
                <a:lnTo>
                  <a:pt x="659891" y="64770"/>
                </a:lnTo>
                <a:lnTo>
                  <a:pt x="564095" y="82677"/>
                </a:lnTo>
                <a:lnTo>
                  <a:pt x="478955" y="102743"/>
                </a:lnTo>
                <a:lnTo>
                  <a:pt x="398056" y="120650"/>
                </a:lnTo>
                <a:lnTo>
                  <a:pt x="327812" y="140716"/>
                </a:lnTo>
                <a:lnTo>
                  <a:pt x="206476" y="178816"/>
                </a:lnTo>
                <a:lnTo>
                  <a:pt x="157518" y="196596"/>
                </a:lnTo>
                <a:lnTo>
                  <a:pt x="51079" y="241312"/>
                </a:lnTo>
                <a:lnTo>
                  <a:pt x="0" y="268122"/>
                </a:lnTo>
                <a:lnTo>
                  <a:pt x="0" y="1331607"/>
                </a:lnTo>
                <a:lnTo>
                  <a:pt x="8719096" y="1331607"/>
                </a:lnTo>
                <a:lnTo>
                  <a:pt x="8723414" y="1324902"/>
                </a:lnTo>
                <a:lnTo>
                  <a:pt x="8723414" y="851255"/>
                </a:lnTo>
                <a:lnTo>
                  <a:pt x="7182142" y="851255"/>
                </a:lnTo>
                <a:lnTo>
                  <a:pt x="7043839" y="849020"/>
                </a:lnTo>
                <a:lnTo>
                  <a:pt x="6899059" y="844550"/>
                </a:lnTo>
                <a:lnTo>
                  <a:pt x="6750088" y="837844"/>
                </a:lnTo>
                <a:lnTo>
                  <a:pt x="6594640" y="826681"/>
                </a:lnTo>
                <a:lnTo>
                  <a:pt x="6260503" y="793165"/>
                </a:lnTo>
                <a:lnTo>
                  <a:pt x="5900712" y="746239"/>
                </a:lnTo>
                <a:lnTo>
                  <a:pt x="5709196" y="717194"/>
                </a:lnTo>
                <a:lnTo>
                  <a:pt x="5509044" y="683691"/>
                </a:lnTo>
                <a:lnTo>
                  <a:pt x="5302542" y="645706"/>
                </a:lnTo>
                <a:lnTo>
                  <a:pt x="4861979" y="558571"/>
                </a:lnTo>
                <a:lnTo>
                  <a:pt x="4387253" y="453567"/>
                </a:lnTo>
                <a:lnTo>
                  <a:pt x="4136047" y="395478"/>
                </a:lnTo>
                <a:lnTo>
                  <a:pt x="3614458" y="268122"/>
                </a:lnTo>
                <a:lnTo>
                  <a:pt x="3122841" y="165354"/>
                </a:lnTo>
                <a:lnTo>
                  <a:pt x="2892844" y="125095"/>
                </a:lnTo>
                <a:lnTo>
                  <a:pt x="2673642" y="91567"/>
                </a:lnTo>
                <a:lnTo>
                  <a:pt x="2462949" y="62611"/>
                </a:lnTo>
                <a:lnTo>
                  <a:pt x="2262797" y="40259"/>
                </a:lnTo>
                <a:lnTo>
                  <a:pt x="2073313" y="22352"/>
                </a:lnTo>
                <a:lnTo>
                  <a:pt x="1719999" y="2286"/>
                </a:lnTo>
                <a:lnTo>
                  <a:pt x="1556042" y="0"/>
                </a:lnTo>
                <a:close/>
              </a:path>
              <a:path w="8723630" h="1331595">
                <a:moveTo>
                  <a:pt x="8723414" y="569747"/>
                </a:moveTo>
                <a:lnTo>
                  <a:pt x="8638197" y="605485"/>
                </a:lnTo>
                <a:lnTo>
                  <a:pt x="8557298" y="636765"/>
                </a:lnTo>
                <a:lnTo>
                  <a:pt x="8472208" y="665810"/>
                </a:lnTo>
                <a:lnTo>
                  <a:pt x="8295551" y="719429"/>
                </a:lnTo>
                <a:lnTo>
                  <a:pt x="8201825" y="744016"/>
                </a:lnTo>
                <a:lnTo>
                  <a:pt x="8005991" y="784225"/>
                </a:lnTo>
                <a:lnTo>
                  <a:pt x="7901724" y="802093"/>
                </a:lnTo>
                <a:lnTo>
                  <a:pt x="7680363" y="828903"/>
                </a:lnTo>
                <a:lnTo>
                  <a:pt x="7441857" y="846785"/>
                </a:lnTo>
                <a:lnTo>
                  <a:pt x="7314222" y="851255"/>
                </a:lnTo>
                <a:lnTo>
                  <a:pt x="8723414" y="851255"/>
                </a:lnTo>
                <a:lnTo>
                  <a:pt x="8723414" y="569747"/>
                </a:lnTo>
                <a:close/>
              </a:path>
            </a:pathLst>
          </a:custGeom>
          <a:solidFill>
            <a:srgbClr val="FFFFFF"/>
          </a:solidFill>
        </p:spPr>
        <p:txBody>
          <a:bodyPr wrap="square" lIns="0" tIns="0" rIns="0" bIns="0" rtlCol="0"/>
          <a:lstStyle/>
          <a:p>
            <a:endParaRPr/>
          </a:p>
        </p:txBody>
      </p:sp>
      <p:sp>
        <p:nvSpPr>
          <p:cNvPr id="22" name="bk object 22"/>
          <p:cNvSpPr/>
          <p:nvPr/>
        </p:nvSpPr>
        <p:spPr>
          <a:xfrm>
            <a:off x="251523" y="232029"/>
            <a:ext cx="8640953" cy="1828800"/>
          </a:xfrm>
          <a:prstGeom prst="rect">
            <a:avLst/>
          </a:prstGeom>
          <a:blipFill>
            <a:blip r:embed="rId3" cstate="print"/>
            <a:stretch>
              <a:fillRect/>
            </a:stretch>
          </a:blipFill>
        </p:spPr>
        <p:txBody>
          <a:bodyPr wrap="square" lIns="0" tIns="0" rIns="0" bIns="0" rtlCol="0"/>
          <a:lstStyle/>
          <a:p>
            <a:endParaRPr/>
          </a:p>
        </p:txBody>
      </p:sp>
      <p:sp>
        <p:nvSpPr>
          <p:cNvPr id="23" name="bk object 23"/>
          <p:cNvSpPr/>
          <p:nvPr/>
        </p:nvSpPr>
        <p:spPr>
          <a:xfrm>
            <a:off x="650748" y="601980"/>
            <a:ext cx="7847076" cy="853439"/>
          </a:xfrm>
          <a:prstGeom prst="rect">
            <a:avLst/>
          </a:prstGeom>
          <a:blipFill>
            <a:blip r:embed="rId4" cstate="print"/>
            <a:stretch>
              <a:fillRect/>
            </a:stretch>
          </a:blipFill>
        </p:spPr>
        <p:txBody>
          <a:bodyPr wrap="square" lIns="0" tIns="0" rIns="0" bIns="0" rtlCol="0"/>
          <a:lstStyle/>
          <a:p>
            <a:endParaRPr/>
          </a:p>
        </p:txBody>
      </p:sp>
      <p:sp>
        <p:nvSpPr>
          <p:cNvPr id="24" name="bk object 24"/>
          <p:cNvSpPr/>
          <p:nvPr/>
        </p:nvSpPr>
        <p:spPr>
          <a:xfrm>
            <a:off x="7796783" y="601980"/>
            <a:ext cx="810768" cy="853439"/>
          </a:xfrm>
          <a:prstGeom prst="rect">
            <a:avLst/>
          </a:prstGeom>
          <a:blipFill>
            <a:blip r:embed="rId5" cstate="print"/>
            <a:stretch>
              <a:fillRect/>
            </a:stretch>
          </a:blipFill>
        </p:spPr>
        <p:txBody>
          <a:bodyPr wrap="square" lIns="0" tIns="0" rIns="0" bIns="0" rtlCol="0"/>
          <a:lstStyle/>
          <a:p>
            <a:endParaRPr/>
          </a:p>
        </p:txBody>
      </p:sp>
      <p:sp>
        <p:nvSpPr>
          <p:cNvPr id="25" name="bk object 25"/>
          <p:cNvSpPr/>
          <p:nvPr/>
        </p:nvSpPr>
        <p:spPr>
          <a:xfrm>
            <a:off x="844296" y="1211580"/>
            <a:ext cx="1626107" cy="853439"/>
          </a:xfrm>
          <a:prstGeom prst="rect">
            <a:avLst/>
          </a:prstGeom>
          <a:blipFill>
            <a:blip r:embed="rId6" cstate="print"/>
            <a:stretch>
              <a:fillRect/>
            </a:stretch>
          </a:blipFill>
        </p:spPr>
        <p:txBody>
          <a:bodyPr wrap="square" lIns="0" tIns="0" rIns="0" bIns="0" rtlCol="0"/>
          <a:lstStyle/>
          <a:p>
            <a:endParaRPr/>
          </a:p>
        </p:txBody>
      </p:sp>
      <p:sp>
        <p:nvSpPr>
          <p:cNvPr id="26" name="bk object 26"/>
          <p:cNvSpPr/>
          <p:nvPr/>
        </p:nvSpPr>
        <p:spPr>
          <a:xfrm>
            <a:off x="1769364" y="1211580"/>
            <a:ext cx="829056" cy="853439"/>
          </a:xfrm>
          <a:prstGeom prst="rect">
            <a:avLst/>
          </a:prstGeom>
          <a:blipFill>
            <a:blip r:embed="rId7" cstate="print"/>
            <a:stretch>
              <a:fillRect/>
            </a:stretch>
          </a:blipFill>
        </p:spPr>
        <p:txBody>
          <a:bodyPr wrap="square" lIns="0" tIns="0" rIns="0" bIns="0" rtlCol="0"/>
          <a:lstStyle/>
          <a:p>
            <a:endParaRPr/>
          </a:p>
        </p:txBody>
      </p:sp>
      <p:sp>
        <p:nvSpPr>
          <p:cNvPr id="27" name="bk object 27"/>
          <p:cNvSpPr/>
          <p:nvPr/>
        </p:nvSpPr>
        <p:spPr>
          <a:xfrm>
            <a:off x="1897379" y="1211580"/>
            <a:ext cx="6406896" cy="853439"/>
          </a:xfrm>
          <a:prstGeom prst="rect">
            <a:avLst/>
          </a:prstGeom>
          <a:blipFill>
            <a:blip r:embed="rId8" cstate="print"/>
            <a:stretch>
              <a:fillRect/>
            </a:stretch>
          </a:blipFill>
        </p:spPr>
        <p:txBody>
          <a:bodyPr wrap="square" lIns="0" tIns="0" rIns="0" bIns="0" rtlCol="0"/>
          <a:lstStyle/>
          <a:p>
            <a:endParaRPr/>
          </a:p>
        </p:txBody>
      </p:sp>
      <p:sp>
        <p:nvSpPr>
          <p:cNvPr id="28" name="bk object 28"/>
          <p:cNvSpPr/>
          <p:nvPr/>
        </p:nvSpPr>
        <p:spPr>
          <a:xfrm>
            <a:off x="7603235" y="1211580"/>
            <a:ext cx="810768" cy="853439"/>
          </a:xfrm>
          <a:prstGeom prst="rect">
            <a:avLst/>
          </a:prstGeom>
          <a:blipFill>
            <a:blip r:embed="rId5" cstate="print"/>
            <a:stretch>
              <a:fillRect/>
            </a:stretch>
          </a:blipFill>
        </p:spPr>
        <p:txBody>
          <a:bodyPr wrap="square" lIns="0" tIns="0" rIns="0" bIns="0" rtlCol="0"/>
          <a:lstStyle/>
          <a:p>
            <a:endParaRPr/>
          </a:p>
        </p:txBody>
      </p:sp>
      <p:sp>
        <p:nvSpPr>
          <p:cNvPr id="29" name="bk object 29"/>
          <p:cNvSpPr/>
          <p:nvPr/>
        </p:nvSpPr>
        <p:spPr>
          <a:xfrm>
            <a:off x="1034097" y="843533"/>
            <a:ext cx="7079297" cy="1144778"/>
          </a:xfrm>
          <a:prstGeom prst="rect">
            <a:avLst/>
          </a:prstGeom>
          <a:blipFill>
            <a:blip r:embed="rId9" cstate="print"/>
            <a:stretch>
              <a:fillRect/>
            </a:stretch>
          </a:blipFill>
        </p:spPr>
        <p:txBody>
          <a:bodyPr wrap="square" lIns="0" tIns="0" rIns="0" bIns="0" rtlCol="0"/>
          <a:lstStyle/>
          <a:p>
            <a:endParaRPr/>
          </a:p>
        </p:txBody>
      </p:sp>
      <p:sp>
        <p:nvSpPr>
          <p:cNvPr id="30" name="bk object 30"/>
          <p:cNvSpPr/>
          <p:nvPr/>
        </p:nvSpPr>
        <p:spPr>
          <a:xfrm>
            <a:off x="2540126" y="1988820"/>
            <a:ext cx="4282947" cy="4032503"/>
          </a:xfrm>
          <a:prstGeom prst="rect">
            <a:avLst/>
          </a:prstGeom>
          <a:blipFill>
            <a:blip r:embed="rId10"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defRPr sz="1800" b="1" i="0">
                <a:solidFill>
                  <a:schemeClr val="tx1"/>
                </a:solidFill>
                <a:latin typeface="Candara"/>
                <a:cs typeface="Candara"/>
              </a:defRPr>
            </a:lvl1pPr>
          </a:lstStyle>
          <a:p>
            <a:pPr marL="12700">
              <a:lnSpc>
                <a:spcPts val="1764"/>
              </a:lnSpc>
            </a:pPr>
            <a:r>
              <a:rPr lang="tr-TR" spc="-10" dirty="0" smtClean="0"/>
              <a:t>http://web.harran.edu.tr/insaat</a:t>
            </a:r>
            <a:endParaRPr spc="-10"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9/12/2017</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228600" y="228600"/>
            <a:ext cx="8695944" cy="2468879"/>
          </a:xfrm>
          <a:prstGeom prst="rect">
            <a:avLst/>
          </a:prstGeom>
          <a:blipFill>
            <a:blip r:embed="rId7" cstate="print"/>
            <a:stretch>
              <a:fillRect/>
            </a:stretch>
          </a:blipFill>
        </p:spPr>
        <p:txBody>
          <a:bodyPr wrap="square" lIns="0" tIns="0" rIns="0" bIns="0" rtlCol="0"/>
          <a:lstStyle/>
          <a:p>
            <a:endParaRPr/>
          </a:p>
        </p:txBody>
      </p:sp>
      <p:sp>
        <p:nvSpPr>
          <p:cNvPr id="17" name="bk object 17"/>
          <p:cNvSpPr/>
          <p:nvPr/>
        </p:nvSpPr>
        <p:spPr>
          <a:xfrm>
            <a:off x="6047485" y="1824482"/>
            <a:ext cx="2876550" cy="714375"/>
          </a:xfrm>
          <a:custGeom>
            <a:avLst/>
            <a:gdLst/>
            <a:ahLst/>
            <a:cxnLst/>
            <a:rect l="l" t="t" r="r" b="b"/>
            <a:pathLst>
              <a:path w="2876550" h="714375">
                <a:moveTo>
                  <a:pt x="2876422" y="0"/>
                </a:moveTo>
                <a:lnTo>
                  <a:pt x="2869945" y="0"/>
                </a:lnTo>
                <a:lnTo>
                  <a:pt x="2748788" y="20065"/>
                </a:lnTo>
                <a:lnTo>
                  <a:pt x="2625470" y="42417"/>
                </a:lnTo>
                <a:lnTo>
                  <a:pt x="2370455" y="91439"/>
                </a:lnTo>
                <a:lnTo>
                  <a:pt x="2102485" y="149478"/>
                </a:lnTo>
                <a:lnTo>
                  <a:pt x="1821941" y="216407"/>
                </a:lnTo>
                <a:lnTo>
                  <a:pt x="1564639" y="281177"/>
                </a:lnTo>
                <a:lnTo>
                  <a:pt x="841883" y="443991"/>
                </a:lnTo>
                <a:lnTo>
                  <a:pt x="620775" y="488695"/>
                </a:lnTo>
                <a:lnTo>
                  <a:pt x="199771" y="566801"/>
                </a:lnTo>
                <a:lnTo>
                  <a:pt x="0" y="600201"/>
                </a:lnTo>
                <a:lnTo>
                  <a:pt x="270001" y="638175"/>
                </a:lnTo>
                <a:lnTo>
                  <a:pt x="397510" y="653795"/>
                </a:lnTo>
                <a:lnTo>
                  <a:pt x="644143" y="680592"/>
                </a:lnTo>
                <a:lnTo>
                  <a:pt x="873760" y="698372"/>
                </a:lnTo>
                <a:lnTo>
                  <a:pt x="984249" y="705103"/>
                </a:lnTo>
                <a:lnTo>
                  <a:pt x="1092708" y="709548"/>
                </a:lnTo>
                <a:lnTo>
                  <a:pt x="1296796" y="713993"/>
                </a:lnTo>
                <a:lnTo>
                  <a:pt x="1394587" y="713993"/>
                </a:lnTo>
                <a:lnTo>
                  <a:pt x="1583816" y="709548"/>
                </a:lnTo>
                <a:lnTo>
                  <a:pt x="1673097" y="705103"/>
                </a:lnTo>
                <a:lnTo>
                  <a:pt x="1843150" y="691641"/>
                </a:lnTo>
                <a:lnTo>
                  <a:pt x="1926082" y="682751"/>
                </a:lnTo>
                <a:lnTo>
                  <a:pt x="2083435" y="660400"/>
                </a:lnTo>
                <a:lnTo>
                  <a:pt x="2232152" y="633729"/>
                </a:lnTo>
                <a:lnTo>
                  <a:pt x="2372487" y="602488"/>
                </a:lnTo>
                <a:lnTo>
                  <a:pt x="2506471" y="566801"/>
                </a:lnTo>
                <a:lnTo>
                  <a:pt x="2633980" y="526541"/>
                </a:lnTo>
                <a:lnTo>
                  <a:pt x="2755138" y="481964"/>
                </a:lnTo>
                <a:lnTo>
                  <a:pt x="2872105" y="435101"/>
                </a:lnTo>
                <a:lnTo>
                  <a:pt x="2876422" y="432815"/>
                </a:lnTo>
                <a:lnTo>
                  <a:pt x="2876422" y="0"/>
                </a:lnTo>
                <a:close/>
              </a:path>
            </a:pathLst>
          </a:custGeom>
          <a:solidFill>
            <a:srgbClr val="C5E7FB"/>
          </a:solidFill>
        </p:spPr>
        <p:txBody>
          <a:bodyPr wrap="square" lIns="0" tIns="0" rIns="0" bIns="0" rtlCol="0"/>
          <a:lstStyle/>
          <a:p>
            <a:endParaRPr/>
          </a:p>
        </p:txBody>
      </p:sp>
      <p:sp>
        <p:nvSpPr>
          <p:cNvPr id="18" name="bk object 18"/>
          <p:cNvSpPr/>
          <p:nvPr/>
        </p:nvSpPr>
        <p:spPr>
          <a:xfrm>
            <a:off x="2619375" y="1696211"/>
            <a:ext cx="5544820" cy="850265"/>
          </a:xfrm>
          <a:custGeom>
            <a:avLst/>
            <a:gdLst/>
            <a:ahLst/>
            <a:cxnLst/>
            <a:rect l="l" t="t" r="r" b="b"/>
            <a:pathLst>
              <a:path w="5544820" h="850264">
                <a:moveTo>
                  <a:pt x="852424" y="0"/>
                </a:moveTo>
                <a:lnTo>
                  <a:pt x="684529" y="0"/>
                </a:lnTo>
                <a:lnTo>
                  <a:pt x="527176" y="4445"/>
                </a:lnTo>
                <a:lnTo>
                  <a:pt x="380492" y="11049"/>
                </a:lnTo>
                <a:lnTo>
                  <a:pt x="244475" y="22225"/>
                </a:lnTo>
                <a:lnTo>
                  <a:pt x="116839" y="35687"/>
                </a:lnTo>
                <a:lnTo>
                  <a:pt x="0" y="53466"/>
                </a:lnTo>
                <a:lnTo>
                  <a:pt x="333756" y="95885"/>
                </a:lnTo>
                <a:lnTo>
                  <a:pt x="693038" y="156083"/>
                </a:lnTo>
                <a:lnTo>
                  <a:pt x="1077849" y="234187"/>
                </a:lnTo>
                <a:lnTo>
                  <a:pt x="1281938" y="278891"/>
                </a:lnTo>
                <a:lnTo>
                  <a:pt x="1866519" y="421639"/>
                </a:lnTo>
                <a:lnTo>
                  <a:pt x="2559558" y="575690"/>
                </a:lnTo>
                <a:lnTo>
                  <a:pt x="2723261" y="606933"/>
                </a:lnTo>
                <a:lnTo>
                  <a:pt x="2878454" y="638175"/>
                </a:lnTo>
                <a:lnTo>
                  <a:pt x="3031616" y="667130"/>
                </a:lnTo>
                <a:lnTo>
                  <a:pt x="3324987" y="716152"/>
                </a:lnTo>
                <a:lnTo>
                  <a:pt x="3465322" y="738504"/>
                </a:lnTo>
                <a:lnTo>
                  <a:pt x="3733165" y="774191"/>
                </a:lnTo>
                <a:lnTo>
                  <a:pt x="3986149" y="805434"/>
                </a:lnTo>
                <a:lnTo>
                  <a:pt x="4107306" y="816610"/>
                </a:lnTo>
                <a:lnTo>
                  <a:pt x="4336923" y="834516"/>
                </a:lnTo>
                <a:lnTo>
                  <a:pt x="4447413" y="841121"/>
                </a:lnTo>
                <a:lnTo>
                  <a:pt x="4660010" y="850138"/>
                </a:lnTo>
                <a:lnTo>
                  <a:pt x="4857750" y="850138"/>
                </a:lnTo>
                <a:lnTo>
                  <a:pt x="5044821" y="845565"/>
                </a:lnTo>
                <a:lnTo>
                  <a:pt x="5134102" y="841121"/>
                </a:lnTo>
                <a:lnTo>
                  <a:pt x="5221351" y="834516"/>
                </a:lnTo>
                <a:lnTo>
                  <a:pt x="5467984" y="807720"/>
                </a:lnTo>
                <a:lnTo>
                  <a:pt x="5544439" y="796543"/>
                </a:lnTo>
                <a:lnTo>
                  <a:pt x="5297805" y="765301"/>
                </a:lnTo>
                <a:lnTo>
                  <a:pt x="5036311" y="727328"/>
                </a:lnTo>
                <a:lnTo>
                  <a:pt x="4468749" y="629158"/>
                </a:lnTo>
                <a:lnTo>
                  <a:pt x="3835146" y="497586"/>
                </a:lnTo>
                <a:lnTo>
                  <a:pt x="2850896" y="263271"/>
                </a:lnTo>
                <a:lnTo>
                  <a:pt x="2583053" y="205232"/>
                </a:lnTo>
                <a:lnTo>
                  <a:pt x="2327910" y="156083"/>
                </a:lnTo>
                <a:lnTo>
                  <a:pt x="2204592" y="133858"/>
                </a:lnTo>
                <a:lnTo>
                  <a:pt x="2083435" y="113791"/>
                </a:lnTo>
                <a:lnTo>
                  <a:pt x="1966467" y="95885"/>
                </a:lnTo>
                <a:lnTo>
                  <a:pt x="1628394" y="51308"/>
                </a:lnTo>
                <a:lnTo>
                  <a:pt x="1417954" y="31241"/>
                </a:lnTo>
                <a:lnTo>
                  <a:pt x="1220215" y="15621"/>
                </a:lnTo>
                <a:lnTo>
                  <a:pt x="1030986" y="4445"/>
                </a:lnTo>
                <a:lnTo>
                  <a:pt x="852424" y="0"/>
                </a:lnTo>
                <a:close/>
              </a:path>
            </a:pathLst>
          </a:custGeom>
          <a:solidFill>
            <a:srgbClr val="C5E7FB"/>
          </a:solidFill>
        </p:spPr>
        <p:txBody>
          <a:bodyPr wrap="square" lIns="0" tIns="0" rIns="0" bIns="0" rtlCol="0"/>
          <a:lstStyle/>
          <a:p>
            <a:endParaRPr/>
          </a:p>
        </p:txBody>
      </p:sp>
      <p:sp>
        <p:nvSpPr>
          <p:cNvPr id="19" name="bk object 19"/>
          <p:cNvSpPr/>
          <p:nvPr/>
        </p:nvSpPr>
        <p:spPr>
          <a:xfrm>
            <a:off x="2828670" y="1708404"/>
            <a:ext cx="5467985" cy="774700"/>
          </a:xfrm>
          <a:custGeom>
            <a:avLst/>
            <a:gdLst/>
            <a:ahLst/>
            <a:cxnLst/>
            <a:rect l="l" t="t" r="r" b="b"/>
            <a:pathLst>
              <a:path w="5467984" h="774700">
                <a:moveTo>
                  <a:pt x="0" y="78105"/>
                </a:moveTo>
                <a:lnTo>
                  <a:pt x="19177" y="73660"/>
                </a:lnTo>
                <a:lnTo>
                  <a:pt x="76581" y="62484"/>
                </a:lnTo>
                <a:lnTo>
                  <a:pt x="174371" y="46862"/>
                </a:lnTo>
                <a:lnTo>
                  <a:pt x="238125" y="37973"/>
                </a:lnTo>
                <a:lnTo>
                  <a:pt x="312547" y="29083"/>
                </a:lnTo>
                <a:lnTo>
                  <a:pt x="395478" y="22351"/>
                </a:lnTo>
                <a:lnTo>
                  <a:pt x="491108" y="15621"/>
                </a:lnTo>
                <a:lnTo>
                  <a:pt x="595376" y="9017"/>
                </a:lnTo>
                <a:lnTo>
                  <a:pt x="712216" y="4445"/>
                </a:lnTo>
                <a:lnTo>
                  <a:pt x="839851" y="2286"/>
                </a:lnTo>
                <a:lnTo>
                  <a:pt x="978027" y="0"/>
                </a:lnTo>
                <a:lnTo>
                  <a:pt x="1126870" y="2286"/>
                </a:lnTo>
                <a:lnTo>
                  <a:pt x="1286256" y="6731"/>
                </a:lnTo>
                <a:lnTo>
                  <a:pt x="1458468" y="15621"/>
                </a:lnTo>
                <a:lnTo>
                  <a:pt x="1641348" y="26797"/>
                </a:lnTo>
                <a:lnTo>
                  <a:pt x="1834769" y="44704"/>
                </a:lnTo>
                <a:lnTo>
                  <a:pt x="2041017" y="64770"/>
                </a:lnTo>
                <a:lnTo>
                  <a:pt x="2259965" y="89281"/>
                </a:lnTo>
                <a:lnTo>
                  <a:pt x="2489581" y="118237"/>
                </a:lnTo>
                <a:lnTo>
                  <a:pt x="2731897" y="154050"/>
                </a:lnTo>
                <a:lnTo>
                  <a:pt x="2984881" y="194183"/>
                </a:lnTo>
                <a:lnTo>
                  <a:pt x="3250692" y="241046"/>
                </a:lnTo>
                <a:lnTo>
                  <a:pt x="3529203" y="296799"/>
                </a:lnTo>
                <a:lnTo>
                  <a:pt x="3820413" y="356997"/>
                </a:lnTo>
                <a:lnTo>
                  <a:pt x="4124452" y="423925"/>
                </a:lnTo>
                <a:lnTo>
                  <a:pt x="4441189" y="499872"/>
                </a:lnTo>
                <a:lnTo>
                  <a:pt x="4770755" y="582422"/>
                </a:lnTo>
                <a:lnTo>
                  <a:pt x="5113020" y="673862"/>
                </a:lnTo>
                <a:lnTo>
                  <a:pt x="5467984" y="774319"/>
                </a:lnTo>
              </a:path>
            </a:pathLst>
          </a:custGeom>
          <a:ln w="3175">
            <a:solidFill>
              <a:srgbClr val="FFFFFF"/>
            </a:solidFill>
          </a:ln>
        </p:spPr>
        <p:txBody>
          <a:bodyPr wrap="square" lIns="0" tIns="0" rIns="0" bIns="0" rtlCol="0"/>
          <a:lstStyle/>
          <a:p>
            <a:endParaRPr/>
          </a:p>
        </p:txBody>
      </p:sp>
      <p:sp>
        <p:nvSpPr>
          <p:cNvPr id="20" name="bk object 20"/>
          <p:cNvSpPr/>
          <p:nvPr/>
        </p:nvSpPr>
        <p:spPr>
          <a:xfrm>
            <a:off x="5609463" y="1695069"/>
            <a:ext cx="3308350" cy="651510"/>
          </a:xfrm>
          <a:custGeom>
            <a:avLst/>
            <a:gdLst/>
            <a:ahLst/>
            <a:cxnLst/>
            <a:rect l="l" t="t" r="r" b="b"/>
            <a:pathLst>
              <a:path w="3308350" h="651510">
                <a:moveTo>
                  <a:pt x="0" y="651509"/>
                </a:moveTo>
                <a:lnTo>
                  <a:pt x="95631" y="624713"/>
                </a:lnTo>
                <a:lnTo>
                  <a:pt x="357250" y="555625"/>
                </a:lnTo>
                <a:lnTo>
                  <a:pt x="537845" y="508761"/>
                </a:lnTo>
                <a:lnTo>
                  <a:pt x="746251" y="457453"/>
                </a:lnTo>
                <a:lnTo>
                  <a:pt x="978027" y="401573"/>
                </a:lnTo>
                <a:lnTo>
                  <a:pt x="1226692" y="341375"/>
                </a:lnTo>
                <a:lnTo>
                  <a:pt x="1490344" y="283336"/>
                </a:lnTo>
                <a:lnTo>
                  <a:pt x="1760346" y="225297"/>
                </a:lnTo>
                <a:lnTo>
                  <a:pt x="2036698" y="171830"/>
                </a:lnTo>
                <a:lnTo>
                  <a:pt x="2310891" y="120522"/>
                </a:lnTo>
                <a:lnTo>
                  <a:pt x="2447036" y="98170"/>
                </a:lnTo>
                <a:lnTo>
                  <a:pt x="2578862" y="75818"/>
                </a:lnTo>
                <a:lnTo>
                  <a:pt x="2710688" y="58038"/>
                </a:lnTo>
                <a:lnTo>
                  <a:pt x="2838195" y="40131"/>
                </a:lnTo>
                <a:lnTo>
                  <a:pt x="2963671" y="26796"/>
                </a:lnTo>
                <a:lnTo>
                  <a:pt x="3082670" y="15620"/>
                </a:lnTo>
                <a:lnTo>
                  <a:pt x="3197479" y="6730"/>
                </a:lnTo>
                <a:lnTo>
                  <a:pt x="3307968" y="0"/>
                </a:lnTo>
              </a:path>
            </a:pathLst>
          </a:custGeom>
          <a:ln w="3175">
            <a:solidFill>
              <a:srgbClr val="FFFFFF"/>
            </a:solidFill>
          </a:ln>
        </p:spPr>
        <p:txBody>
          <a:bodyPr wrap="square" lIns="0" tIns="0" rIns="0" bIns="0" rtlCol="0"/>
          <a:lstStyle/>
          <a:p>
            <a:endParaRPr/>
          </a:p>
        </p:txBody>
      </p:sp>
      <p:sp>
        <p:nvSpPr>
          <p:cNvPr id="21" name="bk object 21"/>
          <p:cNvSpPr/>
          <p:nvPr/>
        </p:nvSpPr>
        <p:spPr>
          <a:xfrm>
            <a:off x="211670" y="1679448"/>
            <a:ext cx="8723630" cy="1330325"/>
          </a:xfrm>
          <a:custGeom>
            <a:avLst/>
            <a:gdLst/>
            <a:ahLst/>
            <a:cxnLst/>
            <a:rect l="l" t="t" r="r" b="b"/>
            <a:pathLst>
              <a:path w="8723630" h="1330325">
                <a:moveTo>
                  <a:pt x="1556042" y="0"/>
                </a:moveTo>
                <a:lnTo>
                  <a:pt x="1402753" y="0"/>
                </a:lnTo>
                <a:lnTo>
                  <a:pt x="1258100" y="4444"/>
                </a:lnTo>
                <a:lnTo>
                  <a:pt x="1121829" y="11175"/>
                </a:lnTo>
                <a:lnTo>
                  <a:pt x="874890" y="33400"/>
                </a:lnTo>
                <a:lnTo>
                  <a:pt x="762063" y="49022"/>
                </a:lnTo>
                <a:lnTo>
                  <a:pt x="659891" y="64642"/>
                </a:lnTo>
                <a:lnTo>
                  <a:pt x="564095" y="82550"/>
                </a:lnTo>
                <a:lnTo>
                  <a:pt x="478955" y="102615"/>
                </a:lnTo>
                <a:lnTo>
                  <a:pt x="398056" y="120523"/>
                </a:lnTo>
                <a:lnTo>
                  <a:pt x="327812" y="140588"/>
                </a:lnTo>
                <a:lnTo>
                  <a:pt x="206476" y="178435"/>
                </a:lnTo>
                <a:lnTo>
                  <a:pt x="157518" y="196341"/>
                </a:lnTo>
                <a:lnTo>
                  <a:pt x="51079" y="240918"/>
                </a:lnTo>
                <a:lnTo>
                  <a:pt x="0" y="267715"/>
                </a:lnTo>
                <a:lnTo>
                  <a:pt x="0" y="1329816"/>
                </a:lnTo>
                <a:lnTo>
                  <a:pt x="8719096" y="1329816"/>
                </a:lnTo>
                <a:lnTo>
                  <a:pt x="8723414" y="1323213"/>
                </a:lnTo>
                <a:lnTo>
                  <a:pt x="8723414" y="850138"/>
                </a:lnTo>
                <a:lnTo>
                  <a:pt x="7182142" y="850138"/>
                </a:lnTo>
                <a:lnTo>
                  <a:pt x="7043839" y="847851"/>
                </a:lnTo>
                <a:lnTo>
                  <a:pt x="6899059" y="843406"/>
                </a:lnTo>
                <a:lnTo>
                  <a:pt x="6750088" y="836676"/>
                </a:lnTo>
                <a:lnTo>
                  <a:pt x="6594640" y="825626"/>
                </a:lnTo>
                <a:lnTo>
                  <a:pt x="6260503" y="792099"/>
                </a:lnTo>
                <a:lnTo>
                  <a:pt x="5900712" y="745236"/>
                </a:lnTo>
                <a:lnTo>
                  <a:pt x="5709196" y="716279"/>
                </a:lnTo>
                <a:lnTo>
                  <a:pt x="5509044" y="682751"/>
                </a:lnTo>
                <a:lnTo>
                  <a:pt x="5302542" y="644778"/>
                </a:lnTo>
                <a:lnTo>
                  <a:pt x="4861979" y="557784"/>
                </a:lnTo>
                <a:lnTo>
                  <a:pt x="4136047" y="394969"/>
                </a:lnTo>
                <a:lnTo>
                  <a:pt x="3614458" y="267715"/>
                </a:lnTo>
                <a:lnTo>
                  <a:pt x="3122841" y="165100"/>
                </a:lnTo>
                <a:lnTo>
                  <a:pt x="2892844" y="124967"/>
                </a:lnTo>
                <a:lnTo>
                  <a:pt x="2673642" y="91439"/>
                </a:lnTo>
                <a:lnTo>
                  <a:pt x="2462949" y="62484"/>
                </a:lnTo>
                <a:lnTo>
                  <a:pt x="2262797" y="40131"/>
                </a:lnTo>
                <a:lnTo>
                  <a:pt x="2073313" y="22351"/>
                </a:lnTo>
                <a:lnTo>
                  <a:pt x="1719999" y="2159"/>
                </a:lnTo>
                <a:lnTo>
                  <a:pt x="1556042" y="0"/>
                </a:lnTo>
                <a:close/>
              </a:path>
              <a:path w="8723630" h="1330325">
                <a:moveTo>
                  <a:pt x="8723414" y="568960"/>
                </a:moveTo>
                <a:lnTo>
                  <a:pt x="8638197" y="604647"/>
                </a:lnTo>
                <a:lnTo>
                  <a:pt x="8557298" y="635888"/>
                </a:lnTo>
                <a:lnTo>
                  <a:pt x="8472208" y="664972"/>
                </a:lnTo>
                <a:lnTo>
                  <a:pt x="8295551" y="718438"/>
                </a:lnTo>
                <a:lnTo>
                  <a:pt x="8201825" y="743076"/>
                </a:lnTo>
                <a:lnTo>
                  <a:pt x="8005991" y="783209"/>
                </a:lnTo>
                <a:lnTo>
                  <a:pt x="7901724" y="800988"/>
                </a:lnTo>
                <a:lnTo>
                  <a:pt x="7680363" y="827786"/>
                </a:lnTo>
                <a:lnTo>
                  <a:pt x="7441857" y="845692"/>
                </a:lnTo>
                <a:lnTo>
                  <a:pt x="7314222" y="850138"/>
                </a:lnTo>
                <a:lnTo>
                  <a:pt x="8723414" y="850138"/>
                </a:lnTo>
                <a:lnTo>
                  <a:pt x="8723414" y="568960"/>
                </a:lnTo>
                <a:close/>
              </a:path>
            </a:pathLst>
          </a:custGeom>
          <a:solidFill>
            <a:srgbClr val="FFFFFF"/>
          </a:solidFill>
        </p:spPr>
        <p:txBody>
          <a:bodyPr wrap="square" lIns="0" tIns="0" rIns="0" bIns="0" rtlCol="0"/>
          <a:lstStyle/>
          <a:p>
            <a:endParaRPr/>
          </a:p>
        </p:txBody>
      </p:sp>
      <p:sp>
        <p:nvSpPr>
          <p:cNvPr id="2" name="Holder 2"/>
          <p:cNvSpPr>
            <a:spLocks noGrp="1"/>
          </p:cNvSpPr>
          <p:nvPr>
            <p:ph type="title"/>
          </p:nvPr>
        </p:nvSpPr>
        <p:spPr>
          <a:xfrm>
            <a:off x="985240" y="932434"/>
            <a:ext cx="7173518" cy="661035"/>
          </a:xfrm>
          <a:prstGeom prst="rect">
            <a:avLst/>
          </a:prstGeom>
        </p:spPr>
        <p:txBody>
          <a:bodyPr wrap="square" lIns="0" tIns="0" rIns="0" bIns="0">
            <a:spAutoFit/>
          </a:bodyPr>
          <a:lstStyle>
            <a:lvl1pPr>
              <a:defRPr sz="4000" b="0" i="0">
                <a:solidFill>
                  <a:schemeClr val="bg1"/>
                </a:solidFill>
                <a:latin typeface="Candara"/>
                <a:cs typeface="Candara"/>
              </a:defRPr>
            </a:lvl1pPr>
          </a:lstStyle>
          <a:p>
            <a:endParaRPr/>
          </a:p>
        </p:txBody>
      </p:sp>
      <p:sp>
        <p:nvSpPr>
          <p:cNvPr id="3" name="Holder 3"/>
          <p:cNvSpPr>
            <a:spLocks noGrp="1"/>
          </p:cNvSpPr>
          <p:nvPr>
            <p:ph type="body" idx="1"/>
          </p:nvPr>
        </p:nvSpPr>
        <p:spPr>
          <a:xfrm>
            <a:off x="140487" y="2076703"/>
            <a:ext cx="8863025" cy="4134485"/>
          </a:xfrm>
          <a:prstGeom prst="rect">
            <a:avLst/>
          </a:prstGeom>
        </p:spPr>
        <p:txBody>
          <a:bodyPr wrap="square" lIns="0" tIns="0" rIns="0" bIns="0">
            <a:spAutoFit/>
          </a:bodyPr>
          <a:lstStyle>
            <a:lvl1pPr>
              <a:defRPr sz="2800" b="1" i="0">
                <a:solidFill>
                  <a:srgbClr val="2861AA"/>
                </a:solidFill>
                <a:latin typeface="Candara"/>
                <a:cs typeface="Candara"/>
              </a:defRPr>
            </a:lvl1pPr>
          </a:lstStyle>
          <a:p>
            <a:endParaRPr/>
          </a:p>
        </p:txBody>
      </p:sp>
      <p:sp>
        <p:nvSpPr>
          <p:cNvPr id="4" name="Holder 4"/>
          <p:cNvSpPr>
            <a:spLocks noGrp="1"/>
          </p:cNvSpPr>
          <p:nvPr>
            <p:ph type="ftr" sz="quarter" idx="5"/>
          </p:nvPr>
        </p:nvSpPr>
        <p:spPr>
          <a:xfrm>
            <a:off x="4435602" y="6596748"/>
            <a:ext cx="3046095" cy="234038"/>
          </a:xfrm>
          <a:prstGeom prst="rect">
            <a:avLst/>
          </a:prstGeom>
        </p:spPr>
        <p:txBody>
          <a:bodyPr wrap="square" lIns="0" tIns="0" rIns="0" bIns="0">
            <a:spAutoFit/>
          </a:bodyPr>
          <a:lstStyle>
            <a:lvl1pPr>
              <a:defRPr sz="1800" b="1" i="0">
                <a:solidFill>
                  <a:schemeClr val="tx1"/>
                </a:solidFill>
                <a:latin typeface="Candara"/>
                <a:cs typeface="Candara"/>
              </a:defRPr>
            </a:lvl1pPr>
          </a:lstStyle>
          <a:p>
            <a:pPr marL="12700">
              <a:lnSpc>
                <a:spcPts val="1764"/>
              </a:lnSpc>
            </a:pPr>
            <a:r>
              <a:rPr lang="tr-TR" spc="-10" dirty="0" smtClean="0"/>
              <a:t>http://web.harran.edu.tr/insaat</a:t>
            </a:r>
            <a:endParaRPr spc="-10" dirty="0"/>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9/12/2017</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www.eng.harran.edu.tr/insaat/"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eng.harran.edu.tr/insaat/"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eng.harran.edu.tr/insaat/"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eng.harran.edu.tr/insaat/"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eng.harran.edu.tr/insaat/"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eng.harran.edu.tr/insaat/"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eng.harran.edu.tr/insaat/"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eng.harran.edu.tr/insaat/"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eng.harran.edu.tr/insaat/" TargetMode="Externa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hyperlink" Target="http://www.eng.harran.edu.tr/insaat/" TargetMode="Externa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hyperlink" Target="http://www.eng.harran.edu.tr/insaat/" TargetMode="External"/><Relationship Id="rId7" Type="http://schemas.openxmlformats.org/officeDocument/2006/relationships/image" Target="../media/image26.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hyperlink" Target="http://www.eng.harran.edu.tr/insaat/"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eng.harran.edu.tr/insaat/" TargetMode="Externa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3" Type="http://schemas.openxmlformats.org/officeDocument/2006/relationships/hyperlink" Target="http://www.eng.harran.edu.tr/insaat/" TargetMode="Externa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hyperlink" Target="http://www.eng.harran.edu.tr/insaat/" TargetMode="Externa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hyperlink" Target="http://www.eng.harran.edu.tr/insaat/" TargetMode="Externa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hyperlink" Target="http://www.eng.harran.edu.tr/insaat/" TargetMode="Externa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www.eng.harran.edu.tr/insaat/"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www.eng.harran.edu.tr/insaat/" TargetMode="External"/><Relationship Id="rId1" Type="http://schemas.openxmlformats.org/officeDocument/2006/relationships/slideLayout" Target="../slideLayouts/slideLayout3.xml"/><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3" Type="http://schemas.openxmlformats.org/officeDocument/2006/relationships/hyperlink" Target="http://www.eng.harran.edu.tr/insaat/" TargetMode="Externa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http://www.eng.harran.edu.tr/insaat/"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eng.harran.edu.tr/insaat/"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5.xml.rels><?xml version="1.0" encoding="UTF-8" standalone="yes"?>
<Relationships xmlns="http://schemas.openxmlformats.org/package/2006/relationships"><Relationship Id="rId3" Type="http://schemas.openxmlformats.org/officeDocument/2006/relationships/hyperlink" Target="http://www.eng.harran.edu.tr/insaat/"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eng.harran.edu.tr/insaat/"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eng.harran.edu.tr/insaat/"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eng.harran.edu.tr/insaat/"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eng.harran.edu.tr/insaat/" TargetMode="Externa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xfrm>
            <a:off x="4435602" y="6596748"/>
            <a:ext cx="3046095" cy="234038"/>
          </a:xfrm>
          <a:prstGeom prst="rect">
            <a:avLst/>
          </a:prstGeom>
        </p:spPr>
        <p:txBody>
          <a:bodyPr vert="horz" wrap="square" lIns="0" tIns="0" rIns="0" bIns="0" rtlCol="0">
            <a:spAutoFit/>
          </a:bodyPr>
          <a:lstStyle/>
          <a:p>
            <a:pPr marL="12700">
              <a:lnSpc>
                <a:spcPts val="1764"/>
              </a:lnSpc>
            </a:pPr>
            <a:r>
              <a:rPr lang="tr-TR" spc="-10" dirty="0" smtClean="0">
                <a:hlinkClick r:id="rId2"/>
              </a:rPr>
              <a:t>http://web.harran.edu.tr/insaat</a:t>
            </a:r>
            <a:endParaRPr spc="-10" dirty="0">
              <a:hlinkClick r:id="rId2"/>
            </a:endParaRPr>
          </a:p>
        </p:txBody>
      </p:sp>
      <p:sp>
        <p:nvSpPr>
          <p:cNvPr id="3" name="object 3"/>
          <p:cNvSpPr txBox="1">
            <a:spLocks noGrp="1"/>
          </p:cNvSpPr>
          <p:nvPr>
            <p:ph type="title"/>
          </p:nvPr>
        </p:nvSpPr>
        <p:spPr>
          <a:xfrm>
            <a:off x="985240" y="932434"/>
            <a:ext cx="7173518" cy="1231106"/>
          </a:xfrm>
          <a:prstGeom prst="rect">
            <a:avLst/>
          </a:prstGeom>
        </p:spPr>
        <p:txBody>
          <a:bodyPr vert="horz" wrap="square" lIns="0" tIns="0" rIns="0" bIns="0" rtlCol="0">
            <a:spAutoFit/>
          </a:bodyPr>
          <a:lstStyle/>
          <a:p>
            <a:pPr marL="13335">
              <a:lnSpc>
                <a:spcPct val="100000"/>
              </a:lnSpc>
            </a:pPr>
            <a:r>
              <a:rPr spc="-25" dirty="0"/>
              <a:t>İNŞAAT </a:t>
            </a:r>
            <a:r>
              <a:rPr spc="-5" dirty="0"/>
              <a:t>MÜHENDİSLİĞİ</a:t>
            </a:r>
            <a:r>
              <a:rPr spc="20" dirty="0"/>
              <a:t> </a:t>
            </a:r>
            <a:r>
              <a:rPr spc="-5" dirty="0" smtClean="0"/>
              <a:t>BÖLÜMÜ</a:t>
            </a:r>
            <a:r>
              <a:rPr lang="tr-TR" spc="-5" dirty="0" smtClean="0"/>
              <a:t/>
            </a:r>
            <a:br>
              <a:rPr lang="tr-TR" spc="-5" dirty="0" smtClean="0"/>
            </a:br>
            <a:endParaRPr spc="-5" dirty="0">
              <a:solidFill>
                <a:srgbClr val="FF0000"/>
              </a:solidFill>
            </a:endParaRPr>
          </a:p>
        </p:txBody>
      </p:sp>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671825"/>
            <a:ext cx="7825659" cy="3617371"/>
          </a:xfrm>
          <a:prstGeom prst="rect">
            <a:avLst/>
          </a:prstGeom>
        </p:spPr>
      </p:pic>
    </p:spTree>
    <p:extLst>
      <p:ext uri="{BB962C8B-B14F-4D97-AF65-F5344CB8AC3E}">
        <p14:creationId xmlns:p14="http://schemas.microsoft.com/office/powerpoint/2010/main" val="1920903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3335">
              <a:lnSpc>
                <a:spcPct val="100000"/>
              </a:lnSpc>
            </a:pPr>
            <a:r>
              <a:rPr spc="-25" dirty="0"/>
              <a:t>İNŞAAT </a:t>
            </a:r>
            <a:r>
              <a:rPr spc="-5" dirty="0"/>
              <a:t>MÜHENDİSLİĞİ</a:t>
            </a:r>
            <a:r>
              <a:rPr spc="20" dirty="0"/>
              <a:t> </a:t>
            </a:r>
            <a:r>
              <a:rPr spc="-5" dirty="0"/>
              <a:t>BÖLÜMÜ</a:t>
            </a:r>
          </a:p>
        </p:txBody>
      </p:sp>
      <p:sp>
        <p:nvSpPr>
          <p:cNvPr id="3" name="object 3"/>
          <p:cNvSpPr/>
          <p:nvPr/>
        </p:nvSpPr>
        <p:spPr>
          <a:xfrm>
            <a:off x="601560" y="2060829"/>
            <a:ext cx="3312325" cy="50406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01560" y="2060829"/>
            <a:ext cx="3312795" cy="504190"/>
          </a:xfrm>
          <a:custGeom>
            <a:avLst/>
            <a:gdLst/>
            <a:ahLst/>
            <a:cxnLst/>
            <a:rect l="l" t="t" r="r" b="b"/>
            <a:pathLst>
              <a:path w="3312795" h="504189">
                <a:moveTo>
                  <a:pt x="0" y="84074"/>
                </a:moveTo>
                <a:lnTo>
                  <a:pt x="6602" y="51327"/>
                </a:lnTo>
                <a:lnTo>
                  <a:pt x="24607" y="24606"/>
                </a:lnTo>
                <a:lnTo>
                  <a:pt x="51311" y="6600"/>
                </a:lnTo>
                <a:lnTo>
                  <a:pt x="84010" y="0"/>
                </a:lnTo>
                <a:lnTo>
                  <a:pt x="3228378" y="0"/>
                </a:lnTo>
                <a:lnTo>
                  <a:pt x="3261050" y="6600"/>
                </a:lnTo>
                <a:lnTo>
                  <a:pt x="3287734" y="24606"/>
                </a:lnTo>
                <a:lnTo>
                  <a:pt x="3305727" y="51327"/>
                </a:lnTo>
                <a:lnTo>
                  <a:pt x="3312325" y="84074"/>
                </a:lnTo>
                <a:lnTo>
                  <a:pt x="3312325" y="420116"/>
                </a:lnTo>
                <a:lnTo>
                  <a:pt x="3305727" y="452788"/>
                </a:lnTo>
                <a:lnTo>
                  <a:pt x="3287734" y="479472"/>
                </a:lnTo>
                <a:lnTo>
                  <a:pt x="3261050" y="497464"/>
                </a:lnTo>
                <a:lnTo>
                  <a:pt x="3228378" y="504063"/>
                </a:lnTo>
                <a:lnTo>
                  <a:pt x="84010" y="504063"/>
                </a:lnTo>
                <a:lnTo>
                  <a:pt x="51311" y="497464"/>
                </a:lnTo>
                <a:lnTo>
                  <a:pt x="24607" y="479472"/>
                </a:lnTo>
                <a:lnTo>
                  <a:pt x="6602" y="452788"/>
                </a:lnTo>
                <a:lnTo>
                  <a:pt x="0" y="420116"/>
                </a:lnTo>
                <a:lnTo>
                  <a:pt x="0" y="84074"/>
                </a:lnTo>
                <a:close/>
              </a:path>
            </a:pathLst>
          </a:custGeom>
          <a:ln w="9524">
            <a:solidFill>
              <a:srgbClr val="30B6FC"/>
            </a:solidFill>
          </a:ln>
        </p:spPr>
        <p:txBody>
          <a:bodyPr wrap="square" lIns="0" tIns="0" rIns="0" bIns="0" rtlCol="0"/>
          <a:lstStyle/>
          <a:p>
            <a:endParaRPr/>
          </a:p>
        </p:txBody>
      </p:sp>
      <p:sp>
        <p:nvSpPr>
          <p:cNvPr id="5" name="object 5"/>
          <p:cNvSpPr txBox="1">
            <a:spLocks noGrp="1"/>
          </p:cNvSpPr>
          <p:nvPr>
            <p:ph type="body" idx="1"/>
          </p:nvPr>
        </p:nvSpPr>
        <p:spPr>
          <a:xfrm>
            <a:off x="140487" y="2076703"/>
            <a:ext cx="8863025" cy="4201150"/>
          </a:xfrm>
          <a:prstGeom prst="rect">
            <a:avLst/>
          </a:prstGeom>
        </p:spPr>
        <p:txBody>
          <a:bodyPr vert="horz" wrap="square" lIns="0" tIns="0" rIns="0" bIns="0" rtlCol="0">
            <a:spAutoFit/>
          </a:bodyPr>
          <a:lstStyle/>
          <a:p>
            <a:pPr marL="576580" algn="l">
              <a:lnSpc>
                <a:spcPct val="100000"/>
              </a:lnSpc>
            </a:pPr>
            <a:r>
              <a:rPr lang="tr-TR" sz="2400" spc="-5" dirty="0" smtClean="0"/>
              <a:t>               MÜDEK</a:t>
            </a:r>
            <a:endParaRPr sz="2400" spc="-5" dirty="0" err="1" smtClean="0">
              <a:latin typeface="Candara"/>
              <a:cs typeface="Candara"/>
            </a:endParaRPr>
          </a:p>
          <a:p>
            <a:pPr marL="274320">
              <a:lnSpc>
                <a:spcPct val="100000"/>
              </a:lnSpc>
              <a:spcBef>
                <a:spcPts val="1470"/>
              </a:spcBef>
              <a:buClr>
                <a:srgbClr val="30B6FC"/>
              </a:buClr>
              <a:tabLst>
                <a:tab pos="549275" algn="l"/>
                <a:tab pos="1875155" algn="l"/>
              </a:tabLst>
            </a:pPr>
            <a:r>
              <a:rPr lang="tr-TR" sz="2000" b="0" dirty="0" smtClean="0"/>
              <a:t>2011 </a:t>
            </a:r>
            <a:r>
              <a:rPr lang="tr-TR" sz="2000" b="0" dirty="0"/>
              <a:t>yılında çalışmalarına başlanan ve son olarak 08-10 Mart 2015 tarihlerinde MÜDEK Dış Değerlendirmeye tabi tutulan bölümümüz, bu değerlendirme sonucunda </a:t>
            </a:r>
            <a:r>
              <a:rPr lang="tr-TR" sz="2000" b="0" dirty="0">
                <a:solidFill>
                  <a:srgbClr val="FF0000"/>
                </a:solidFill>
              </a:rPr>
              <a:t>MÜDEK Akreditasyonu almaya hak kazanmış</a:t>
            </a:r>
            <a:r>
              <a:rPr lang="tr-TR" sz="2000" b="0" dirty="0"/>
              <a:t>, bu kapsamda akredite belgeleri </a:t>
            </a:r>
            <a:r>
              <a:rPr lang="tr-TR" sz="2000" b="0" dirty="0">
                <a:solidFill>
                  <a:srgbClr val="FF0000"/>
                </a:solidFill>
              </a:rPr>
              <a:t>01 Temmuz 2015 </a:t>
            </a:r>
            <a:r>
              <a:rPr lang="tr-TR" sz="2000" b="0" dirty="0"/>
              <a:t>tarihinde </a:t>
            </a:r>
            <a:r>
              <a:rPr lang="tr-TR" sz="2000" b="0" dirty="0" err="1"/>
              <a:t>onaylarak</a:t>
            </a:r>
            <a:r>
              <a:rPr lang="tr-TR" sz="2000" b="0" dirty="0"/>
              <a:t> bölümümüze ulaşmıştır</a:t>
            </a:r>
            <a:r>
              <a:rPr lang="tr-TR" sz="2000" b="0" dirty="0"/>
              <a:t>. İnşaat Mühendisliği Bölümümüzün MÜDEK akreditasyonu yapılan ara değerlendirme sonrasında </a:t>
            </a:r>
            <a:r>
              <a:rPr lang="tr-TR" sz="2000" b="0" dirty="0">
                <a:solidFill>
                  <a:srgbClr val="FF0000"/>
                </a:solidFill>
              </a:rPr>
              <a:t>30.09.2020</a:t>
            </a:r>
            <a:r>
              <a:rPr lang="tr-TR" sz="2000" b="0" dirty="0"/>
              <a:t> tarihine kadar </a:t>
            </a:r>
            <a:r>
              <a:rPr lang="tr-TR" sz="2000" b="0" dirty="0" smtClean="0"/>
              <a:t>uzatılmıştır.</a:t>
            </a:r>
            <a:r>
              <a:rPr lang="tr-TR" sz="2000" dirty="0"/>
              <a:t/>
            </a:r>
            <a:br>
              <a:rPr lang="tr-TR" sz="2000" dirty="0"/>
            </a:br>
            <a:r>
              <a:rPr lang="tr-TR" sz="2000" b="0" dirty="0"/>
              <a:t>     Bu belge ile İnşaat Mühendisliği Bölümü normal ve ikinci öğretim lisans programları </a:t>
            </a:r>
            <a:r>
              <a:rPr lang="tr-TR" sz="2000" b="0" dirty="0" smtClean="0">
                <a:solidFill>
                  <a:srgbClr val="FF0000"/>
                </a:solidFill>
              </a:rPr>
              <a:t>2+3 </a:t>
            </a:r>
            <a:r>
              <a:rPr lang="tr-TR" sz="2000" b="0" dirty="0">
                <a:solidFill>
                  <a:srgbClr val="FF0000"/>
                </a:solidFill>
              </a:rPr>
              <a:t>yıl süre ile akredite edilmiş olup</a:t>
            </a:r>
            <a:r>
              <a:rPr lang="tr-TR" sz="2000" b="0" dirty="0"/>
              <a:t>, söz konusu programlardan mezun olan öğrencilerimize verilecek EUR-ACE Etiketli Sertifika ile alacakları diplomaları </a:t>
            </a:r>
            <a:r>
              <a:rPr lang="tr-TR" sz="2000" b="0" dirty="0">
                <a:solidFill>
                  <a:srgbClr val="FF0000"/>
                </a:solidFill>
              </a:rPr>
              <a:t>Avrupa ve </a:t>
            </a:r>
            <a:r>
              <a:rPr lang="tr-TR" sz="2000" b="0" dirty="0" err="1">
                <a:solidFill>
                  <a:srgbClr val="FF0000"/>
                </a:solidFill>
              </a:rPr>
              <a:t>Amerikada</a:t>
            </a:r>
            <a:r>
              <a:rPr lang="tr-TR" sz="2000" b="0" dirty="0">
                <a:solidFill>
                  <a:srgbClr val="FF0000"/>
                </a:solidFill>
              </a:rPr>
              <a:t> geçerli </a:t>
            </a:r>
            <a:r>
              <a:rPr lang="tr-TR" sz="2000" b="0" dirty="0" smtClean="0">
                <a:solidFill>
                  <a:srgbClr val="FF0000"/>
                </a:solidFill>
              </a:rPr>
              <a:t>olacaktır.</a:t>
            </a:r>
            <a:r>
              <a:rPr lang="tr-TR" sz="2000" b="0" dirty="0">
                <a:solidFill>
                  <a:srgbClr val="FF0000"/>
                </a:solidFill>
              </a:rPr>
              <a:t> </a:t>
            </a:r>
            <a:endParaRPr lang="tr-TR" sz="2000" b="0" dirty="0" smtClean="0">
              <a:solidFill>
                <a:srgbClr val="FF0000"/>
              </a:solidFill>
            </a:endParaRPr>
          </a:p>
          <a:p>
            <a:pPr marL="548640" indent="-274320">
              <a:lnSpc>
                <a:spcPct val="100000"/>
              </a:lnSpc>
              <a:spcBef>
                <a:spcPts val="1470"/>
              </a:spcBef>
              <a:buClr>
                <a:srgbClr val="30B6FC"/>
              </a:buClr>
              <a:buFont typeface="Symbol"/>
              <a:buChar char=""/>
              <a:tabLst>
                <a:tab pos="549275" algn="l"/>
                <a:tab pos="1875155" algn="l"/>
              </a:tabLst>
            </a:pPr>
            <a:endParaRPr sz="2400" dirty="0" smtClean="0">
              <a:latin typeface="Candara"/>
              <a:cs typeface="Candara"/>
            </a:endParaRPr>
          </a:p>
        </p:txBody>
      </p:sp>
      <p:sp>
        <p:nvSpPr>
          <p:cNvPr id="6" name="object 6"/>
          <p:cNvSpPr txBox="1">
            <a:spLocks noGrp="1"/>
          </p:cNvSpPr>
          <p:nvPr>
            <p:ph type="ftr" sz="quarter" idx="5"/>
          </p:nvPr>
        </p:nvSpPr>
        <p:spPr>
          <a:xfrm>
            <a:off x="4435602" y="6596748"/>
            <a:ext cx="3046095" cy="234038"/>
          </a:xfrm>
          <a:prstGeom prst="rect">
            <a:avLst/>
          </a:prstGeom>
        </p:spPr>
        <p:txBody>
          <a:bodyPr vert="horz" wrap="square" lIns="0" tIns="0" rIns="0" bIns="0" rtlCol="0">
            <a:spAutoFit/>
          </a:bodyPr>
          <a:lstStyle/>
          <a:p>
            <a:pPr marL="12700">
              <a:lnSpc>
                <a:spcPts val="1764"/>
              </a:lnSpc>
            </a:pPr>
            <a:r>
              <a:rPr lang="tr-TR" spc="-10" dirty="0" smtClean="0">
                <a:hlinkClick r:id="rId3"/>
              </a:rPr>
              <a:t>http://web.harran.edu.tr/insaat</a:t>
            </a:r>
            <a:endParaRPr spc="-10" dirty="0">
              <a:hlinkClick r:id="rId3"/>
            </a:endParaRPr>
          </a:p>
        </p:txBody>
      </p:sp>
    </p:spTree>
    <p:extLst>
      <p:ext uri="{BB962C8B-B14F-4D97-AF65-F5344CB8AC3E}">
        <p14:creationId xmlns:p14="http://schemas.microsoft.com/office/powerpoint/2010/main" val="23753332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3335">
              <a:lnSpc>
                <a:spcPct val="100000"/>
              </a:lnSpc>
            </a:pPr>
            <a:r>
              <a:rPr spc="-25" dirty="0"/>
              <a:t>İNŞAAT </a:t>
            </a:r>
            <a:r>
              <a:rPr spc="-5" dirty="0"/>
              <a:t>MÜHENDİSLİĞİ</a:t>
            </a:r>
            <a:r>
              <a:rPr spc="20" dirty="0"/>
              <a:t> </a:t>
            </a:r>
            <a:r>
              <a:rPr spc="-5" dirty="0"/>
              <a:t>BÖLÜMÜ</a:t>
            </a:r>
          </a:p>
        </p:txBody>
      </p:sp>
      <p:sp>
        <p:nvSpPr>
          <p:cNvPr id="3" name="object 3"/>
          <p:cNvSpPr/>
          <p:nvPr/>
        </p:nvSpPr>
        <p:spPr>
          <a:xfrm>
            <a:off x="611555" y="2060829"/>
            <a:ext cx="4798645" cy="50406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11555" y="2060829"/>
            <a:ext cx="3456940" cy="504190"/>
          </a:xfrm>
          <a:custGeom>
            <a:avLst/>
            <a:gdLst/>
            <a:ahLst/>
            <a:cxnLst/>
            <a:rect l="l" t="t" r="r" b="b"/>
            <a:pathLst>
              <a:path w="3456940" h="504189">
                <a:moveTo>
                  <a:pt x="0" y="84074"/>
                </a:moveTo>
                <a:lnTo>
                  <a:pt x="6602" y="51327"/>
                </a:lnTo>
                <a:lnTo>
                  <a:pt x="24607" y="24606"/>
                </a:lnTo>
                <a:lnTo>
                  <a:pt x="51311" y="6600"/>
                </a:lnTo>
                <a:lnTo>
                  <a:pt x="84010" y="0"/>
                </a:lnTo>
                <a:lnTo>
                  <a:pt x="3372434" y="0"/>
                </a:lnTo>
                <a:lnTo>
                  <a:pt x="3405106" y="6600"/>
                </a:lnTo>
                <a:lnTo>
                  <a:pt x="3431790" y="24606"/>
                </a:lnTo>
                <a:lnTo>
                  <a:pt x="3449783" y="51327"/>
                </a:lnTo>
                <a:lnTo>
                  <a:pt x="3456381" y="84074"/>
                </a:lnTo>
                <a:lnTo>
                  <a:pt x="3456381" y="420116"/>
                </a:lnTo>
                <a:lnTo>
                  <a:pt x="3449783" y="452788"/>
                </a:lnTo>
                <a:lnTo>
                  <a:pt x="3431790" y="479472"/>
                </a:lnTo>
                <a:lnTo>
                  <a:pt x="3405106" y="497464"/>
                </a:lnTo>
                <a:lnTo>
                  <a:pt x="3372434" y="504063"/>
                </a:lnTo>
                <a:lnTo>
                  <a:pt x="84010" y="504063"/>
                </a:lnTo>
                <a:lnTo>
                  <a:pt x="51311" y="497464"/>
                </a:lnTo>
                <a:lnTo>
                  <a:pt x="24607" y="479472"/>
                </a:lnTo>
                <a:lnTo>
                  <a:pt x="6602" y="452788"/>
                </a:lnTo>
                <a:lnTo>
                  <a:pt x="0" y="420116"/>
                </a:lnTo>
                <a:lnTo>
                  <a:pt x="0" y="84074"/>
                </a:lnTo>
                <a:close/>
              </a:path>
            </a:pathLst>
          </a:custGeom>
          <a:ln w="9525">
            <a:solidFill>
              <a:srgbClr val="30B6FC"/>
            </a:solidFill>
          </a:ln>
        </p:spPr>
        <p:txBody>
          <a:bodyPr wrap="square" lIns="0" tIns="0" rIns="0" bIns="0" rtlCol="0"/>
          <a:lstStyle/>
          <a:p>
            <a:endParaRPr/>
          </a:p>
        </p:txBody>
      </p:sp>
      <p:sp>
        <p:nvSpPr>
          <p:cNvPr id="5" name="object 5"/>
          <p:cNvSpPr txBox="1"/>
          <p:nvPr/>
        </p:nvSpPr>
        <p:spPr>
          <a:xfrm>
            <a:off x="715162" y="2110740"/>
            <a:ext cx="6917055" cy="2039020"/>
          </a:xfrm>
          <a:prstGeom prst="rect">
            <a:avLst/>
          </a:prstGeom>
        </p:spPr>
        <p:txBody>
          <a:bodyPr vert="horz" wrap="square" lIns="0" tIns="0" rIns="0" bIns="0" rtlCol="0">
            <a:spAutoFit/>
          </a:bodyPr>
          <a:lstStyle/>
          <a:p>
            <a:pPr marL="12700">
              <a:lnSpc>
                <a:spcPct val="100000"/>
              </a:lnSpc>
            </a:pPr>
            <a:r>
              <a:rPr lang="tr-TR" sz="2400" b="1" dirty="0" smtClean="0">
                <a:solidFill>
                  <a:srgbClr val="2861AA"/>
                </a:solidFill>
                <a:latin typeface="Candara"/>
                <a:cs typeface="Candara"/>
              </a:rPr>
              <a:t>Lisans ve </a:t>
            </a:r>
            <a:r>
              <a:rPr sz="2400" b="1" dirty="0" err="1" smtClean="0">
                <a:solidFill>
                  <a:srgbClr val="2861AA"/>
                </a:solidFill>
                <a:latin typeface="Candara"/>
                <a:cs typeface="Candara"/>
              </a:rPr>
              <a:t>Lisansüstü</a:t>
            </a:r>
            <a:r>
              <a:rPr sz="2400" b="1" spc="-50" dirty="0" smtClean="0">
                <a:solidFill>
                  <a:srgbClr val="2861AA"/>
                </a:solidFill>
                <a:latin typeface="Candara"/>
                <a:cs typeface="Candara"/>
              </a:rPr>
              <a:t> </a:t>
            </a:r>
            <a:r>
              <a:rPr sz="2400" b="1" spc="-5" dirty="0">
                <a:solidFill>
                  <a:srgbClr val="2861AA"/>
                </a:solidFill>
                <a:latin typeface="Candara"/>
                <a:cs typeface="Candara"/>
              </a:rPr>
              <a:t>Eğitimleri</a:t>
            </a:r>
            <a:endParaRPr sz="2400" dirty="0">
              <a:latin typeface="Candara"/>
              <a:cs typeface="Candara"/>
            </a:endParaRPr>
          </a:p>
          <a:p>
            <a:pPr marL="23495">
              <a:lnSpc>
                <a:spcPct val="100000"/>
              </a:lnSpc>
              <a:spcBef>
                <a:spcPts val="1470"/>
              </a:spcBef>
            </a:pPr>
            <a:r>
              <a:rPr lang="tr-TR" sz="2400" dirty="0" smtClean="0">
                <a:solidFill>
                  <a:srgbClr val="073D86"/>
                </a:solidFill>
                <a:latin typeface="Candara"/>
                <a:cs typeface="Candara"/>
              </a:rPr>
              <a:t>Lisans programlarımızın dışında </a:t>
            </a:r>
            <a:r>
              <a:rPr sz="2400" dirty="0" err="1" smtClean="0">
                <a:solidFill>
                  <a:srgbClr val="073D86"/>
                </a:solidFill>
                <a:latin typeface="Candara"/>
                <a:cs typeface="Candara"/>
              </a:rPr>
              <a:t>Mekanik</a:t>
            </a:r>
            <a:r>
              <a:rPr sz="2400" dirty="0">
                <a:solidFill>
                  <a:srgbClr val="073D86"/>
                </a:solidFill>
                <a:latin typeface="Candara"/>
                <a:cs typeface="Candara"/>
              </a:rPr>
              <a:t>, </a:t>
            </a:r>
            <a:r>
              <a:rPr sz="2400" spc="-10" dirty="0">
                <a:solidFill>
                  <a:srgbClr val="073D86"/>
                </a:solidFill>
                <a:latin typeface="Candara"/>
                <a:cs typeface="Candara"/>
              </a:rPr>
              <a:t>Yapı, </a:t>
            </a:r>
            <a:r>
              <a:rPr sz="2400" dirty="0">
                <a:solidFill>
                  <a:srgbClr val="073D86"/>
                </a:solidFill>
                <a:latin typeface="Candara"/>
                <a:cs typeface="Candara"/>
              </a:rPr>
              <a:t>Geoteknik, Ulaşım </a:t>
            </a:r>
            <a:r>
              <a:rPr sz="2400" spc="-5" dirty="0">
                <a:solidFill>
                  <a:srgbClr val="073D86"/>
                </a:solidFill>
                <a:latin typeface="Candara"/>
                <a:cs typeface="Candara"/>
              </a:rPr>
              <a:t>ve </a:t>
            </a:r>
            <a:r>
              <a:rPr sz="2400" dirty="0">
                <a:solidFill>
                  <a:srgbClr val="073D86"/>
                </a:solidFill>
                <a:latin typeface="Candara"/>
                <a:cs typeface="Candara"/>
              </a:rPr>
              <a:t>Hidrolik</a:t>
            </a:r>
            <a:r>
              <a:rPr sz="2400" spc="-40" dirty="0">
                <a:solidFill>
                  <a:srgbClr val="073D86"/>
                </a:solidFill>
                <a:latin typeface="Candara"/>
                <a:cs typeface="Candara"/>
              </a:rPr>
              <a:t> </a:t>
            </a:r>
            <a:r>
              <a:rPr sz="2400" spc="-5" dirty="0">
                <a:solidFill>
                  <a:srgbClr val="073D86"/>
                </a:solidFill>
                <a:latin typeface="Candara"/>
                <a:cs typeface="Candara"/>
              </a:rPr>
              <a:t>Anabilim</a:t>
            </a:r>
            <a:endParaRPr sz="2400" dirty="0">
              <a:latin typeface="Candara"/>
              <a:cs typeface="Candara"/>
            </a:endParaRPr>
          </a:p>
          <a:p>
            <a:pPr marL="23495" marR="286385">
              <a:lnSpc>
                <a:spcPct val="100000"/>
              </a:lnSpc>
            </a:pPr>
            <a:r>
              <a:rPr sz="2400" dirty="0">
                <a:solidFill>
                  <a:srgbClr val="073D86"/>
                </a:solidFill>
                <a:latin typeface="Candara"/>
                <a:cs typeface="Candara"/>
              </a:rPr>
              <a:t>Dallarında </a:t>
            </a:r>
            <a:r>
              <a:rPr sz="2400" spc="-10" dirty="0">
                <a:solidFill>
                  <a:srgbClr val="073D86"/>
                </a:solidFill>
                <a:latin typeface="Candara"/>
                <a:cs typeface="Candara"/>
              </a:rPr>
              <a:t>Yüksek </a:t>
            </a:r>
            <a:r>
              <a:rPr sz="2400" dirty="0" err="1">
                <a:solidFill>
                  <a:srgbClr val="073D86"/>
                </a:solidFill>
                <a:latin typeface="Candara"/>
                <a:cs typeface="Candara"/>
              </a:rPr>
              <a:t>Lisans</a:t>
            </a:r>
            <a:r>
              <a:rPr sz="2400" dirty="0">
                <a:solidFill>
                  <a:srgbClr val="073D86"/>
                </a:solidFill>
                <a:latin typeface="Candara"/>
                <a:cs typeface="Candara"/>
              </a:rPr>
              <a:t> </a:t>
            </a:r>
            <a:r>
              <a:rPr lang="tr-TR" sz="2400" dirty="0" smtClean="0">
                <a:solidFill>
                  <a:srgbClr val="073D86"/>
                </a:solidFill>
                <a:latin typeface="Candara"/>
                <a:cs typeface="Candara"/>
              </a:rPr>
              <a:t>ve Doktora </a:t>
            </a:r>
            <a:r>
              <a:rPr sz="2400" dirty="0" smtClean="0">
                <a:solidFill>
                  <a:srgbClr val="073D86"/>
                </a:solidFill>
                <a:latin typeface="Candara"/>
                <a:cs typeface="Candara"/>
              </a:rPr>
              <a:t>program</a:t>
            </a:r>
            <a:r>
              <a:rPr lang="tr-TR" sz="2400" dirty="0" err="1" smtClean="0">
                <a:solidFill>
                  <a:srgbClr val="073D86"/>
                </a:solidFill>
                <a:latin typeface="Candara"/>
                <a:cs typeface="Candara"/>
              </a:rPr>
              <a:t>ları</a:t>
            </a:r>
            <a:r>
              <a:rPr sz="2400" spc="-50" dirty="0" smtClean="0">
                <a:solidFill>
                  <a:srgbClr val="073D86"/>
                </a:solidFill>
                <a:latin typeface="Candara"/>
                <a:cs typeface="Candara"/>
              </a:rPr>
              <a:t> </a:t>
            </a:r>
            <a:r>
              <a:rPr sz="2400" dirty="0" err="1" smtClean="0">
                <a:solidFill>
                  <a:srgbClr val="073D86"/>
                </a:solidFill>
                <a:latin typeface="Candara"/>
                <a:cs typeface="Candara"/>
              </a:rPr>
              <a:t>yürütülmektedir</a:t>
            </a:r>
            <a:r>
              <a:rPr lang="tr-TR" sz="2400" dirty="0" smtClean="0">
                <a:solidFill>
                  <a:srgbClr val="073D86"/>
                </a:solidFill>
                <a:latin typeface="Candara"/>
                <a:cs typeface="Candara"/>
              </a:rPr>
              <a:t>.</a:t>
            </a:r>
            <a:endParaRPr sz="2400" dirty="0">
              <a:latin typeface="Candara"/>
              <a:cs typeface="Candara"/>
            </a:endParaRPr>
          </a:p>
        </p:txBody>
      </p:sp>
      <p:sp>
        <p:nvSpPr>
          <p:cNvPr id="6" name="object 6"/>
          <p:cNvSpPr txBox="1">
            <a:spLocks noGrp="1"/>
          </p:cNvSpPr>
          <p:nvPr>
            <p:ph type="ftr" sz="quarter" idx="5"/>
          </p:nvPr>
        </p:nvSpPr>
        <p:spPr>
          <a:xfrm>
            <a:off x="4435602" y="6596748"/>
            <a:ext cx="3046095" cy="234038"/>
          </a:xfrm>
          <a:prstGeom prst="rect">
            <a:avLst/>
          </a:prstGeom>
        </p:spPr>
        <p:txBody>
          <a:bodyPr vert="horz" wrap="square" lIns="0" tIns="0" rIns="0" bIns="0" rtlCol="0">
            <a:spAutoFit/>
          </a:bodyPr>
          <a:lstStyle/>
          <a:p>
            <a:pPr marL="12700">
              <a:lnSpc>
                <a:spcPts val="1764"/>
              </a:lnSpc>
            </a:pPr>
            <a:r>
              <a:rPr lang="tr-TR" spc="-10" dirty="0" smtClean="0">
                <a:hlinkClick r:id="rId3"/>
              </a:rPr>
              <a:t>http://web.harran.edu.tr/insaat</a:t>
            </a:r>
            <a:endParaRPr spc="-10" dirty="0">
              <a:hlinkClick r:id="rId3"/>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3335">
              <a:lnSpc>
                <a:spcPct val="100000"/>
              </a:lnSpc>
            </a:pPr>
            <a:r>
              <a:rPr spc="-25" dirty="0"/>
              <a:t>İNŞAAT </a:t>
            </a:r>
            <a:r>
              <a:rPr spc="-5" dirty="0"/>
              <a:t>MÜHENDİSLİĞİ</a:t>
            </a:r>
            <a:r>
              <a:rPr spc="20" dirty="0"/>
              <a:t> </a:t>
            </a:r>
            <a:r>
              <a:rPr spc="-5" dirty="0"/>
              <a:t>BÖLÜMÜ</a:t>
            </a:r>
          </a:p>
        </p:txBody>
      </p:sp>
      <p:sp>
        <p:nvSpPr>
          <p:cNvPr id="3" name="object 3"/>
          <p:cNvSpPr/>
          <p:nvPr/>
        </p:nvSpPr>
        <p:spPr>
          <a:xfrm>
            <a:off x="611555" y="2060829"/>
            <a:ext cx="3456381" cy="50406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11555" y="2060829"/>
            <a:ext cx="3456940" cy="504190"/>
          </a:xfrm>
          <a:custGeom>
            <a:avLst/>
            <a:gdLst/>
            <a:ahLst/>
            <a:cxnLst/>
            <a:rect l="l" t="t" r="r" b="b"/>
            <a:pathLst>
              <a:path w="3456940" h="504189">
                <a:moveTo>
                  <a:pt x="0" y="84074"/>
                </a:moveTo>
                <a:lnTo>
                  <a:pt x="6602" y="51327"/>
                </a:lnTo>
                <a:lnTo>
                  <a:pt x="24607" y="24606"/>
                </a:lnTo>
                <a:lnTo>
                  <a:pt x="51311" y="6600"/>
                </a:lnTo>
                <a:lnTo>
                  <a:pt x="84010" y="0"/>
                </a:lnTo>
                <a:lnTo>
                  <a:pt x="3372434" y="0"/>
                </a:lnTo>
                <a:lnTo>
                  <a:pt x="3405106" y="6600"/>
                </a:lnTo>
                <a:lnTo>
                  <a:pt x="3431790" y="24606"/>
                </a:lnTo>
                <a:lnTo>
                  <a:pt x="3449783" y="51327"/>
                </a:lnTo>
                <a:lnTo>
                  <a:pt x="3456381" y="84074"/>
                </a:lnTo>
                <a:lnTo>
                  <a:pt x="3456381" y="420116"/>
                </a:lnTo>
                <a:lnTo>
                  <a:pt x="3449783" y="452788"/>
                </a:lnTo>
                <a:lnTo>
                  <a:pt x="3431790" y="479472"/>
                </a:lnTo>
                <a:lnTo>
                  <a:pt x="3405106" y="497464"/>
                </a:lnTo>
                <a:lnTo>
                  <a:pt x="3372434" y="504063"/>
                </a:lnTo>
                <a:lnTo>
                  <a:pt x="84010" y="504063"/>
                </a:lnTo>
                <a:lnTo>
                  <a:pt x="51311" y="497464"/>
                </a:lnTo>
                <a:lnTo>
                  <a:pt x="24607" y="479472"/>
                </a:lnTo>
                <a:lnTo>
                  <a:pt x="6602" y="452788"/>
                </a:lnTo>
                <a:lnTo>
                  <a:pt x="0" y="420116"/>
                </a:lnTo>
                <a:lnTo>
                  <a:pt x="0" y="84074"/>
                </a:lnTo>
                <a:close/>
              </a:path>
            </a:pathLst>
          </a:custGeom>
          <a:ln w="9525">
            <a:solidFill>
              <a:srgbClr val="30B6FC"/>
            </a:solidFill>
          </a:ln>
        </p:spPr>
        <p:txBody>
          <a:bodyPr wrap="square" lIns="0" tIns="0" rIns="0" bIns="0" rtlCol="0"/>
          <a:lstStyle/>
          <a:p>
            <a:endParaRPr/>
          </a:p>
        </p:txBody>
      </p:sp>
      <p:sp>
        <p:nvSpPr>
          <p:cNvPr id="5" name="object 5"/>
          <p:cNvSpPr txBox="1">
            <a:spLocks noGrp="1"/>
          </p:cNvSpPr>
          <p:nvPr>
            <p:ph type="body" idx="1"/>
          </p:nvPr>
        </p:nvSpPr>
        <p:spPr>
          <a:xfrm>
            <a:off x="140487" y="2076703"/>
            <a:ext cx="8863025" cy="3957494"/>
          </a:xfrm>
          <a:prstGeom prst="rect">
            <a:avLst/>
          </a:prstGeom>
        </p:spPr>
        <p:txBody>
          <a:bodyPr vert="horz" wrap="square" lIns="0" tIns="50800" rIns="0" bIns="0" rtlCol="0">
            <a:spAutoFit/>
          </a:bodyPr>
          <a:lstStyle/>
          <a:p>
            <a:pPr marL="587375">
              <a:lnSpc>
                <a:spcPct val="100000"/>
              </a:lnSpc>
            </a:pPr>
            <a:r>
              <a:rPr sz="2400" spc="-5" dirty="0"/>
              <a:t>Laboratuvarlar</a:t>
            </a:r>
            <a:endParaRPr sz="2400" dirty="0"/>
          </a:p>
          <a:p>
            <a:pPr marL="872490" indent="-274320">
              <a:spcBef>
                <a:spcPts val="1340"/>
              </a:spcBef>
              <a:buClr>
                <a:srgbClr val="30B6FC"/>
              </a:buClr>
              <a:buFont typeface="Symbol"/>
              <a:buChar char=""/>
              <a:tabLst>
                <a:tab pos="873125" algn="l"/>
              </a:tabLst>
            </a:pPr>
            <a:r>
              <a:rPr lang="tr-TR" sz="1600" dirty="0" smtClean="0">
                <a:solidFill>
                  <a:srgbClr val="FF0000"/>
                </a:solidFill>
              </a:rPr>
              <a:t>Aktif Laboratuvarlarımız</a:t>
            </a:r>
          </a:p>
          <a:p>
            <a:pPr marL="872490" indent="-274320">
              <a:spcBef>
                <a:spcPts val="1340"/>
              </a:spcBef>
              <a:buClr>
                <a:srgbClr val="30B6FC"/>
              </a:buClr>
              <a:buFont typeface="Symbol"/>
              <a:buChar char=""/>
              <a:tabLst>
                <a:tab pos="873125" algn="l"/>
              </a:tabLst>
            </a:pPr>
            <a:r>
              <a:rPr lang="tr-TR" sz="1600" b="0" dirty="0" smtClean="0">
                <a:solidFill>
                  <a:srgbClr val="073D86"/>
                </a:solidFill>
              </a:rPr>
              <a:t>Zemin </a:t>
            </a:r>
            <a:r>
              <a:rPr lang="tr-TR" sz="1600" b="0" dirty="0">
                <a:solidFill>
                  <a:srgbClr val="073D86"/>
                </a:solidFill>
              </a:rPr>
              <a:t>Mekaniği</a:t>
            </a:r>
            <a:r>
              <a:rPr lang="tr-TR" sz="1600" b="0" spc="-85" dirty="0">
                <a:solidFill>
                  <a:srgbClr val="073D86"/>
                </a:solidFill>
              </a:rPr>
              <a:t> </a:t>
            </a:r>
            <a:r>
              <a:rPr lang="tr-TR" sz="1600" b="0" dirty="0" smtClean="0">
                <a:solidFill>
                  <a:srgbClr val="073D86"/>
                </a:solidFill>
              </a:rPr>
              <a:t>Laboratuvarı</a:t>
            </a:r>
          </a:p>
          <a:p>
            <a:pPr marL="872490" indent="-274320">
              <a:spcBef>
                <a:spcPts val="1340"/>
              </a:spcBef>
              <a:buClr>
                <a:srgbClr val="30B6FC"/>
              </a:buClr>
              <a:buFont typeface="Symbol"/>
              <a:buChar char=""/>
              <a:tabLst>
                <a:tab pos="873125" algn="l"/>
              </a:tabLst>
            </a:pPr>
            <a:r>
              <a:rPr lang="tr-TR" sz="1600" b="0" dirty="0">
                <a:solidFill>
                  <a:srgbClr val="073D86"/>
                </a:solidFill>
              </a:rPr>
              <a:t>Hidrolik</a:t>
            </a:r>
            <a:r>
              <a:rPr lang="tr-TR" sz="1600" b="0" spc="-100" dirty="0">
                <a:solidFill>
                  <a:srgbClr val="073D86"/>
                </a:solidFill>
              </a:rPr>
              <a:t> </a:t>
            </a:r>
            <a:r>
              <a:rPr lang="tr-TR" sz="1600" b="0" dirty="0" smtClean="0">
                <a:solidFill>
                  <a:srgbClr val="073D86"/>
                </a:solidFill>
              </a:rPr>
              <a:t>Laboratuvarı</a:t>
            </a:r>
            <a:endParaRPr lang="tr-TR" sz="1600" b="0" spc="-10" dirty="0" smtClean="0">
              <a:solidFill>
                <a:srgbClr val="073D86"/>
              </a:solidFill>
            </a:endParaRPr>
          </a:p>
          <a:p>
            <a:pPr marL="872490" indent="-274320">
              <a:lnSpc>
                <a:spcPct val="100000"/>
              </a:lnSpc>
              <a:spcBef>
                <a:spcPts val="1340"/>
              </a:spcBef>
              <a:buClr>
                <a:srgbClr val="30B6FC"/>
              </a:buClr>
              <a:buFont typeface="Symbol"/>
              <a:buChar char=""/>
              <a:tabLst>
                <a:tab pos="873125" algn="l"/>
              </a:tabLst>
            </a:pPr>
            <a:r>
              <a:rPr sz="1600" b="0" spc="-10" dirty="0" err="1" smtClean="0">
                <a:solidFill>
                  <a:srgbClr val="073D86"/>
                </a:solidFill>
              </a:rPr>
              <a:t>Yapı</a:t>
            </a:r>
            <a:r>
              <a:rPr sz="1600" b="0" spc="-45" dirty="0" smtClean="0">
                <a:solidFill>
                  <a:srgbClr val="073D86"/>
                </a:solidFill>
              </a:rPr>
              <a:t> </a:t>
            </a:r>
            <a:r>
              <a:rPr sz="1600" b="0" spc="-5" dirty="0" err="1" smtClean="0">
                <a:solidFill>
                  <a:srgbClr val="073D86"/>
                </a:solidFill>
              </a:rPr>
              <a:t>Laboratuvarı</a:t>
            </a:r>
            <a:endParaRPr lang="tr-TR" sz="1600" b="0" spc="-5" dirty="0" smtClean="0">
              <a:solidFill>
                <a:srgbClr val="073D86"/>
              </a:solidFill>
            </a:endParaRPr>
          </a:p>
          <a:p>
            <a:pPr marL="872490" indent="-274320">
              <a:spcBef>
                <a:spcPts val="1340"/>
              </a:spcBef>
              <a:buClr>
                <a:srgbClr val="30B6FC"/>
              </a:buClr>
              <a:buFont typeface="Symbol"/>
              <a:buChar char=""/>
              <a:tabLst>
                <a:tab pos="873125" algn="l"/>
              </a:tabLst>
            </a:pPr>
            <a:r>
              <a:rPr lang="tr-TR" sz="1600" b="0" spc="-10" dirty="0">
                <a:solidFill>
                  <a:srgbClr val="073D86"/>
                </a:solidFill>
              </a:rPr>
              <a:t>Yapı </a:t>
            </a:r>
            <a:r>
              <a:rPr lang="tr-TR" sz="1600" b="0" dirty="0">
                <a:solidFill>
                  <a:srgbClr val="073D86"/>
                </a:solidFill>
              </a:rPr>
              <a:t>Malzemesi</a:t>
            </a:r>
            <a:r>
              <a:rPr lang="tr-TR" sz="1600" b="0" spc="-95" dirty="0">
                <a:solidFill>
                  <a:srgbClr val="073D86"/>
                </a:solidFill>
              </a:rPr>
              <a:t> </a:t>
            </a:r>
            <a:r>
              <a:rPr lang="tr-TR" sz="1600" b="0" dirty="0" smtClean="0">
                <a:solidFill>
                  <a:srgbClr val="073D86"/>
                </a:solidFill>
              </a:rPr>
              <a:t>Laboratuvarı</a:t>
            </a:r>
            <a:endParaRPr lang="tr-TR" sz="1600" b="0" spc="-5" dirty="0" smtClean="0">
              <a:solidFill>
                <a:srgbClr val="073D86"/>
              </a:solidFill>
            </a:endParaRPr>
          </a:p>
          <a:p>
            <a:pPr marL="872490" indent="-274320">
              <a:spcBef>
                <a:spcPts val="1340"/>
              </a:spcBef>
              <a:buClr>
                <a:srgbClr val="30B6FC"/>
              </a:buClr>
              <a:buFont typeface="Symbol"/>
              <a:buChar char=""/>
              <a:tabLst>
                <a:tab pos="873125" algn="l"/>
              </a:tabLst>
            </a:pPr>
            <a:r>
              <a:rPr lang="tr-TR" sz="1600" b="0" dirty="0">
                <a:solidFill>
                  <a:srgbClr val="073D86"/>
                </a:solidFill>
              </a:rPr>
              <a:t>Bilgisayar </a:t>
            </a:r>
            <a:r>
              <a:rPr lang="tr-TR" sz="1600" b="0" dirty="0" smtClean="0">
                <a:solidFill>
                  <a:srgbClr val="073D86"/>
                </a:solidFill>
              </a:rPr>
              <a:t>Laboratuvarı</a:t>
            </a:r>
          </a:p>
          <a:p>
            <a:pPr marL="872490" indent="-274320">
              <a:spcBef>
                <a:spcPts val="1340"/>
              </a:spcBef>
              <a:buClr>
                <a:srgbClr val="30B6FC"/>
              </a:buClr>
              <a:buFont typeface="Symbol"/>
              <a:buChar char=""/>
              <a:tabLst>
                <a:tab pos="873125" algn="l"/>
              </a:tabLst>
            </a:pPr>
            <a:r>
              <a:rPr lang="tr-TR" sz="1600" dirty="0" smtClean="0">
                <a:solidFill>
                  <a:srgbClr val="FF0000"/>
                </a:solidFill>
              </a:rPr>
              <a:t>Kullanıma Açmayı Planladığımız Laboratuvarlarımız</a:t>
            </a:r>
            <a:endParaRPr sz="1600" dirty="0">
              <a:solidFill>
                <a:srgbClr val="FF0000"/>
              </a:solidFill>
            </a:endParaRPr>
          </a:p>
          <a:p>
            <a:pPr marL="872490" indent="-274320">
              <a:lnSpc>
                <a:spcPct val="100000"/>
              </a:lnSpc>
              <a:spcBef>
                <a:spcPts val="575"/>
              </a:spcBef>
              <a:buClr>
                <a:srgbClr val="30B6FC"/>
              </a:buClr>
              <a:buFont typeface="Symbol"/>
              <a:buChar char=""/>
              <a:tabLst>
                <a:tab pos="873125" algn="l"/>
              </a:tabLst>
            </a:pPr>
            <a:r>
              <a:rPr sz="1600" b="0" dirty="0">
                <a:solidFill>
                  <a:srgbClr val="073D86"/>
                </a:solidFill>
              </a:rPr>
              <a:t>Mekanik</a:t>
            </a:r>
            <a:r>
              <a:rPr sz="1600" b="0" spc="-95" dirty="0">
                <a:solidFill>
                  <a:srgbClr val="073D86"/>
                </a:solidFill>
              </a:rPr>
              <a:t> </a:t>
            </a:r>
            <a:r>
              <a:rPr sz="1600" b="0" dirty="0">
                <a:solidFill>
                  <a:srgbClr val="073D86"/>
                </a:solidFill>
              </a:rPr>
              <a:t>Laboratuvarı</a:t>
            </a:r>
            <a:endParaRPr sz="1600" dirty="0"/>
          </a:p>
          <a:p>
            <a:pPr marL="872490" indent="-274320">
              <a:lnSpc>
                <a:spcPct val="100000"/>
              </a:lnSpc>
              <a:spcBef>
                <a:spcPts val="575"/>
              </a:spcBef>
              <a:buClr>
                <a:srgbClr val="30B6FC"/>
              </a:buClr>
              <a:buFont typeface="Symbol"/>
              <a:buChar char=""/>
              <a:tabLst>
                <a:tab pos="873125" algn="l"/>
              </a:tabLst>
            </a:pPr>
            <a:r>
              <a:rPr sz="1600" b="0" dirty="0" err="1">
                <a:solidFill>
                  <a:srgbClr val="073D86"/>
                </a:solidFill>
              </a:rPr>
              <a:t>Ulaşım</a:t>
            </a:r>
            <a:r>
              <a:rPr sz="1600" b="0" spc="-114" dirty="0">
                <a:solidFill>
                  <a:srgbClr val="073D86"/>
                </a:solidFill>
              </a:rPr>
              <a:t> </a:t>
            </a:r>
            <a:r>
              <a:rPr sz="1600" b="0" dirty="0" err="1" smtClean="0">
                <a:solidFill>
                  <a:srgbClr val="073D86"/>
                </a:solidFill>
              </a:rPr>
              <a:t>Laboratuvarı</a:t>
            </a:r>
            <a:endParaRPr sz="1600" dirty="0"/>
          </a:p>
        </p:txBody>
      </p:sp>
      <p:sp>
        <p:nvSpPr>
          <p:cNvPr id="6" name="object 6"/>
          <p:cNvSpPr txBox="1">
            <a:spLocks noGrp="1"/>
          </p:cNvSpPr>
          <p:nvPr>
            <p:ph type="ftr" sz="quarter" idx="5"/>
          </p:nvPr>
        </p:nvSpPr>
        <p:spPr>
          <a:xfrm>
            <a:off x="4435602" y="6596748"/>
            <a:ext cx="3046095" cy="234038"/>
          </a:xfrm>
          <a:prstGeom prst="rect">
            <a:avLst/>
          </a:prstGeom>
        </p:spPr>
        <p:txBody>
          <a:bodyPr vert="horz" wrap="square" lIns="0" tIns="0" rIns="0" bIns="0" rtlCol="0">
            <a:spAutoFit/>
          </a:bodyPr>
          <a:lstStyle/>
          <a:p>
            <a:pPr marL="12700">
              <a:lnSpc>
                <a:spcPts val="1764"/>
              </a:lnSpc>
            </a:pPr>
            <a:r>
              <a:rPr lang="tr-TR" spc="-10" dirty="0" smtClean="0">
                <a:hlinkClick r:id="rId3"/>
              </a:rPr>
              <a:t>http://web.harran.edu.tr/insaat</a:t>
            </a:r>
            <a:endParaRPr spc="-10" dirty="0">
              <a:hlinkClick r:id="rId3"/>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3335">
              <a:lnSpc>
                <a:spcPct val="100000"/>
              </a:lnSpc>
            </a:pPr>
            <a:r>
              <a:rPr spc="-25" dirty="0"/>
              <a:t>İNŞAAT </a:t>
            </a:r>
            <a:r>
              <a:rPr spc="-5" dirty="0"/>
              <a:t>MÜHENDİSLİĞİ</a:t>
            </a:r>
            <a:r>
              <a:rPr spc="20" dirty="0"/>
              <a:t> </a:t>
            </a:r>
            <a:r>
              <a:rPr spc="-5" dirty="0"/>
              <a:t>BÖLÜMÜ</a:t>
            </a:r>
          </a:p>
        </p:txBody>
      </p:sp>
      <p:sp>
        <p:nvSpPr>
          <p:cNvPr id="3" name="object 3"/>
          <p:cNvSpPr/>
          <p:nvPr/>
        </p:nvSpPr>
        <p:spPr>
          <a:xfrm>
            <a:off x="611555" y="2060829"/>
            <a:ext cx="3456381" cy="50406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11555" y="2060829"/>
            <a:ext cx="3456940" cy="504190"/>
          </a:xfrm>
          <a:custGeom>
            <a:avLst/>
            <a:gdLst/>
            <a:ahLst/>
            <a:cxnLst/>
            <a:rect l="l" t="t" r="r" b="b"/>
            <a:pathLst>
              <a:path w="3456940" h="504189">
                <a:moveTo>
                  <a:pt x="0" y="84074"/>
                </a:moveTo>
                <a:lnTo>
                  <a:pt x="6602" y="51327"/>
                </a:lnTo>
                <a:lnTo>
                  <a:pt x="24607" y="24606"/>
                </a:lnTo>
                <a:lnTo>
                  <a:pt x="51311" y="6600"/>
                </a:lnTo>
                <a:lnTo>
                  <a:pt x="84010" y="0"/>
                </a:lnTo>
                <a:lnTo>
                  <a:pt x="3372434" y="0"/>
                </a:lnTo>
                <a:lnTo>
                  <a:pt x="3405106" y="6600"/>
                </a:lnTo>
                <a:lnTo>
                  <a:pt x="3431790" y="24606"/>
                </a:lnTo>
                <a:lnTo>
                  <a:pt x="3449783" y="51327"/>
                </a:lnTo>
                <a:lnTo>
                  <a:pt x="3456381" y="84074"/>
                </a:lnTo>
                <a:lnTo>
                  <a:pt x="3456381" y="420116"/>
                </a:lnTo>
                <a:lnTo>
                  <a:pt x="3449783" y="452788"/>
                </a:lnTo>
                <a:lnTo>
                  <a:pt x="3431790" y="479472"/>
                </a:lnTo>
                <a:lnTo>
                  <a:pt x="3405106" y="497464"/>
                </a:lnTo>
                <a:lnTo>
                  <a:pt x="3372434" y="504063"/>
                </a:lnTo>
                <a:lnTo>
                  <a:pt x="84010" y="504063"/>
                </a:lnTo>
                <a:lnTo>
                  <a:pt x="51311" y="497464"/>
                </a:lnTo>
                <a:lnTo>
                  <a:pt x="24607" y="479472"/>
                </a:lnTo>
                <a:lnTo>
                  <a:pt x="6602" y="452788"/>
                </a:lnTo>
                <a:lnTo>
                  <a:pt x="0" y="420116"/>
                </a:lnTo>
                <a:lnTo>
                  <a:pt x="0" y="84074"/>
                </a:lnTo>
                <a:close/>
              </a:path>
            </a:pathLst>
          </a:custGeom>
          <a:ln w="9525">
            <a:solidFill>
              <a:srgbClr val="30B6FC"/>
            </a:solidFill>
          </a:ln>
        </p:spPr>
        <p:txBody>
          <a:bodyPr wrap="square" lIns="0" tIns="0" rIns="0" bIns="0" rtlCol="0"/>
          <a:lstStyle/>
          <a:p>
            <a:endParaRPr/>
          </a:p>
        </p:txBody>
      </p:sp>
      <p:sp>
        <p:nvSpPr>
          <p:cNvPr id="5" name="object 5"/>
          <p:cNvSpPr txBox="1">
            <a:spLocks noGrp="1"/>
          </p:cNvSpPr>
          <p:nvPr>
            <p:ph type="body" idx="1"/>
          </p:nvPr>
        </p:nvSpPr>
        <p:spPr>
          <a:xfrm>
            <a:off x="140487" y="2076703"/>
            <a:ext cx="8863025" cy="1633781"/>
          </a:xfrm>
          <a:prstGeom prst="rect">
            <a:avLst/>
          </a:prstGeom>
        </p:spPr>
        <p:txBody>
          <a:bodyPr vert="horz" wrap="square" lIns="0" tIns="50800" rIns="0" bIns="0" rtlCol="0">
            <a:spAutoFit/>
          </a:bodyPr>
          <a:lstStyle/>
          <a:p>
            <a:pPr marL="587375">
              <a:lnSpc>
                <a:spcPct val="100000"/>
              </a:lnSpc>
            </a:pPr>
            <a:r>
              <a:rPr lang="tr-TR" sz="2000" spc="-5" dirty="0" smtClean="0"/>
              <a:t>Bilgisayar Destekli Dersler</a:t>
            </a:r>
            <a:endParaRPr sz="2000" dirty="0"/>
          </a:p>
          <a:p>
            <a:pPr marL="872490" indent="-274320">
              <a:spcBef>
                <a:spcPts val="1340"/>
              </a:spcBef>
              <a:buClr>
                <a:srgbClr val="30B6FC"/>
              </a:buClr>
              <a:buFont typeface="Symbol"/>
              <a:buChar char=""/>
              <a:tabLst>
                <a:tab pos="873125" algn="l"/>
              </a:tabLst>
            </a:pPr>
            <a:r>
              <a:rPr lang="tr-TR" sz="2400" b="0" dirty="0" smtClean="0">
                <a:solidFill>
                  <a:srgbClr val="073D86"/>
                </a:solidFill>
              </a:rPr>
              <a:t>Ders programımızda bulunan çok sayıda bilgisayar destekli seçmeli ders ile öğrencilerimizin istedikleri alanlarda kendilerini geliştirmelerini sağlamaktayız.</a:t>
            </a:r>
            <a:endParaRPr sz="2400" dirty="0">
              <a:latin typeface="Candara"/>
              <a:cs typeface="Candara"/>
            </a:endParaRPr>
          </a:p>
        </p:txBody>
      </p:sp>
      <p:sp>
        <p:nvSpPr>
          <p:cNvPr id="6" name="object 6"/>
          <p:cNvSpPr txBox="1">
            <a:spLocks noGrp="1"/>
          </p:cNvSpPr>
          <p:nvPr>
            <p:ph type="ftr" sz="quarter" idx="5"/>
          </p:nvPr>
        </p:nvSpPr>
        <p:spPr>
          <a:xfrm>
            <a:off x="4435602" y="6596748"/>
            <a:ext cx="3046095" cy="234038"/>
          </a:xfrm>
          <a:prstGeom prst="rect">
            <a:avLst/>
          </a:prstGeom>
        </p:spPr>
        <p:txBody>
          <a:bodyPr vert="horz" wrap="square" lIns="0" tIns="0" rIns="0" bIns="0" rtlCol="0">
            <a:spAutoFit/>
          </a:bodyPr>
          <a:lstStyle/>
          <a:p>
            <a:pPr marL="12700">
              <a:lnSpc>
                <a:spcPts val="1764"/>
              </a:lnSpc>
            </a:pPr>
            <a:r>
              <a:rPr lang="tr-TR" spc="-10" dirty="0" smtClean="0">
                <a:hlinkClick r:id="rId3"/>
              </a:rPr>
              <a:t>http://web.harran.edu.tr/insaat</a:t>
            </a:r>
            <a:endParaRPr spc="-10" dirty="0">
              <a:hlinkClick r:id="rId3"/>
            </a:endParaRPr>
          </a:p>
        </p:txBody>
      </p:sp>
    </p:spTree>
    <p:extLst>
      <p:ext uri="{BB962C8B-B14F-4D97-AF65-F5344CB8AC3E}">
        <p14:creationId xmlns:p14="http://schemas.microsoft.com/office/powerpoint/2010/main" val="2905145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3335">
              <a:lnSpc>
                <a:spcPct val="100000"/>
              </a:lnSpc>
            </a:pPr>
            <a:r>
              <a:rPr spc="-25" dirty="0"/>
              <a:t>İNŞAAT </a:t>
            </a:r>
            <a:r>
              <a:rPr spc="-5" dirty="0"/>
              <a:t>MÜHENDİSLİĞİ</a:t>
            </a:r>
            <a:r>
              <a:rPr spc="20" dirty="0"/>
              <a:t> </a:t>
            </a:r>
            <a:r>
              <a:rPr spc="-5" dirty="0"/>
              <a:t>BÖLÜMÜ</a:t>
            </a:r>
          </a:p>
        </p:txBody>
      </p:sp>
      <p:sp>
        <p:nvSpPr>
          <p:cNvPr id="3" name="object 3"/>
          <p:cNvSpPr/>
          <p:nvPr/>
        </p:nvSpPr>
        <p:spPr>
          <a:xfrm>
            <a:off x="611555" y="2060829"/>
            <a:ext cx="3456381" cy="50406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11555" y="2060829"/>
            <a:ext cx="3456940" cy="504190"/>
          </a:xfrm>
          <a:custGeom>
            <a:avLst/>
            <a:gdLst/>
            <a:ahLst/>
            <a:cxnLst/>
            <a:rect l="l" t="t" r="r" b="b"/>
            <a:pathLst>
              <a:path w="3456940" h="504189">
                <a:moveTo>
                  <a:pt x="0" y="84074"/>
                </a:moveTo>
                <a:lnTo>
                  <a:pt x="6602" y="51327"/>
                </a:lnTo>
                <a:lnTo>
                  <a:pt x="24607" y="24606"/>
                </a:lnTo>
                <a:lnTo>
                  <a:pt x="51311" y="6600"/>
                </a:lnTo>
                <a:lnTo>
                  <a:pt x="84010" y="0"/>
                </a:lnTo>
                <a:lnTo>
                  <a:pt x="3372434" y="0"/>
                </a:lnTo>
                <a:lnTo>
                  <a:pt x="3405106" y="6600"/>
                </a:lnTo>
                <a:lnTo>
                  <a:pt x="3431790" y="24606"/>
                </a:lnTo>
                <a:lnTo>
                  <a:pt x="3449783" y="51327"/>
                </a:lnTo>
                <a:lnTo>
                  <a:pt x="3456381" y="84074"/>
                </a:lnTo>
                <a:lnTo>
                  <a:pt x="3456381" y="420116"/>
                </a:lnTo>
                <a:lnTo>
                  <a:pt x="3449783" y="452788"/>
                </a:lnTo>
                <a:lnTo>
                  <a:pt x="3431790" y="479472"/>
                </a:lnTo>
                <a:lnTo>
                  <a:pt x="3405106" y="497464"/>
                </a:lnTo>
                <a:lnTo>
                  <a:pt x="3372434" y="504063"/>
                </a:lnTo>
                <a:lnTo>
                  <a:pt x="84010" y="504063"/>
                </a:lnTo>
                <a:lnTo>
                  <a:pt x="51311" y="497464"/>
                </a:lnTo>
                <a:lnTo>
                  <a:pt x="24607" y="479472"/>
                </a:lnTo>
                <a:lnTo>
                  <a:pt x="6602" y="452788"/>
                </a:lnTo>
                <a:lnTo>
                  <a:pt x="0" y="420116"/>
                </a:lnTo>
                <a:lnTo>
                  <a:pt x="0" y="84074"/>
                </a:lnTo>
                <a:close/>
              </a:path>
            </a:pathLst>
          </a:custGeom>
          <a:ln w="9525">
            <a:solidFill>
              <a:srgbClr val="30B6FC"/>
            </a:solidFill>
          </a:ln>
        </p:spPr>
        <p:txBody>
          <a:bodyPr wrap="square" lIns="0" tIns="0" rIns="0" bIns="0" rtlCol="0"/>
          <a:lstStyle/>
          <a:p>
            <a:endParaRPr/>
          </a:p>
        </p:txBody>
      </p:sp>
      <p:sp>
        <p:nvSpPr>
          <p:cNvPr id="5" name="object 5"/>
          <p:cNvSpPr txBox="1">
            <a:spLocks noGrp="1"/>
          </p:cNvSpPr>
          <p:nvPr>
            <p:ph type="body" idx="1"/>
          </p:nvPr>
        </p:nvSpPr>
        <p:spPr>
          <a:xfrm>
            <a:off x="140487" y="2076703"/>
            <a:ext cx="8863025" cy="1264449"/>
          </a:xfrm>
          <a:prstGeom prst="rect">
            <a:avLst/>
          </a:prstGeom>
        </p:spPr>
        <p:txBody>
          <a:bodyPr vert="horz" wrap="square" lIns="0" tIns="50800" rIns="0" bIns="0" rtlCol="0">
            <a:spAutoFit/>
          </a:bodyPr>
          <a:lstStyle/>
          <a:p>
            <a:pPr marL="587375">
              <a:lnSpc>
                <a:spcPct val="100000"/>
              </a:lnSpc>
            </a:pPr>
            <a:r>
              <a:rPr lang="tr-TR" sz="2000" spc="-5" dirty="0" smtClean="0"/>
              <a:t>İnşaat Kulübü</a:t>
            </a:r>
            <a:endParaRPr sz="2000" dirty="0"/>
          </a:p>
          <a:p>
            <a:pPr marL="872490" indent="-274320">
              <a:spcBef>
                <a:spcPts val="1340"/>
              </a:spcBef>
              <a:buClr>
                <a:srgbClr val="30B6FC"/>
              </a:buClr>
              <a:buFont typeface="Symbol"/>
              <a:buChar char=""/>
              <a:tabLst>
                <a:tab pos="873125" algn="l"/>
              </a:tabLst>
            </a:pPr>
            <a:r>
              <a:rPr lang="tr-TR" sz="2400" b="0" dirty="0" smtClean="0">
                <a:solidFill>
                  <a:srgbClr val="073D86"/>
                </a:solidFill>
              </a:rPr>
              <a:t>Harran İnşaat Kulübü aktif olarak çalışmalarına devam etmektedir.</a:t>
            </a:r>
            <a:endParaRPr sz="2400" dirty="0">
              <a:latin typeface="Candara"/>
              <a:cs typeface="Candara"/>
            </a:endParaRPr>
          </a:p>
        </p:txBody>
      </p:sp>
      <p:sp>
        <p:nvSpPr>
          <p:cNvPr id="6" name="object 6"/>
          <p:cNvSpPr txBox="1">
            <a:spLocks noGrp="1"/>
          </p:cNvSpPr>
          <p:nvPr>
            <p:ph type="ftr" sz="quarter" idx="5"/>
          </p:nvPr>
        </p:nvSpPr>
        <p:spPr>
          <a:xfrm>
            <a:off x="4435602" y="6596748"/>
            <a:ext cx="3046095" cy="234038"/>
          </a:xfrm>
          <a:prstGeom prst="rect">
            <a:avLst/>
          </a:prstGeom>
        </p:spPr>
        <p:txBody>
          <a:bodyPr vert="horz" wrap="square" lIns="0" tIns="0" rIns="0" bIns="0" rtlCol="0">
            <a:spAutoFit/>
          </a:bodyPr>
          <a:lstStyle/>
          <a:p>
            <a:pPr marL="12700">
              <a:lnSpc>
                <a:spcPts val="1764"/>
              </a:lnSpc>
            </a:pPr>
            <a:r>
              <a:rPr lang="tr-TR" spc="-10" dirty="0" smtClean="0">
                <a:hlinkClick r:id="rId3"/>
              </a:rPr>
              <a:t>http://web.harran.edu.tr/insaat</a:t>
            </a:r>
            <a:endParaRPr spc="-10" dirty="0">
              <a:hlinkClick r:id="rId3"/>
            </a:endParaRPr>
          </a:p>
        </p:txBody>
      </p:sp>
    </p:spTree>
    <p:extLst>
      <p:ext uri="{BB962C8B-B14F-4D97-AF65-F5344CB8AC3E}">
        <p14:creationId xmlns:p14="http://schemas.microsoft.com/office/powerpoint/2010/main" val="4005579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3335">
              <a:lnSpc>
                <a:spcPct val="100000"/>
              </a:lnSpc>
            </a:pPr>
            <a:r>
              <a:rPr spc="-25" dirty="0"/>
              <a:t>İNŞAAT </a:t>
            </a:r>
            <a:r>
              <a:rPr spc="-5" dirty="0"/>
              <a:t>MÜHENDİSLİĞİ</a:t>
            </a:r>
            <a:r>
              <a:rPr spc="20" dirty="0"/>
              <a:t> </a:t>
            </a:r>
            <a:r>
              <a:rPr spc="-5" dirty="0"/>
              <a:t>BÖLÜMÜ</a:t>
            </a:r>
          </a:p>
        </p:txBody>
      </p:sp>
      <p:sp>
        <p:nvSpPr>
          <p:cNvPr id="3" name="object 3"/>
          <p:cNvSpPr/>
          <p:nvPr/>
        </p:nvSpPr>
        <p:spPr>
          <a:xfrm>
            <a:off x="611555" y="2060829"/>
            <a:ext cx="3456381" cy="50406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11555" y="2060829"/>
            <a:ext cx="3456940" cy="504190"/>
          </a:xfrm>
          <a:custGeom>
            <a:avLst/>
            <a:gdLst/>
            <a:ahLst/>
            <a:cxnLst/>
            <a:rect l="l" t="t" r="r" b="b"/>
            <a:pathLst>
              <a:path w="3456940" h="504189">
                <a:moveTo>
                  <a:pt x="0" y="84074"/>
                </a:moveTo>
                <a:lnTo>
                  <a:pt x="6602" y="51327"/>
                </a:lnTo>
                <a:lnTo>
                  <a:pt x="24607" y="24606"/>
                </a:lnTo>
                <a:lnTo>
                  <a:pt x="51311" y="6600"/>
                </a:lnTo>
                <a:lnTo>
                  <a:pt x="84010" y="0"/>
                </a:lnTo>
                <a:lnTo>
                  <a:pt x="3372434" y="0"/>
                </a:lnTo>
                <a:lnTo>
                  <a:pt x="3405106" y="6600"/>
                </a:lnTo>
                <a:lnTo>
                  <a:pt x="3431790" y="24606"/>
                </a:lnTo>
                <a:lnTo>
                  <a:pt x="3449783" y="51327"/>
                </a:lnTo>
                <a:lnTo>
                  <a:pt x="3456381" y="84074"/>
                </a:lnTo>
                <a:lnTo>
                  <a:pt x="3456381" y="420116"/>
                </a:lnTo>
                <a:lnTo>
                  <a:pt x="3449783" y="452788"/>
                </a:lnTo>
                <a:lnTo>
                  <a:pt x="3431790" y="479472"/>
                </a:lnTo>
                <a:lnTo>
                  <a:pt x="3405106" y="497464"/>
                </a:lnTo>
                <a:lnTo>
                  <a:pt x="3372434" y="504063"/>
                </a:lnTo>
                <a:lnTo>
                  <a:pt x="84010" y="504063"/>
                </a:lnTo>
                <a:lnTo>
                  <a:pt x="51311" y="497464"/>
                </a:lnTo>
                <a:lnTo>
                  <a:pt x="24607" y="479472"/>
                </a:lnTo>
                <a:lnTo>
                  <a:pt x="6602" y="452788"/>
                </a:lnTo>
                <a:lnTo>
                  <a:pt x="0" y="420116"/>
                </a:lnTo>
                <a:lnTo>
                  <a:pt x="0" y="84074"/>
                </a:lnTo>
                <a:close/>
              </a:path>
            </a:pathLst>
          </a:custGeom>
          <a:ln w="9525">
            <a:solidFill>
              <a:srgbClr val="30B6FC"/>
            </a:solidFill>
          </a:ln>
        </p:spPr>
        <p:txBody>
          <a:bodyPr wrap="square" lIns="0" tIns="0" rIns="0" bIns="0" rtlCol="0"/>
          <a:lstStyle/>
          <a:p>
            <a:endParaRPr/>
          </a:p>
        </p:txBody>
      </p:sp>
      <p:sp>
        <p:nvSpPr>
          <p:cNvPr id="5" name="object 5"/>
          <p:cNvSpPr txBox="1">
            <a:spLocks noGrp="1"/>
          </p:cNvSpPr>
          <p:nvPr>
            <p:ph type="body" idx="1"/>
          </p:nvPr>
        </p:nvSpPr>
        <p:spPr>
          <a:xfrm>
            <a:off x="140487" y="2076703"/>
            <a:ext cx="8863025" cy="3857466"/>
          </a:xfrm>
          <a:prstGeom prst="rect">
            <a:avLst/>
          </a:prstGeom>
        </p:spPr>
        <p:txBody>
          <a:bodyPr vert="horz" wrap="square" lIns="0" tIns="50800" rIns="0" bIns="0" rtlCol="0">
            <a:spAutoFit/>
          </a:bodyPr>
          <a:lstStyle/>
          <a:p>
            <a:pPr marL="587375">
              <a:lnSpc>
                <a:spcPct val="100000"/>
              </a:lnSpc>
            </a:pPr>
            <a:r>
              <a:rPr lang="tr-TR" sz="2400" spc="-5" dirty="0" err="1" smtClean="0"/>
              <a:t>Erasmus</a:t>
            </a:r>
            <a:r>
              <a:rPr lang="tr-TR" sz="2400" spc="-5" dirty="0" smtClean="0"/>
              <a:t>+</a:t>
            </a:r>
            <a:endParaRPr lang="tr-TR" sz="2400" b="0" dirty="0" smtClean="0">
              <a:solidFill>
                <a:srgbClr val="073D86"/>
              </a:solidFill>
            </a:endParaRPr>
          </a:p>
          <a:p>
            <a:pPr marL="872490" indent="-274320">
              <a:spcBef>
                <a:spcPts val="1340"/>
              </a:spcBef>
              <a:buClr>
                <a:srgbClr val="30B6FC"/>
              </a:buClr>
              <a:buFont typeface="Symbol"/>
              <a:buChar char=""/>
              <a:tabLst>
                <a:tab pos="873125" algn="l"/>
              </a:tabLst>
            </a:pPr>
            <a:r>
              <a:rPr lang="tr-TR" sz="2000" b="0" dirty="0" err="1"/>
              <a:t>Erasmus</a:t>
            </a:r>
            <a:r>
              <a:rPr lang="tr-TR" sz="2000" b="0" dirty="0"/>
              <a:t> programı, yükseköğretim kurumlarının birbirleri ile işbirliği yapmalarını teşvik etmeye yönelik bir Avrupa Birliği programıdır.</a:t>
            </a:r>
            <a:endParaRPr lang="tr-TR" sz="2000" b="0" dirty="0" smtClean="0">
              <a:solidFill>
                <a:srgbClr val="073D86"/>
              </a:solidFill>
            </a:endParaRPr>
          </a:p>
          <a:p>
            <a:pPr marL="872490" indent="-274320">
              <a:spcBef>
                <a:spcPts val="1340"/>
              </a:spcBef>
              <a:buClr>
                <a:srgbClr val="30B6FC"/>
              </a:buClr>
              <a:buFont typeface="Symbol"/>
              <a:buChar char=""/>
              <a:tabLst>
                <a:tab pos="873125" algn="l"/>
              </a:tabLst>
            </a:pPr>
            <a:r>
              <a:rPr lang="tr-TR" sz="2000" b="0" dirty="0" smtClean="0">
                <a:solidFill>
                  <a:srgbClr val="073D86"/>
                </a:solidFill>
              </a:rPr>
              <a:t>İnşaat mühendisliği bölümü olarak </a:t>
            </a:r>
            <a:r>
              <a:rPr lang="tr-TR" sz="2000" b="0" dirty="0" err="1" smtClean="0">
                <a:solidFill>
                  <a:srgbClr val="073D86"/>
                </a:solidFill>
              </a:rPr>
              <a:t>Erasmus</a:t>
            </a:r>
            <a:r>
              <a:rPr lang="tr-TR" sz="2000" b="0" dirty="0" smtClean="0">
                <a:solidFill>
                  <a:srgbClr val="073D86"/>
                </a:solidFill>
              </a:rPr>
              <a:t>+ Avrupa Öğrenci Değişim programı çerçevesinde;</a:t>
            </a:r>
          </a:p>
          <a:p>
            <a:pPr marL="872490" indent="-274320">
              <a:spcBef>
                <a:spcPts val="1340"/>
              </a:spcBef>
              <a:buClr>
                <a:srgbClr val="30B6FC"/>
              </a:buClr>
              <a:buFont typeface="Symbol"/>
              <a:buChar char=""/>
              <a:tabLst>
                <a:tab pos="873125" algn="l"/>
              </a:tabLst>
            </a:pPr>
            <a:r>
              <a:rPr lang="tr-TR" sz="2000" b="0" dirty="0" smtClean="0">
                <a:solidFill>
                  <a:srgbClr val="073D86"/>
                </a:solidFill>
              </a:rPr>
              <a:t> </a:t>
            </a:r>
            <a:r>
              <a:rPr lang="en-US" sz="2000" b="0" dirty="0"/>
              <a:t>1-Cracow University of </a:t>
            </a:r>
            <a:r>
              <a:rPr lang="en-US" sz="2000" b="0" dirty="0" smtClean="0"/>
              <a:t>Technology</a:t>
            </a:r>
            <a:r>
              <a:rPr lang="tr-TR" sz="2000" b="0" dirty="0" smtClean="0"/>
              <a:t> (Polonya)</a:t>
            </a:r>
            <a:r>
              <a:rPr lang="en-US" sz="2000" b="0" dirty="0"/>
              <a:t/>
            </a:r>
            <a:br>
              <a:rPr lang="en-US" sz="2000" b="0" dirty="0"/>
            </a:br>
            <a:r>
              <a:rPr lang="en-US" sz="2000" b="0" dirty="0"/>
              <a:t>2- The Main School of Fire Service in </a:t>
            </a:r>
            <a:r>
              <a:rPr lang="en-US" sz="2000" b="0" dirty="0" smtClean="0"/>
              <a:t>Warsaw</a:t>
            </a:r>
            <a:r>
              <a:rPr lang="tr-TR" sz="2000" b="0" dirty="0" smtClean="0"/>
              <a:t> </a:t>
            </a:r>
            <a:r>
              <a:rPr lang="tr-TR" sz="2000" b="0" dirty="0"/>
              <a:t>(Polonya)</a:t>
            </a:r>
            <a:r>
              <a:rPr lang="en-US" sz="2000" dirty="0"/>
              <a:t/>
            </a:r>
            <a:br>
              <a:rPr lang="en-US" sz="2000" dirty="0"/>
            </a:br>
            <a:r>
              <a:rPr lang="en-US" sz="2000" b="0" dirty="0"/>
              <a:t>3-Instituto </a:t>
            </a:r>
            <a:r>
              <a:rPr lang="en-US" sz="2000" b="0" dirty="0" err="1"/>
              <a:t>Politecnico</a:t>
            </a:r>
            <a:r>
              <a:rPr lang="en-US" sz="2000" b="0" dirty="0"/>
              <a:t> De Castelo </a:t>
            </a:r>
            <a:r>
              <a:rPr lang="en-US" sz="2000" b="0" dirty="0" err="1" smtClean="0"/>
              <a:t>Branco</a:t>
            </a:r>
            <a:r>
              <a:rPr lang="tr-TR" sz="2000" b="0" dirty="0" smtClean="0"/>
              <a:t> </a:t>
            </a:r>
            <a:r>
              <a:rPr lang="tr-TR" sz="2000" b="0" dirty="0"/>
              <a:t>(Polonya</a:t>
            </a:r>
            <a:r>
              <a:rPr lang="tr-TR" sz="2000" b="0" dirty="0" smtClean="0"/>
              <a:t>)</a:t>
            </a:r>
          </a:p>
          <a:p>
            <a:pPr marL="872490" indent="-274320">
              <a:spcBef>
                <a:spcPts val="1340"/>
              </a:spcBef>
              <a:buClr>
                <a:srgbClr val="30B6FC"/>
              </a:buClr>
              <a:buFont typeface="Symbol"/>
              <a:buChar char=""/>
              <a:tabLst>
                <a:tab pos="873125" algn="l"/>
              </a:tabLst>
            </a:pPr>
            <a:r>
              <a:rPr lang="tr-TR" sz="2000" b="0" dirty="0"/>
              <a:t>i</a:t>
            </a:r>
            <a:r>
              <a:rPr lang="tr-TR" sz="2000" b="0" dirty="0" smtClean="0"/>
              <a:t>le ikili anlaşmalarımız bulunmaktadır. Ayrıca İtalya, Fransa, Almanya ve Avusturya ile ikili anlaşma yapmak için girişimlerde bulunuldu.</a:t>
            </a:r>
            <a:endParaRPr sz="2000" dirty="0"/>
          </a:p>
        </p:txBody>
      </p:sp>
      <p:sp>
        <p:nvSpPr>
          <p:cNvPr id="6" name="object 6"/>
          <p:cNvSpPr txBox="1">
            <a:spLocks noGrp="1"/>
          </p:cNvSpPr>
          <p:nvPr>
            <p:ph type="ftr" sz="quarter" idx="5"/>
          </p:nvPr>
        </p:nvSpPr>
        <p:spPr>
          <a:xfrm>
            <a:off x="4435602" y="6596748"/>
            <a:ext cx="3046095" cy="234038"/>
          </a:xfrm>
          <a:prstGeom prst="rect">
            <a:avLst/>
          </a:prstGeom>
        </p:spPr>
        <p:txBody>
          <a:bodyPr vert="horz" wrap="square" lIns="0" tIns="0" rIns="0" bIns="0" rtlCol="0">
            <a:spAutoFit/>
          </a:bodyPr>
          <a:lstStyle/>
          <a:p>
            <a:pPr marL="12700">
              <a:lnSpc>
                <a:spcPts val="1764"/>
              </a:lnSpc>
            </a:pPr>
            <a:r>
              <a:rPr lang="tr-TR" spc="-10" dirty="0" smtClean="0">
                <a:hlinkClick r:id="rId3"/>
              </a:rPr>
              <a:t>http://web.harran.edu.tr/insaat</a:t>
            </a:r>
            <a:endParaRPr spc="-10" dirty="0">
              <a:hlinkClick r:id="rId3"/>
            </a:endParaRPr>
          </a:p>
        </p:txBody>
      </p:sp>
    </p:spTree>
    <p:extLst>
      <p:ext uri="{BB962C8B-B14F-4D97-AF65-F5344CB8AC3E}">
        <p14:creationId xmlns:p14="http://schemas.microsoft.com/office/powerpoint/2010/main" val="1573412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3335">
              <a:lnSpc>
                <a:spcPct val="100000"/>
              </a:lnSpc>
            </a:pPr>
            <a:r>
              <a:rPr spc="-25" dirty="0"/>
              <a:t>İNŞAAT </a:t>
            </a:r>
            <a:r>
              <a:rPr spc="-5" dirty="0"/>
              <a:t>MÜHENDİSLİĞİ</a:t>
            </a:r>
            <a:r>
              <a:rPr spc="20" dirty="0"/>
              <a:t> </a:t>
            </a:r>
            <a:r>
              <a:rPr spc="-5" dirty="0"/>
              <a:t>BÖLÜMÜ</a:t>
            </a:r>
          </a:p>
        </p:txBody>
      </p:sp>
      <p:sp>
        <p:nvSpPr>
          <p:cNvPr id="3" name="object 3"/>
          <p:cNvSpPr/>
          <p:nvPr/>
        </p:nvSpPr>
        <p:spPr>
          <a:xfrm>
            <a:off x="611555" y="2060829"/>
            <a:ext cx="3456381" cy="50406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11555" y="2060829"/>
            <a:ext cx="3456940" cy="504190"/>
          </a:xfrm>
          <a:custGeom>
            <a:avLst/>
            <a:gdLst/>
            <a:ahLst/>
            <a:cxnLst/>
            <a:rect l="l" t="t" r="r" b="b"/>
            <a:pathLst>
              <a:path w="3456940" h="504189">
                <a:moveTo>
                  <a:pt x="0" y="84074"/>
                </a:moveTo>
                <a:lnTo>
                  <a:pt x="6602" y="51327"/>
                </a:lnTo>
                <a:lnTo>
                  <a:pt x="24607" y="24606"/>
                </a:lnTo>
                <a:lnTo>
                  <a:pt x="51311" y="6600"/>
                </a:lnTo>
                <a:lnTo>
                  <a:pt x="84010" y="0"/>
                </a:lnTo>
                <a:lnTo>
                  <a:pt x="3372434" y="0"/>
                </a:lnTo>
                <a:lnTo>
                  <a:pt x="3405106" y="6600"/>
                </a:lnTo>
                <a:lnTo>
                  <a:pt x="3431790" y="24606"/>
                </a:lnTo>
                <a:lnTo>
                  <a:pt x="3449783" y="51327"/>
                </a:lnTo>
                <a:lnTo>
                  <a:pt x="3456381" y="84074"/>
                </a:lnTo>
                <a:lnTo>
                  <a:pt x="3456381" y="420116"/>
                </a:lnTo>
                <a:lnTo>
                  <a:pt x="3449783" y="452788"/>
                </a:lnTo>
                <a:lnTo>
                  <a:pt x="3431790" y="479472"/>
                </a:lnTo>
                <a:lnTo>
                  <a:pt x="3405106" y="497464"/>
                </a:lnTo>
                <a:lnTo>
                  <a:pt x="3372434" y="504063"/>
                </a:lnTo>
                <a:lnTo>
                  <a:pt x="84010" y="504063"/>
                </a:lnTo>
                <a:lnTo>
                  <a:pt x="51311" y="497464"/>
                </a:lnTo>
                <a:lnTo>
                  <a:pt x="24607" y="479472"/>
                </a:lnTo>
                <a:lnTo>
                  <a:pt x="6602" y="452788"/>
                </a:lnTo>
                <a:lnTo>
                  <a:pt x="0" y="420116"/>
                </a:lnTo>
                <a:lnTo>
                  <a:pt x="0" y="84074"/>
                </a:lnTo>
                <a:close/>
              </a:path>
            </a:pathLst>
          </a:custGeom>
          <a:ln w="9525">
            <a:solidFill>
              <a:srgbClr val="30B6FC"/>
            </a:solidFill>
          </a:ln>
        </p:spPr>
        <p:txBody>
          <a:bodyPr wrap="square" lIns="0" tIns="0" rIns="0" bIns="0" rtlCol="0"/>
          <a:lstStyle/>
          <a:p>
            <a:endParaRPr/>
          </a:p>
        </p:txBody>
      </p:sp>
      <p:sp>
        <p:nvSpPr>
          <p:cNvPr id="5" name="object 5"/>
          <p:cNvSpPr txBox="1">
            <a:spLocks noGrp="1"/>
          </p:cNvSpPr>
          <p:nvPr>
            <p:ph type="body" idx="1"/>
          </p:nvPr>
        </p:nvSpPr>
        <p:spPr>
          <a:xfrm>
            <a:off x="140487" y="2076703"/>
            <a:ext cx="8863025" cy="2944396"/>
          </a:xfrm>
          <a:prstGeom prst="rect">
            <a:avLst/>
          </a:prstGeom>
        </p:spPr>
        <p:txBody>
          <a:bodyPr vert="horz" wrap="square" lIns="0" tIns="50800" rIns="0" bIns="0" rtlCol="0">
            <a:spAutoFit/>
          </a:bodyPr>
          <a:lstStyle/>
          <a:p>
            <a:pPr marL="587375">
              <a:lnSpc>
                <a:spcPct val="100000"/>
              </a:lnSpc>
            </a:pPr>
            <a:r>
              <a:rPr lang="tr-TR" sz="2000" spc="-5" dirty="0" smtClean="0"/>
              <a:t>Mesleki </a:t>
            </a:r>
            <a:r>
              <a:rPr lang="tr-TR" sz="2000" spc="-5" dirty="0"/>
              <a:t>Eğitim Programları</a:t>
            </a:r>
            <a:endParaRPr lang="tr-TR" sz="2000" b="0" dirty="0" smtClean="0">
              <a:solidFill>
                <a:srgbClr val="073D86"/>
              </a:solidFill>
            </a:endParaRPr>
          </a:p>
          <a:p>
            <a:pPr fontAlgn="base"/>
            <a:endParaRPr lang="tr-TR" sz="2400" dirty="0" smtClean="0"/>
          </a:p>
          <a:p>
            <a:pPr fontAlgn="base"/>
            <a:r>
              <a:rPr lang="tr-TR" sz="2400" dirty="0"/>
              <a:t> </a:t>
            </a:r>
            <a:r>
              <a:rPr lang="tr-TR" sz="2400" b="0" dirty="0"/>
              <a:t>Leonardo da Vinci  (</a:t>
            </a:r>
            <a:r>
              <a:rPr lang="tr-TR" sz="2400" b="0" dirty="0" err="1"/>
              <a:t>LdV</a:t>
            </a:r>
            <a:r>
              <a:rPr lang="tr-TR" sz="2400" b="0" dirty="0"/>
              <a:t>), mesleki eğitimi geliştirmek amacı ile katılımcı ülkeler arasında gerçekleştirilen iyi uygulamaların değişimine olanak sağlayan bir Avrupa Birliği Programıdır. </a:t>
            </a:r>
            <a:endParaRPr lang="tr-TR" sz="2400" b="0" dirty="0" smtClean="0"/>
          </a:p>
          <a:p>
            <a:pPr fontAlgn="base"/>
            <a:r>
              <a:rPr lang="tr-TR" sz="2400" b="0" dirty="0" smtClean="0"/>
              <a:t>Leonardo </a:t>
            </a:r>
            <a:r>
              <a:rPr lang="tr-TR" sz="2400" b="0" dirty="0"/>
              <a:t>da Vinci </a:t>
            </a:r>
            <a:r>
              <a:rPr lang="tr-TR" sz="2400" b="0" dirty="0" smtClean="0"/>
              <a:t>Programı vb. mesleki eğitim programlarından öğrencilerimizin faydalanabilmesi için 2015 yılı </a:t>
            </a:r>
            <a:r>
              <a:rPr lang="tr-TR" sz="2400" b="0" dirty="0" err="1" smtClean="0"/>
              <a:t>itirabariyle</a:t>
            </a:r>
            <a:r>
              <a:rPr lang="tr-TR" sz="2400" b="0" dirty="0" smtClean="0"/>
              <a:t> çeşitli çalışmalara başlanmıştır. </a:t>
            </a:r>
            <a:endParaRPr lang="tr-TR" sz="2400" b="0" dirty="0"/>
          </a:p>
        </p:txBody>
      </p:sp>
      <p:sp>
        <p:nvSpPr>
          <p:cNvPr id="6" name="object 6"/>
          <p:cNvSpPr txBox="1">
            <a:spLocks noGrp="1"/>
          </p:cNvSpPr>
          <p:nvPr>
            <p:ph type="ftr" sz="quarter" idx="5"/>
          </p:nvPr>
        </p:nvSpPr>
        <p:spPr>
          <a:xfrm>
            <a:off x="4435602" y="6596748"/>
            <a:ext cx="3046095" cy="234038"/>
          </a:xfrm>
          <a:prstGeom prst="rect">
            <a:avLst/>
          </a:prstGeom>
        </p:spPr>
        <p:txBody>
          <a:bodyPr vert="horz" wrap="square" lIns="0" tIns="0" rIns="0" bIns="0" rtlCol="0">
            <a:spAutoFit/>
          </a:bodyPr>
          <a:lstStyle/>
          <a:p>
            <a:pPr marL="12700">
              <a:lnSpc>
                <a:spcPts val="1764"/>
              </a:lnSpc>
            </a:pPr>
            <a:r>
              <a:rPr lang="tr-TR" spc="-10" dirty="0" smtClean="0">
                <a:hlinkClick r:id="rId3"/>
              </a:rPr>
              <a:t>http://web.harran.edu.tr/insaat</a:t>
            </a:r>
            <a:endParaRPr spc="-10" dirty="0">
              <a:hlinkClick r:id="rId3"/>
            </a:endParaRPr>
          </a:p>
        </p:txBody>
      </p:sp>
    </p:spTree>
    <p:extLst>
      <p:ext uri="{BB962C8B-B14F-4D97-AF65-F5344CB8AC3E}">
        <p14:creationId xmlns:p14="http://schemas.microsoft.com/office/powerpoint/2010/main" val="1060049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3335">
              <a:lnSpc>
                <a:spcPct val="100000"/>
              </a:lnSpc>
            </a:pPr>
            <a:r>
              <a:rPr spc="-25" dirty="0"/>
              <a:t>İNŞAAT </a:t>
            </a:r>
            <a:r>
              <a:rPr spc="-5" dirty="0"/>
              <a:t>MÜHENDİSLİĞİ</a:t>
            </a:r>
            <a:r>
              <a:rPr spc="20" dirty="0"/>
              <a:t> </a:t>
            </a:r>
            <a:r>
              <a:rPr spc="-5" dirty="0"/>
              <a:t>BÖLÜMÜ</a:t>
            </a:r>
          </a:p>
        </p:txBody>
      </p:sp>
      <p:sp>
        <p:nvSpPr>
          <p:cNvPr id="3" name="object 3"/>
          <p:cNvSpPr/>
          <p:nvPr/>
        </p:nvSpPr>
        <p:spPr>
          <a:xfrm>
            <a:off x="611555" y="2060829"/>
            <a:ext cx="3456381" cy="50406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11555" y="2060829"/>
            <a:ext cx="3456940" cy="504190"/>
          </a:xfrm>
          <a:custGeom>
            <a:avLst/>
            <a:gdLst/>
            <a:ahLst/>
            <a:cxnLst/>
            <a:rect l="l" t="t" r="r" b="b"/>
            <a:pathLst>
              <a:path w="3456940" h="504189">
                <a:moveTo>
                  <a:pt x="0" y="84074"/>
                </a:moveTo>
                <a:lnTo>
                  <a:pt x="6602" y="51327"/>
                </a:lnTo>
                <a:lnTo>
                  <a:pt x="24607" y="24606"/>
                </a:lnTo>
                <a:lnTo>
                  <a:pt x="51311" y="6600"/>
                </a:lnTo>
                <a:lnTo>
                  <a:pt x="84010" y="0"/>
                </a:lnTo>
                <a:lnTo>
                  <a:pt x="3372434" y="0"/>
                </a:lnTo>
                <a:lnTo>
                  <a:pt x="3405106" y="6600"/>
                </a:lnTo>
                <a:lnTo>
                  <a:pt x="3431790" y="24606"/>
                </a:lnTo>
                <a:lnTo>
                  <a:pt x="3449783" y="51327"/>
                </a:lnTo>
                <a:lnTo>
                  <a:pt x="3456381" y="84074"/>
                </a:lnTo>
                <a:lnTo>
                  <a:pt x="3456381" y="420116"/>
                </a:lnTo>
                <a:lnTo>
                  <a:pt x="3449783" y="452788"/>
                </a:lnTo>
                <a:lnTo>
                  <a:pt x="3431790" y="479472"/>
                </a:lnTo>
                <a:lnTo>
                  <a:pt x="3405106" y="497464"/>
                </a:lnTo>
                <a:lnTo>
                  <a:pt x="3372434" y="504063"/>
                </a:lnTo>
                <a:lnTo>
                  <a:pt x="84010" y="504063"/>
                </a:lnTo>
                <a:lnTo>
                  <a:pt x="51311" y="497464"/>
                </a:lnTo>
                <a:lnTo>
                  <a:pt x="24607" y="479472"/>
                </a:lnTo>
                <a:lnTo>
                  <a:pt x="6602" y="452788"/>
                </a:lnTo>
                <a:lnTo>
                  <a:pt x="0" y="420116"/>
                </a:lnTo>
                <a:lnTo>
                  <a:pt x="0" y="84074"/>
                </a:lnTo>
                <a:close/>
              </a:path>
            </a:pathLst>
          </a:custGeom>
          <a:ln w="9525">
            <a:solidFill>
              <a:srgbClr val="30B6FC"/>
            </a:solidFill>
          </a:ln>
        </p:spPr>
        <p:txBody>
          <a:bodyPr wrap="square" lIns="0" tIns="0" rIns="0" bIns="0" rtlCol="0"/>
          <a:lstStyle/>
          <a:p>
            <a:endParaRPr/>
          </a:p>
        </p:txBody>
      </p:sp>
      <p:sp>
        <p:nvSpPr>
          <p:cNvPr id="5" name="object 5"/>
          <p:cNvSpPr txBox="1">
            <a:spLocks noGrp="1"/>
          </p:cNvSpPr>
          <p:nvPr>
            <p:ph type="body" idx="1"/>
          </p:nvPr>
        </p:nvSpPr>
        <p:spPr>
          <a:prstGeom prst="rect">
            <a:avLst/>
          </a:prstGeom>
        </p:spPr>
        <p:txBody>
          <a:bodyPr vert="horz" wrap="square" lIns="0" tIns="0" rIns="0" bIns="0" rtlCol="0">
            <a:spAutoFit/>
          </a:bodyPr>
          <a:lstStyle/>
          <a:p>
            <a:pPr marL="763270">
              <a:lnSpc>
                <a:spcPct val="100000"/>
              </a:lnSpc>
            </a:pPr>
            <a:r>
              <a:rPr spc="-5" dirty="0">
                <a:latin typeface="Candara"/>
                <a:cs typeface="Candara"/>
              </a:rPr>
              <a:t>Araştırma</a:t>
            </a:r>
            <a:r>
              <a:rPr spc="-75" dirty="0">
                <a:latin typeface="Candara"/>
                <a:cs typeface="Candara"/>
              </a:rPr>
              <a:t> </a:t>
            </a:r>
            <a:r>
              <a:rPr spc="-5" dirty="0">
                <a:latin typeface="Candara"/>
                <a:cs typeface="Candara"/>
              </a:rPr>
              <a:t>Konuları</a:t>
            </a:r>
          </a:p>
          <a:p>
            <a:pPr marL="548640" indent="-274320">
              <a:lnSpc>
                <a:spcPct val="100000"/>
              </a:lnSpc>
              <a:spcBef>
                <a:spcPts val="1260"/>
              </a:spcBef>
              <a:buClr>
                <a:srgbClr val="30B6FC"/>
              </a:buClr>
              <a:buFont typeface="Symbol"/>
              <a:buChar char=""/>
              <a:tabLst>
                <a:tab pos="549275" algn="l"/>
              </a:tabLst>
            </a:pPr>
            <a:r>
              <a:rPr sz="2400" b="0" spc="-10" dirty="0">
                <a:solidFill>
                  <a:srgbClr val="073D86"/>
                </a:solidFill>
                <a:latin typeface="Candara"/>
                <a:cs typeface="Candara"/>
              </a:rPr>
              <a:t>Yapı</a:t>
            </a:r>
            <a:r>
              <a:rPr sz="2400" b="0" spc="-100" dirty="0">
                <a:solidFill>
                  <a:srgbClr val="073D86"/>
                </a:solidFill>
                <a:latin typeface="Candara"/>
                <a:cs typeface="Candara"/>
              </a:rPr>
              <a:t> </a:t>
            </a:r>
            <a:r>
              <a:rPr sz="2400" b="0" dirty="0">
                <a:solidFill>
                  <a:srgbClr val="073D86"/>
                </a:solidFill>
                <a:latin typeface="Candara"/>
                <a:cs typeface="Candara"/>
              </a:rPr>
              <a:t>Statiği</a:t>
            </a:r>
            <a:endParaRPr sz="2400" dirty="0">
              <a:latin typeface="Candara"/>
              <a:cs typeface="Candara"/>
            </a:endParaRPr>
          </a:p>
          <a:p>
            <a:pPr marL="548640" indent="-274320">
              <a:lnSpc>
                <a:spcPct val="100000"/>
              </a:lnSpc>
              <a:spcBef>
                <a:spcPts val="575"/>
              </a:spcBef>
              <a:buClr>
                <a:srgbClr val="30B6FC"/>
              </a:buClr>
              <a:buFont typeface="Symbol"/>
              <a:buChar char=""/>
              <a:tabLst>
                <a:tab pos="549275" algn="l"/>
              </a:tabLst>
            </a:pPr>
            <a:r>
              <a:rPr sz="2400" b="0" spc="-15" dirty="0">
                <a:solidFill>
                  <a:srgbClr val="073D86"/>
                </a:solidFill>
                <a:latin typeface="Candara"/>
                <a:cs typeface="Candara"/>
              </a:rPr>
              <a:t>Yapı</a:t>
            </a:r>
            <a:r>
              <a:rPr sz="2400" b="0" spc="-70" dirty="0">
                <a:solidFill>
                  <a:srgbClr val="073D86"/>
                </a:solidFill>
                <a:latin typeface="Candara"/>
                <a:cs typeface="Candara"/>
              </a:rPr>
              <a:t> </a:t>
            </a:r>
            <a:r>
              <a:rPr sz="2400" b="0" dirty="0">
                <a:solidFill>
                  <a:srgbClr val="073D86"/>
                </a:solidFill>
                <a:latin typeface="Candara"/>
                <a:cs typeface="Candara"/>
              </a:rPr>
              <a:t>Dinamiği</a:t>
            </a:r>
            <a:endParaRPr sz="2400" dirty="0">
              <a:latin typeface="Candara"/>
              <a:cs typeface="Candara"/>
            </a:endParaRPr>
          </a:p>
          <a:p>
            <a:pPr marL="548640" indent="-274320">
              <a:lnSpc>
                <a:spcPct val="100000"/>
              </a:lnSpc>
              <a:spcBef>
                <a:spcPts val="575"/>
              </a:spcBef>
              <a:buClr>
                <a:srgbClr val="30B6FC"/>
              </a:buClr>
              <a:buFont typeface="Symbol"/>
              <a:buChar char=""/>
              <a:tabLst>
                <a:tab pos="549275" algn="l"/>
              </a:tabLst>
            </a:pPr>
            <a:r>
              <a:rPr sz="2400" b="0" spc="-5" dirty="0">
                <a:solidFill>
                  <a:srgbClr val="073D86"/>
                </a:solidFill>
                <a:latin typeface="Candara"/>
                <a:cs typeface="Candara"/>
              </a:rPr>
              <a:t>Yapıların</a:t>
            </a:r>
            <a:r>
              <a:rPr sz="2400" b="0" spc="-60" dirty="0">
                <a:solidFill>
                  <a:srgbClr val="073D86"/>
                </a:solidFill>
                <a:latin typeface="Candara"/>
                <a:cs typeface="Candara"/>
              </a:rPr>
              <a:t> </a:t>
            </a:r>
            <a:r>
              <a:rPr sz="2400" b="0" spc="-5" dirty="0">
                <a:solidFill>
                  <a:srgbClr val="073D86"/>
                </a:solidFill>
                <a:latin typeface="Candara"/>
                <a:cs typeface="Candara"/>
              </a:rPr>
              <a:t>Stabilitesi</a:t>
            </a:r>
            <a:endParaRPr sz="2400" dirty="0">
              <a:latin typeface="Candara"/>
              <a:cs typeface="Candara"/>
            </a:endParaRPr>
          </a:p>
          <a:p>
            <a:pPr marL="548640" indent="-274320">
              <a:lnSpc>
                <a:spcPct val="100000"/>
              </a:lnSpc>
              <a:spcBef>
                <a:spcPts val="575"/>
              </a:spcBef>
              <a:buClr>
                <a:srgbClr val="30B6FC"/>
              </a:buClr>
              <a:buFont typeface="Symbol"/>
              <a:buChar char=""/>
              <a:tabLst>
                <a:tab pos="549275" algn="l"/>
              </a:tabLst>
            </a:pPr>
            <a:r>
              <a:rPr sz="2400" b="0" spc="-5" dirty="0">
                <a:solidFill>
                  <a:srgbClr val="073D86"/>
                </a:solidFill>
                <a:latin typeface="Candara"/>
                <a:cs typeface="Candara"/>
              </a:rPr>
              <a:t>Kusurlu Yapıların</a:t>
            </a:r>
            <a:r>
              <a:rPr sz="2400" b="0" spc="-40" dirty="0">
                <a:solidFill>
                  <a:srgbClr val="073D86"/>
                </a:solidFill>
                <a:latin typeface="Candara"/>
                <a:cs typeface="Candara"/>
              </a:rPr>
              <a:t> </a:t>
            </a:r>
            <a:r>
              <a:rPr sz="2400" b="0" spc="-5" dirty="0">
                <a:solidFill>
                  <a:srgbClr val="073D86"/>
                </a:solidFill>
                <a:latin typeface="Candara"/>
                <a:cs typeface="Candara"/>
              </a:rPr>
              <a:t>Analizi</a:t>
            </a:r>
            <a:endParaRPr sz="2400" dirty="0">
              <a:latin typeface="Candara"/>
              <a:cs typeface="Candara"/>
            </a:endParaRPr>
          </a:p>
          <a:p>
            <a:pPr marL="548640" indent="-274320">
              <a:lnSpc>
                <a:spcPct val="100000"/>
              </a:lnSpc>
              <a:spcBef>
                <a:spcPts val="575"/>
              </a:spcBef>
              <a:buClr>
                <a:srgbClr val="30B6FC"/>
              </a:buClr>
              <a:buFont typeface="Symbol"/>
              <a:buChar char=""/>
              <a:tabLst>
                <a:tab pos="549275" algn="l"/>
              </a:tabLst>
            </a:pPr>
            <a:r>
              <a:rPr sz="2400" b="0" spc="-10" dirty="0">
                <a:solidFill>
                  <a:srgbClr val="073D86"/>
                </a:solidFill>
                <a:latin typeface="Candara"/>
                <a:cs typeface="Candara"/>
              </a:rPr>
              <a:t>Yığma</a:t>
            </a:r>
            <a:r>
              <a:rPr sz="2400" b="0" spc="-65" dirty="0">
                <a:solidFill>
                  <a:srgbClr val="073D86"/>
                </a:solidFill>
                <a:latin typeface="Candara"/>
                <a:cs typeface="Candara"/>
              </a:rPr>
              <a:t> </a:t>
            </a:r>
            <a:r>
              <a:rPr sz="2400" b="0" spc="-10" dirty="0">
                <a:solidFill>
                  <a:srgbClr val="073D86"/>
                </a:solidFill>
                <a:latin typeface="Candara"/>
                <a:cs typeface="Candara"/>
              </a:rPr>
              <a:t>Yapılar</a:t>
            </a:r>
            <a:endParaRPr sz="2400" dirty="0">
              <a:latin typeface="Candara"/>
              <a:cs typeface="Candara"/>
            </a:endParaRPr>
          </a:p>
          <a:p>
            <a:pPr marL="548640" indent="-274320">
              <a:lnSpc>
                <a:spcPct val="100000"/>
              </a:lnSpc>
              <a:spcBef>
                <a:spcPts val="575"/>
              </a:spcBef>
              <a:buClr>
                <a:srgbClr val="30B6FC"/>
              </a:buClr>
              <a:buFont typeface="Symbol"/>
              <a:buChar char=""/>
              <a:tabLst>
                <a:tab pos="549275" algn="l"/>
              </a:tabLst>
            </a:pPr>
            <a:r>
              <a:rPr sz="2400" b="0" dirty="0">
                <a:solidFill>
                  <a:srgbClr val="073D86"/>
                </a:solidFill>
                <a:latin typeface="Candara"/>
                <a:cs typeface="Candara"/>
              </a:rPr>
              <a:t>Depreme </a:t>
            </a:r>
            <a:r>
              <a:rPr sz="2400" b="0" spc="-5" dirty="0">
                <a:solidFill>
                  <a:srgbClr val="073D86"/>
                </a:solidFill>
                <a:latin typeface="Candara"/>
                <a:cs typeface="Candara"/>
              </a:rPr>
              <a:t>Dayanıklı </a:t>
            </a:r>
            <a:r>
              <a:rPr sz="2400" b="0" spc="-15" dirty="0">
                <a:solidFill>
                  <a:srgbClr val="073D86"/>
                </a:solidFill>
                <a:latin typeface="Candara"/>
                <a:cs typeface="Candara"/>
              </a:rPr>
              <a:t>Yapı</a:t>
            </a:r>
            <a:r>
              <a:rPr sz="2400" b="0" spc="-5" dirty="0">
                <a:solidFill>
                  <a:srgbClr val="073D86"/>
                </a:solidFill>
                <a:latin typeface="Candara"/>
                <a:cs typeface="Candara"/>
              </a:rPr>
              <a:t> </a:t>
            </a:r>
            <a:r>
              <a:rPr sz="2400" b="0" spc="-15" dirty="0">
                <a:solidFill>
                  <a:srgbClr val="073D86"/>
                </a:solidFill>
                <a:latin typeface="Candara"/>
                <a:cs typeface="Candara"/>
              </a:rPr>
              <a:t>Tasarımı</a:t>
            </a:r>
            <a:endParaRPr sz="2400" dirty="0">
              <a:latin typeface="Candara"/>
              <a:cs typeface="Candara"/>
            </a:endParaRPr>
          </a:p>
          <a:p>
            <a:pPr marL="548640" indent="-274320">
              <a:lnSpc>
                <a:spcPct val="100000"/>
              </a:lnSpc>
              <a:spcBef>
                <a:spcPts val="575"/>
              </a:spcBef>
              <a:buClr>
                <a:srgbClr val="30B6FC"/>
              </a:buClr>
              <a:buFont typeface="Symbol"/>
              <a:buChar char=""/>
              <a:tabLst>
                <a:tab pos="549275" algn="l"/>
              </a:tabLst>
            </a:pPr>
            <a:r>
              <a:rPr sz="2400" b="0" spc="-5" dirty="0">
                <a:solidFill>
                  <a:srgbClr val="073D86"/>
                </a:solidFill>
                <a:latin typeface="Candara"/>
                <a:cs typeface="Candara"/>
              </a:rPr>
              <a:t>Betonarme ve </a:t>
            </a:r>
            <a:r>
              <a:rPr sz="2400" b="0" spc="-10" dirty="0">
                <a:solidFill>
                  <a:srgbClr val="073D86"/>
                </a:solidFill>
                <a:latin typeface="Candara"/>
                <a:cs typeface="Candara"/>
              </a:rPr>
              <a:t>Yığma </a:t>
            </a:r>
            <a:r>
              <a:rPr sz="2400" b="0" spc="-5" dirty="0">
                <a:solidFill>
                  <a:srgbClr val="073D86"/>
                </a:solidFill>
                <a:latin typeface="Candara"/>
                <a:cs typeface="Candara"/>
              </a:rPr>
              <a:t>Binaların </a:t>
            </a:r>
            <a:r>
              <a:rPr sz="2400" b="0" dirty="0">
                <a:solidFill>
                  <a:srgbClr val="073D86"/>
                </a:solidFill>
                <a:latin typeface="Candara"/>
                <a:cs typeface="Candara"/>
              </a:rPr>
              <a:t>Deprem Güvenliğinin</a:t>
            </a:r>
            <a:r>
              <a:rPr sz="2400" b="0" spc="70" dirty="0">
                <a:solidFill>
                  <a:srgbClr val="073D86"/>
                </a:solidFill>
                <a:latin typeface="Candara"/>
                <a:cs typeface="Candara"/>
              </a:rPr>
              <a:t> </a:t>
            </a:r>
            <a:r>
              <a:rPr sz="2400" b="0" dirty="0">
                <a:solidFill>
                  <a:srgbClr val="073D86"/>
                </a:solidFill>
                <a:latin typeface="Candara"/>
                <a:cs typeface="Candara"/>
              </a:rPr>
              <a:t>Belirlenmesi</a:t>
            </a:r>
            <a:endParaRPr sz="2400" dirty="0">
              <a:latin typeface="Candara"/>
              <a:cs typeface="Candara"/>
            </a:endParaRPr>
          </a:p>
          <a:p>
            <a:pPr marL="548640" indent="-274320">
              <a:lnSpc>
                <a:spcPct val="100000"/>
              </a:lnSpc>
              <a:spcBef>
                <a:spcPts val="575"/>
              </a:spcBef>
              <a:buClr>
                <a:srgbClr val="30B6FC"/>
              </a:buClr>
              <a:buFont typeface="Symbol"/>
              <a:buChar char=""/>
              <a:tabLst>
                <a:tab pos="549275" algn="l"/>
              </a:tabLst>
            </a:pPr>
            <a:r>
              <a:rPr sz="2400" b="0" spc="-5" dirty="0">
                <a:solidFill>
                  <a:srgbClr val="073D86"/>
                </a:solidFill>
                <a:latin typeface="Candara"/>
                <a:cs typeface="Candara"/>
              </a:rPr>
              <a:t>Betonarme ve </a:t>
            </a:r>
            <a:r>
              <a:rPr sz="2400" b="0" spc="-10" dirty="0">
                <a:solidFill>
                  <a:srgbClr val="073D86"/>
                </a:solidFill>
                <a:latin typeface="Candara"/>
                <a:cs typeface="Candara"/>
              </a:rPr>
              <a:t>Yığma </a:t>
            </a:r>
            <a:r>
              <a:rPr sz="2400" b="0" spc="-5" dirty="0">
                <a:solidFill>
                  <a:srgbClr val="073D86"/>
                </a:solidFill>
                <a:latin typeface="Candara"/>
                <a:cs typeface="Candara"/>
              </a:rPr>
              <a:t>Binaların </a:t>
            </a:r>
            <a:r>
              <a:rPr sz="2400" b="0" spc="-10" dirty="0">
                <a:solidFill>
                  <a:srgbClr val="073D86"/>
                </a:solidFill>
                <a:latin typeface="Candara"/>
                <a:cs typeface="Candara"/>
              </a:rPr>
              <a:t>Yapım</a:t>
            </a:r>
            <a:r>
              <a:rPr sz="2400" b="0" spc="55" dirty="0">
                <a:solidFill>
                  <a:srgbClr val="073D86"/>
                </a:solidFill>
                <a:latin typeface="Candara"/>
                <a:cs typeface="Candara"/>
              </a:rPr>
              <a:t> </a:t>
            </a:r>
            <a:r>
              <a:rPr sz="2400" b="0" dirty="0">
                <a:solidFill>
                  <a:srgbClr val="073D86"/>
                </a:solidFill>
                <a:latin typeface="Candara"/>
                <a:cs typeface="Candara"/>
              </a:rPr>
              <a:t>Esasları</a:t>
            </a:r>
            <a:endParaRPr sz="2400" dirty="0">
              <a:latin typeface="Candara"/>
              <a:cs typeface="Candara"/>
            </a:endParaRPr>
          </a:p>
        </p:txBody>
      </p:sp>
      <p:sp>
        <p:nvSpPr>
          <p:cNvPr id="6" name="object 6"/>
          <p:cNvSpPr txBox="1">
            <a:spLocks noGrp="1"/>
          </p:cNvSpPr>
          <p:nvPr>
            <p:ph type="ftr" sz="quarter" idx="5"/>
          </p:nvPr>
        </p:nvSpPr>
        <p:spPr>
          <a:xfrm>
            <a:off x="4435602" y="6596748"/>
            <a:ext cx="3046095" cy="234038"/>
          </a:xfrm>
          <a:prstGeom prst="rect">
            <a:avLst/>
          </a:prstGeom>
        </p:spPr>
        <p:txBody>
          <a:bodyPr vert="horz" wrap="square" lIns="0" tIns="0" rIns="0" bIns="0" rtlCol="0">
            <a:spAutoFit/>
          </a:bodyPr>
          <a:lstStyle/>
          <a:p>
            <a:pPr marL="12700">
              <a:lnSpc>
                <a:spcPts val="1764"/>
              </a:lnSpc>
            </a:pPr>
            <a:r>
              <a:rPr lang="tr-TR" spc="-10" dirty="0" smtClean="0">
                <a:hlinkClick r:id="rId3"/>
              </a:rPr>
              <a:t>http://web.harran.edu.tr/insaat</a:t>
            </a:r>
            <a:endParaRPr spc="-10" dirty="0">
              <a:hlinkClick r:id="rId3"/>
            </a:endParaRPr>
          </a:p>
        </p:txBody>
      </p:sp>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6800" y="2530058"/>
            <a:ext cx="3688080" cy="2305050"/>
          </a:xfrm>
          <a:prstGeom prst="rect">
            <a:avLst/>
          </a:prstGeom>
        </p:spPr>
      </p:pic>
    </p:spTree>
    <p:extLst>
      <p:ext uri="{BB962C8B-B14F-4D97-AF65-F5344CB8AC3E}">
        <p14:creationId xmlns:p14="http://schemas.microsoft.com/office/powerpoint/2010/main" val="1742482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3335">
              <a:lnSpc>
                <a:spcPct val="100000"/>
              </a:lnSpc>
            </a:pPr>
            <a:r>
              <a:rPr spc="-25" dirty="0"/>
              <a:t>İNŞAAT </a:t>
            </a:r>
            <a:r>
              <a:rPr spc="-5" dirty="0"/>
              <a:t>MÜHENDİSLİĞİ</a:t>
            </a:r>
            <a:r>
              <a:rPr spc="20" dirty="0"/>
              <a:t> </a:t>
            </a:r>
            <a:r>
              <a:rPr spc="-5" dirty="0"/>
              <a:t>BÖLÜMÜ</a:t>
            </a:r>
          </a:p>
        </p:txBody>
      </p:sp>
      <p:sp>
        <p:nvSpPr>
          <p:cNvPr id="3" name="object 3"/>
          <p:cNvSpPr/>
          <p:nvPr/>
        </p:nvSpPr>
        <p:spPr>
          <a:xfrm>
            <a:off x="611555" y="2060829"/>
            <a:ext cx="3456381" cy="50406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11555" y="2060829"/>
            <a:ext cx="3456940" cy="504190"/>
          </a:xfrm>
          <a:custGeom>
            <a:avLst/>
            <a:gdLst/>
            <a:ahLst/>
            <a:cxnLst/>
            <a:rect l="l" t="t" r="r" b="b"/>
            <a:pathLst>
              <a:path w="3456940" h="504189">
                <a:moveTo>
                  <a:pt x="0" y="84074"/>
                </a:moveTo>
                <a:lnTo>
                  <a:pt x="6602" y="51327"/>
                </a:lnTo>
                <a:lnTo>
                  <a:pt x="24607" y="24606"/>
                </a:lnTo>
                <a:lnTo>
                  <a:pt x="51311" y="6600"/>
                </a:lnTo>
                <a:lnTo>
                  <a:pt x="84010" y="0"/>
                </a:lnTo>
                <a:lnTo>
                  <a:pt x="3372434" y="0"/>
                </a:lnTo>
                <a:lnTo>
                  <a:pt x="3405106" y="6600"/>
                </a:lnTo>
                <a:lnTo>
                  <a:pt x="3431790" y="24606"/>
                </a:lnTo>
                <a:lnTo>
                  <a:pt x="3449783" y="51327"/>
                </a:lnTo>
                <a:lnTo>
                  <a:pt x="3456381" y="84074"/>
                </a:lnTo>
                <a:lnTo>
                  <a:pt x="3456381" y="420116"/>
                </a:lnTo>
                <a:lnTo>
                  <a:pt x="3449783" y="452788"/>
                </a:lnTo>
                <a:lnTo>
                  <a:pt x="3431790" y="479472"/>
                </a:lnTo>
                <a:lnTo>
                  <a:pt x="3405106" y="497464"/>
                </a:lnTo>
                <a:lnTo>
                  <a:pt x="3372434" y="504063"/>
                </a:lnTo>
                <a:lnTo>
                  <a:pt x="84010" y="504063"/>
                </a:lnTo>
                <a:lnTo>
                  <a:pt x="51311" y="497464"/>
                </a:lnTo>
                <a:lnTo>
                  <a:pt x="24607" y="479472"/>
                </a:lnTo>
                <a:lnTo>
                  <a:pt x="6602" y="452788"/>
                </a:lnTo>
                <a:lnTo>
                  <a:pt x="0" y="420116"/>
                </a:lnTo>
                <a:lnTo>
                  <a:pt x="0" y="84074"/>
                </a:lnTo>
                <a:close/>
              </a:path>
            </a:pathLst>
          </a:custGeom>
          <a:ln w="9525">
            <a:solidFill>
              <a:srgbClr val="30B6FC"/>
            </a:solidFill>
          </a:ln>
        </p:spPr>
        <p:txBody>
          <a:bodyPr wrap="square" lIns="0" tIns="0" rIns="0" bIns="0" rtlCol="0"/>
          <a:lstStyle/>
          <a:p>
            <a:endParaRPr/>
          </a:p>
        </p:txBody>
      </p:sp>
      <p:sp>
        <p:nvSpPr>
          <p:cNvPr id="5" name="object 5"/>
          <p:cNvSpPr txBox="1">
            <a:spLocks noGrp="1"/>
          </p:cNvSpPr>
          <p:nvPr>
            <p:ph type="body" idx="1"/>
          </p:nvPr>
        </p:nvSpPr>
        <p:spPr>
          <a:xfrm>
            <a:off x="140487" y="2076703"/>
            <a:ext cx="8863025" cy="861774"/>
          </a:xfrm>
          <a:prstGeom prst="rect">
            <a:avLst/>
          </a:prstGeom>
        </p:spPr>
        <p:txBody>
          <a:bodyPr vert="horz" wrap="square" lIns="0" tIns="0" rIns="0" bIns="0" rtlCol="0">
            <a:spAutoFit/>
          </a:bodyPr>
          <a:lstStyle/>
          <a:p>
            <a:pPr marL="763270">
              <a:lnSpc>
                <a:spcPct val="100000"/>
              </a:lnSpc>
            </a:pPr>
            <a:endParaRPr lang="tr-TR" spc="-5" dirty="0"/>
          </a:p>
          <a:p>
            <a:pPr marL="763270">
              <a:lnSpc>
                <a:spcPct val="100000"/>
              </a:lnSpc>
            </a:pPr>
            <a:endParaRPr spc="-5" dirty="0">
              <a:latin typeface="Candara"/>
              <a:cs typeface="Candara"/>
            </a:endParaRPr>
          </a:p>
        </p:txBody>
      </p:sp>
      <p:sp>
        <p:nvSpPr>
          <p:cNvPr id="6" name="object 6"/>
          <p:cNvSpPr txBox="1">
            <a:spLocks noGrp="1"/>
          </p:cNvSpPr>
          <p:nvPr>
            <p:ph type="ftr" sz="quarter" idx="5"/>
          </p:nvPr>
        </p:nvSpPr>
        <p:spPr>
          <a:xfrm>
            <a:off x="4435602" y="6596748"/>
            <a:ext cx="3046095" cy="234038"/>
          </a:xfrm>
          <a:prstGeom prst="rect">
            <a:avLst/>
          </a:prstGeom>
        </p:spPr>
        <p:txBody>
          <a:bodyPr vert="horz" wrap="square" lIns="0" tIns="0" rIns="0" bIns="0" rtlCol="0">
            <a:spAutoFit/>
          </a:bodyPr>
          <a:lstStyle/>
          <a:p>
            <a:pPr marL="12700">
              <a:lnSpc>
                <a:spcPts val="1764"/>
              </a:lnSpc>
            </a:pPr>
            <a:r>
              <a:rPr lang="tr-TR" spc="-10" dirty="0" smtClean="0">
                <a:hlinkClick r:id="rId3"/>
              </a:rPr>
              <a:t>http://web.harran.edu.tr/insaat</a:t>
            </a:r>
            <a:endParaRPr spc="-10" dirty="0">
              <a:hlinkClick r:id="rId3"/>
            </a:endParaRPr>
          </a:p>
        </p:txBody>
      </p:sp>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543" y="2895600"/>
            <a:ext cx="6955227" cy="353739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3335">
              <a:lnSpc>
                <a:spcPct val="100000"/>
              </a:lnSpc>
            </a:pPr>
            <a:r>
              <a:rPr spc="-25" dirty="0"/>
              <a:t>İNŞAAT </a:t>
            </a:r>
            <a:r>
              <a:rPr spc="-5" dirty="0"/>
              <a:t>MÜHENDİSLİĞİ</a:t>
            </a:r>
            <a:r>
              <a:rPr spc="20" dirty="0"/>
              <a:t> </a:t>
            </a:r>
            <a:r>
              <a:rPr spc="-5" dirty="0"/>
              <a:t>BÖLÜMÜ</a:t>
            </a:r>
          </a:p>
        </p:txBody>
      </p:sp>
      <p:sp>
        <p:nvSpPr>
          <p:cNvPr id="3" name="object 3"/>
          <p:cNvSpPr/>
          <p:nvPr/>
        </p:nvSpPr>
        <p:spPr>
          <a:xfrm>
            <a:off x="611555" y="2060829"/>
            <a:ext cx="3456381" cy="50406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11555" y="2060829"/>
            <a:ext cx="3456940" cy="504190"/>
          </a:xfrm>
          <a:custGeom>
            <a:avLst/>
            <a:gdLst/>
            <a:ahLst/>
            <a:cxnLst/>
            <a:rect l="l" t="t" r="r" b="b"/>
            <a:pathLst>
              <a:path w="3456940" h="504189">
                <a:moveTo>
                  <a:pt x="0" y="84074"/>
                </a:moveTo>
                <a:lnTo>
                  <a:pt x="6602" y="51327"/>
                </a:lnTo>
                <a:lnTo>
                  <a:pt x="24607" y="24606"/>
                </a:lnTo>
                <a:lnTo>
                  <a:pt x="51311" y="6600"/>
                </a:lnTo>
                <a:lnTo>
                  <a:pt x="84010" y="0"/>
                </a:lnTo>
                <a:lnTo>
                  <a:pt x="3372434" y="0"/>
                </a:lnTo>
                <a:lnTo>
                  <a:pt x="3405106" y="6600"/>
                </a:lnTo>
                <a:lnTo>
                  <a:pt x="3431790" y="24606"/>
                </a:lnTo>
                <a:lnTo>
                  <a:pt x="3449783" y="51327"/>
                </a:lnTo>
                <a:lnTo>
                  <a:pt x="3456381" y="84074"/>
                </a:lnTo>
                <a:lnTo>
                  <a:pt x="3456381" y="420116"/>
                </a:lnTo>
                <a:lnTo>
                  <a:pt x="3449783" y="452788"/>
                </a:lnTo>
                <a:lnTo>
                  <a:pt x="3431790" y="479472"/>
                </a:lnTo>
                <a:lnTo>
                  <a:pt x="3405106" y="497464"/>
                </a:lnTo>
                <a:lnTo>
                  <a:pt x="3372434" y="504063"/>
                </a:lnTo>
                <a:lnTo>
                  <a:pt x="84010" y="504063"/>
                </a:lnTo>
                <a:lnTo>
                  <a:pt x="51311" y="497464"/>
                </a:lnTo>
                <a:lnTo>
                  <a:pt x="24607" y="479472"/>
                </a:lnTo>
                <a:lnTo>
                  <a:pt x="6602" y="452788"/>
                </a:lnTo>
                <a:lnTo>
                  <a:pt x="0" y="420116"/>
                </a:lnTo>
                <a:lnTo>
                  <a:pt x="0" y="84074"/>
                </a:lnTo>
                <a:close/>
              </a:path>
            </a:pathLst>
          </a:custGeom>
          <a:ln w="9525">
            <a:solidFill>
              <a:srgbClr val="30B6FC"/>
            </a:solidFill>
          </a:ln>
        </p:spPr>
        <p:txBody>
          <a:bodyPr wrap="square" lIns="0" tIns="0" rIns="0" bIns="0" rtlCol="0"/>
          <a:lstStyle/>
          <a:p>
            <a:endParaRPr/>
          </a:p>
        </p:txBody>
      </p:sp>
      <p:sp>
        <p:nvSpPr>
          <p:cNvPr id="5" name="object 5"/>
          <p:cNvSpPr txBox="1">
            <a:spLocks noGrp="1"/>
          </p:cNvSpPr>
          <p:nvPr>
            <p:ph type="body" idx="1"/>
          </p:nvPr>
        </p:nvSpPr>
        <p:spPr>
          <a:prstGeom prst="rect">
            <a:avLst/>
          </a:prstGeom>
        </p:spPr>
        <p:txBody>
          <a:bodyPr vert="horz" wrap="square" lIns="0" tIns="0" rIns="0" bIns="0" rtlCol="0">
            <a:spAutoFit/>
          </a:bodyPr>
          <a:lstStyle/>
          <a:p>
            <a:pPr marL="763270">
              <a:lnSpc>
                <a:spcPct val="100000"/>
              </a:lnSpc>
            </a:pPr>
            <a:r>
              <a:rPr spc="-5" dirty="0">
                <a:latin typeface="Candara"/>
                <a:cs typeface="Candara"/>
              </a:rPr>
              <a:t>Araştırma</a:t>
            </a:r>
            <a:r>
              <a:rPr spc="-75" dirty="0">
                <a:latin typeface="Candara"/>
                <a:cs typeface="Candara"/>
              </a:rPr>
              <a:t> </a:t>
            </a:r>
            <a:r>
              <a:rPr spc="-5" dirty="0">
                <a:latin typeface="Candara"/>
                <a:cs typeface="Candara"/>
              </a:rPr>
              <a:t>Konuları</a:t>
            </a:r>
          </a:p>
          <a:p>
            <a:pPr marL="548640" indent="-274320">
              <a:lnSpc>
                <a:spcPct val="100000"/>
              </a:lnSpc>
              <a:spcBef>
                <a:spcPts val="1260"/>
              </a:spcBef>
              <a:buClr>
                <a:srgbClr val="30B6FC"/>
              </a:buClr>
              <a:buFont typeface="Symbol"/>
              <a:buChar char=""/>
              <a:tabLst>
                <a:tab pos="549275" algn="l"/>
              </a:tabLst>
            </a:pPr>
            <a:r>
              <a:rPr sz="2400" b="0" dirty="0">
                <a:solidFill>
                  <a:srgbClr val="073D86"/>
                </a:solidFill>
                <a:latin typeface="Candara"/>
                <a:cs typeface="Candara"/>
              </a:rPr>
              <a:t>Genetik Algoritmalar ile Optimum</a:t>
            </a:r>
            <a:r>
              <a:rPr sz="2400" b="0" spc="-100" dirty="0">
                <a:solidFill>
                  <a:srgbClr val="073D86"/>
                </a:solidFill>
                <a:latin typeface="Candara"/>
                <a:cs typeface="Candara"/>
              </a:rPr>
              <a:t> </a:t>
            </a:r>
            <a:r>
              <a:rPr sz="2400" b="0" spc="-15" dirty="0">
                <a:solidFill>
                  <a:srgbClr val="073D86"/>
                </a:solidFill>
                <a:latin typeface="Candara"/>
                <a:cs typeface="Candara"/>
              </a:rPr>
              <a:t>Tasarım</a:t>
            </a:r>
            <a:endParaRPr sz="2400" dirty="0">
              <a:latin typeface="Candara"/>
              <a:cs typeface="Candara"/>
            </a:endParaRPr>
          </a:p>
          <a:p>
            <a:pPr marL="548640" indent="-274320">
              <a:lnSpc>
                <a:spcPct val="100000"/>
              </a:lnSpc>
              <a:spcBef>
                <a:spcPts val="575"/>
              </a:spcBef>
              <a:buClr>
                <a:srgbClr val="30B6FC"/>
              </a:buClr>
              <a:buFont typeface="Symbol"/>
              <a:buChar char=""/>
              <a:tabLst>
                <a:tab pos="549275" algn="l"/>
              </a:tabLst>
            </a:pPr>
            <a:r>
              <a:rPr sz="2400" b="0" dirty="0">
                <a:solidFill>
                  <a:srgbClr val="073D86"/>
                </a:solidFill>
                <a:latin typeface="Candara"/>
                <a:cs typeface="Candara"/>
              </a:rPr>
              <a:t>Mühendislikte </a:t>
            </a:r>
            <a:r>
              <a:rPr sz="2400" b="0" spc="-10" dirty="0">
                <a:solidFill>
                  <a:srgbClr val="073D86"/>
                </a:solidFill>
                <a:latin typeface="Candara"/>
                <a:cs typeface="Candara"/>
              </a:rPr>
              <a:t>Yapay </a:t>
            </a:r>
            <a:r>
              <a:rPr sz="2400" b="0" dirty="0">
                <a:solidFill>
                  <a:srgbClr val="073D86"/>
                </a:solidFill>
                <a:latin typeface="Candara"/>
                <a:cs typeface="Candara"/>
              </a:rPr>
              <a:t>Sinir Ağlarının</a:t>
            </a:r>
            <a:r>
              <a:rPr sz="2400" b="0" spc="-50" dirty="0">
                <a:solidFill>
                  <a:srgbClr val="073D86"/>
                </a:solidFill>
                <a:latin typeface="Candara"/>
                <a:cs typeface="Candara"/>
              </a:rPr>
              <a:t> </a:t>
            </a:r>
            <a:r>
              <a:rPr sz="2400" b="0" dirty="0">
                <a:solidFill>
                  <a:srgbClr val="073D86"/>
                </a:solidFill>
                <a:latin typeface="Candara"/>
                <a:cs typeface="Candara"/>
              </a:rPr>
              <a:t>Kullanımı</a:t>
            </a:r>
            <a:endParaRPr sz="2400" dirty="0">
              <a:latin typeface="Candara"/>
              <a:cs typeface="Candara"/>
            </a:endParaRPr>
          </a:p>
          <a:p>
            <a:pPr marL="548640" indent="-274320">
              <a:lnSpc>
                <a:spcPct val="100000"/>
              </a:lnSpc>
              <a:spcBef>
                <a:spcPts val="575"/>
              </a:spcBef>
              <a:buClr>
                <a:srgbClr val="30B6FC"/>
              </a:buClr>
              <a:buFont typeface="Symbol"/>
              <a:buChar char=""/>
              <a:tabLst>
                <a:tab pos="549275" algn="l"/>
              </a:tabLst>
            </a:pPr>
            <a:r>
              <a:rPr sz="2400" b="0" spc="-5" dirty="0">
                <a:solidFill>
                  <a:srgbClr val="073D86"/>
                </a:solidFill>
                <a:latin typeface="Candara"/>
                <a:cs typeface="Candara"/>
              </a:rPr>
              <a:t>Sismik </a:t>
            </a:r>
            <a:r>
              <a:rPr sz="2400" b="0" dirty="0">
                <a:solidFill>
                  <a:srgbClr val="073D86"/>
                </a:solidFill>
                <a:latin typeface="Candara"/>
                <a:cs typeface="Candara"/>
              </a:rPr>
              <a:t>İzolasyon </a:t>
            </a:r>
            <a:r>
              <a:rPr sz="2400" b="0" spc="-5" dirty="0">
                <a:solidFill>
                  <a:srgbClr val="073D86"/>
                </a:solidFill>
                <a:latin typeface="Candara"/>
                <a:cs typeface="Candara"/>
              </a:rPr>
              <a:t>ve Yapıların </a:t>
            </a:r>
            <a:r>
              <a:rPr sz="2400" b="0" spc="-10" dirty="0">
                <a:solidFill>
                  <a:srgbClr val="073D86"/>
                </a:solidFill>
                <a:latin typeface="Candara"/>
                <a:cs typeface="Candara"/>
              </a:rPr>
              <a:t>Yarı </a:t>
            </a:r>
            <a:r>
              <a:rPr sz="2400" b="0" dirty="0">
                <a:solidFill>
                  <a:srgbClr val="073D86"/>
                </a:solidFill>
                <a:latin typeface="Candara"/>
                <a:cs typeface="Candara"/>
              </a:rPr>
              <a:t>Aktif</a:t>
            </a:r>
            <a:r>
              <a:rPr sz="2400" b="0" spc="-15" dirty="0">
                <a:solidFill>
                  <a:srgbClr val="073D86"/>
                </a:solidFill>
                <a:latin typeface="Candara"/>
                <a:cs typeface="Candara"/>
              </a:rPr>
              <a:t> </a:t>
            </a:r>
            <a:r>
              <a:rPr sz="2400" b="0" spc="-5" dirty="0">
                <a:solidFill>
                  <a:srgbClr val="073D86"/>
                </a:solidFill>
                <a:latin typeface="Candara"/>
                <a:cs typeface="Candara"/>
              </a:rPr>
              <a:t>Kontrolü</a:t>
            </a:r>
            <a:endParaRPr sz="2400" dirty="0">
              <a:latin typeface="Candara"/>
              <a:cs typeface="Candara"/>
            </a:endParaRPr>
          </a:p>
          <a:p>
            <a:pPr marL="548640" indent="-274320">
              <a:lnSpc>
                <a:spcPct val="100000"/>
              </a:lnSpc>
              <a:spcBef>
                <a:spcPts val="575"/>
              </a:spcBef>
              <a:buClr>
                <a:srgbClr val="30B6FC"/>
              </a:buClr>
              <a:buFont typeface="Symbol"/>
              <a:buChar char=""/>
              <a:tabLst>
                <a:tab pos="549275" algn="l"/>
              </a:tabLst>
            </a:pPr>
            <a:r>
              <a:rPr sz="2400" b="0" spc="-5" dirty="0">
                <a:solidFill>
                  <a:srgbClr val="073D86"/>
                </a:solidFill>
                <a:latin typeface="Candara"/>
                <a:cs typeface="Candara"/>
              </a:rPr>
              <a:t>Yapıların </a:t>
            </a:r>
            <a:r>
              <a:rPr sz="2400" b="0" spc="-10" dirty="0">
                <a:solidFill>
                  <a:srgbClr val="073D86"/>
                </a:solidFill>
                <a:latin typeface="Candara"/>
                <a:cs typeface="Candara"/>
              </a:rPr>
              <a:t>Tahribatlı Tahribatsız </a:t>
            </a:r>
            <a:r>
              <a:rPr sz="2400" b="0" dirty="0">
                <a:solidFill>
                  <a:srgbClr val="073D86"/>
                </a:solidFill>
                <a:latin typeface="Candara"/>
                <a:cs typeface="Candara"/>
              </a:rPr>
              <a:t>Muayene</a:t>
            </a:r>
            <a:r>
              <a:rPr sz="2400" b="0" spc="-50" dirty="0">
                <a:solidFill>
                  <a:srgbClr val="073D86"/>
                </a:solidFill>
                <a:latin typeface="Candara"/>
                <a:cs typeface="Candara"/>
              </a:rPr>
              <a:t> </a:t>
            </a:r>
            <a:r>
              <a:rPr sz="2400" b="0" dirty="0">
                <a:solidFill>
                  <a:srgbClr val="073D86"/>
                </a:solidFill>
                <a:latin typeface="Candara"/>
                <a:cs typeface="Candara"/>
              </a:rPr>
              <a:t>Metodları</a:t>
            </a:r>
            <a:endParaRPr sz="2400" dirty="0">
              <a:latin typeface="Candara"/>
              <a:cs typeface="Candara"/>
            </a:endParaRPr>
          </a:p>
          <a:p>
            <a:pPr marL="548640" indent="-274320">
              <a:lnSpc>
                <a:spcPct val="100000"/>
              </a:lnSpc>
              <a:spcBef>
                <a:spcPts val="575"/>
              </a:spcBef>
              <a:buClr>
                <a:srgbClr val="30B6FC"/>
              </a:buClr>
              <a:buFont typeface="Symbol"/>
              <a:buChar char=""/>
              <a:tabLst>
                <a:tab pos="549275" algn="l"/>
              </a:tabLst>
            </a:pPr>
            <a:r>
              <a:rPr sz="2400" b="0" dirty="0">
                <a:solidFill>
                  <a:srgbClr val="073D86"/>
                </a:solidFill>
                <a:latin typeface="Candara"/>
                <a:cs typeface="Candara"/>
              </a:rPr>
              <a:t>Atık Malzeme</a:t>
            </a:r>
            <a:r>
              <a:rPr sz="2400" b="0" spc="-95" dirty="0">
                <a:solidFill>
                  <a:srgbClr val="073D86"/>
                </a:solidFill>
                <a:latin typeface="Candara"/>
                <a:cs typeface="Candara"/>
              </a:rPr>
              <a:t> </a:t>
            </a:r>
            <a:r>
              <a:rPr sz="2400" b="0" dirty="0">
                <a:solidFill>
                  <a:srgbClr val="073D86"/>
                </a:solidFill>
                <a:latin typeface="Candara"/>
                <a:cs typeface="Candara"/>
              </a:rPr>
              <a:t>Değerlendirmesi</a:t>
            </a:r>
            <a:endParaRPr sz="2400" dirty="0">
              <a:latin typeface="Candara"/>
              <a:cs typeface="Candara"/>
            </a:endParaRPr>
          </a:p>
          <a:p>
            <a:pPr marL="548640" indent="-274320">
              <a:lnSpc>
                <a:spcPct val="100000"/>
              </a:lnSpc>
              <a:spcBef>
                <a:spcPts val="575"/>
              </a:spcBef>
              <a:buClr>
                <a:srgbClr val="30B6FC"/>
              </a:buClr>
              <a:buFont typeface="Symbol"/>
              <a:buChar char=""/>
              <a:tabLst>
                <a:tab pos="549275" algn="l"/>
              </a:tabLst>
            </a:pPr>
            <a:r>
              <a:rPr sz="2400" b="0" dirty="0">
                <a:solidFill>
                  <a:srgbClr val="073D86"/>
                </a:solidFill>
                <a:latin typeface="Candara"/>
                <a:cs typeface="Candara"/>
              </a:rPr>
              <a:t>Malzeme </a:t>
            </a:r>
            <a:r>
              <a:rPr sz="2400" b="0" spc="-15" dirty="0">
                <a:solidFill>
                  <a:srgbClr val="073D86"/>
                </a:solidFill>
                <a:latin typeface="Candara"/>
                <a:cs typeface="Candara"/>
              </a:rPr>
              <a:t>Teknolojisi, </a:t>
            </a:r>
            <a:r>
              <a:rPr sz="2400" b="0" dirty="0">
                <a:solidFill>
                  <a:srgbClr val="073D86"/>
                </a:solidFill>
                <a:latin typeface="Candara"/>
                <a:cs typeface="Candara"/>
              </a:rPr>
              <a:t>Üretimi ve</a:t>
            </a:r>
            <a:r>
              <a:rPr sz="2400" b="0" spc="-85" dirty="0">
                <a:solidFill>
                  <a:srgbClr val="073D86"/>
                </a:solidFill>
                <a:latin typeface="Candara"/>
                <a:cs typeface="Candara"/>
              </a:rPr>
              <a:t> </a:t>
            </a:r>
            <a:r>
              <a:rPr sz="2400" b="0" dirty="0">
                <a:solidFill>
                  <a:srgbClr val="073D86"/>
                </a:solidFill>
                <a:latin typeface="Candara"/>
                <a:cs typeface="Candara"/>
              </a:rPr>
              <a:t>Standartları</a:t>
            </a:r>
            <a:endParaRPr sz="2400" dirty="0">
              <a:latin typeface="Candara"/>
              <a:cs typeface="Candara"/>
            </a:endParaRPr>
          </a:p>
        </p:txBody>
      </p:sp>
      <p:sp>
        <p:nvSpPr>
          <p:cNvPr id="6" name="object 6"/>
          <p:cNvSpPr txBox="1">
            <a:spLocks noGrp="1"/>
          </p:cNvSpPr>
          <p:nvPr>
            <p:ph type="ftr" sz="quarter" idx="5"/>
          </p:nvPr>
        </p:nvSpPr>
        <p:spPr>
          <a:xfrm>
            <a:off x="4435602" y="6596748"/>
            <a:ext cx="3046095" cy="234038"/>
          </a:xfrm>
          <a:prstGeom prst="rect">
            <a:avLst/>
          </a:prstGeom>
        </p:spPr>
        <p:txBody>
          <a:bodyPr vert="horz" wrap="square" lIns="0" tIns="0" rIns="0" bIns="0" rtlCol="0">
            <a:spAutoFit/>
          </a:bodyPr>
          <a:lstStyle/>
          <a:p>
            <a:pPr marL="12700">
              <a:lnSpc>
                <a:spcPts val="1764"/>
              </a:lnSpc>
            </a:pPr>
            <a:r>
              <a:rPr lang="tr-TR" spc="-10" dirty="0" smtClean="0">
                <a:hlinkClick r:id="rId3"/>
              </a:rPr>
              <a:t>http://web.harran.edu.tr/insaat</a:t>
            </a:r>
            <a:endParaRPr spc="-10" dirty="0">
              <a:hlinkClick r:id="rId3"/>
            </a:endParaRPr>
          </a:p>
        </p:txBody>
      </p:sp>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00" y="5313358"/>
            <a:ext cx="1635913" cy="1090609"/>
          </a:xfrm>
          <a:prstGeom prst="rect">
            <a:avLst/>
          </a:prstGeom>
        </p:spPr>
      </p:pic>
      <p:pic>
        <p:nvPicPr>
          <p:cNvPr id="8" name="Resim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3672" y="5350663"/>
            <a:ext cx="1635912" cy="1016000"/>
          </a:xfrm>
          <a:prstGeom prst="rect">
            <a:avLst/>
          </a:prstGeom>
        </p:spPr>
      </p:pic>
      <p:pic>
        <p:nvPicPr>
          <p:cNvPr id="9" name="Resim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48000" y="5313358"/>
            <a:ext cx="1623937" cy="1331921"/>
          </a:xfrm>
          <a:prstGeom prst="rect">
            <a:avLst/>
          </a:prstGeom>
        </p:spPr>
      </p:pic>
      <p:pic>
        <p:nvPicPr>
          <p:cNvPr id="10" name="Resim 9"/>
          <p:cNvPicPr>
            <a:picLocks noChangeAspect="1"/>
          </p:cNvPicPr>
          <p:nvPr/>
        </p:nvPicPr>
        <p:blipFill>
          <a:blip r:embed="rId7"/>
          <a:stretch>
            <a:fillRect/>
          </a:stretch>
        </p:blipFill>
        <p:spPr>
          <a:xfrm>
            <a:off x="6781800" y="5271022"/>
            <a:ext cx="1524000" cy="109422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body" idx="1"/>
          </p:nvPr>
        </p:nvSpPr>
        <p:spPr>
          <a:prstGeom prst="rect">
            <a:avLst/>
          </a:prstGeom>
        </p:spPr>
        <p:txBody>
          <a:bodyPr vert="horz" wrap="square" lIns="0" tIns="154686" rIns="0" bIns="0" rtlCol="0">
            <a:spAutoFit/>
          </a:bodyPr>
          <a:lstStyle/>
          <a:p>
            <a:pPr marL="692785" indent="-274320">
              <a:lnSpc>
                <a:spcPct val="100000"/>
              </a:lnSpc>
              <a:buClr>
                <a:srgbClr val="30B6FC"/>
              </a:buClr>
              <a:buFont typeface="Symbol"/>
              <a:buChar char=""/>
              <a:tabLst>
                <a:tab pos="692785" algn="l"/>
              </a:tabLst>
            </a:pPr>
            <a:r>
              <a:rPr sz="2400" b="0" dirty="0">
                <a:solidFill>
                  <a:srgbClr val="073D86"/>
                </a:solidFill>
                <a:latin typeface="Candara"/>
                <a:cs typeface="Candara"/>
              </a:rPr>
              <a:t>Misyon</a:t>
            </a:r>
            <a:endParaRPr sz="2400" dirty="0">
              <a:latin typeface="Candara"/>
              <a:cs typeface="Candara"/>
            </a:endParaRPr>
          </a:p>
          <a:p>
            <a:pPr marL="692785" indent="-274320">
              <a:lnSpc>
                <a:spcPct val="100000"/>
              </a:lnSpc>
              <a:spcBef>
                <a:spcPts val="575"/>
              </a:spcBef>
              <a:buClr>
                <a:srgbClr val="30B6FC"/>
              </a:buClr>
              <a:buFont typeface="Symbol"/>
              <a:buChar char=""/>
              <a:tabLst>
                <a:tab pos="692785" algn="l"/>
              </a:tabLst>
            </a:pPr>
            <a:r>
              <a:rPr sz="2400" b="0" spc="-10" dirty="0">
                <a:solidFill>
                  <a:srgbClr val="073D86"/>
                </a:solidFill>
                <a:latin typeface="Candara"/>
                <a:cs typeface="Candara"/>
              </a:rPr>
              <a:t>Yönetim</a:t>
            </a:r>
            <a:endParaRPr sz="2400" dirty="0">
              <a:latin typeface="Candara"/>
              <a:cs typeface="Candara"/>
            </a:endParaRPr>
          </a:p>
          <a:p>
            <a:pPr marL="692785" indent="-274320">
              <a:lnSpc>
                <a:spcPct val="100000"/>
              </a:lnSpc>
              <a:spcBef>
                <a:spcPts val="575"/>
              </a:spcBef>
              <a:buClr>
                <a:srgbClr val="30B6FC"/>
              </a:buClr>
              <a:buFont typeface="Symbol"/>
              <a:buChar char=""/>
              <a:tabLst>
                <a:tab pos="692785" algn="l"/>
              </a:tabLst>
            </a:pPr>
            <a:r>
              <a:rPr sz="2400" b="0" dirty="0">
                <a:solidFill>
                  <a:srgbClr val="073D86"/>
                </a:solidFill>
                <a:latin typeface="Candara"/>
                <a:cs typeface="Candara"/>
              </a:rPr>
              <a:t>Eğitim</a:t>
            </a:r>
            <a:endParaRPr sz="2400" dirty="0">
              <a:latin typeface="Candara"/>
              <a:cs typeface="Candara"/>
            </a:endParaRPr>
          </a:p>
          <a:p>
            <a:pPr marL="692785" indent="-274320">
              <a:lnSpc>
                <a:spcPct val="100000"/>
              </a:lnSpc>
              <a:spcBef>
                <a:spcPts val="575"/>
              </a:spcBef>
              <a:buClr>
                <a:srgbClr val="30B6FC"/>
              </a:buClr>
              <a:buFont typeface="Symbol"/>
              <a:buChar char=""/>
              <a:tabLst>
                <a:tab pos="692785" algn="l"/>
              </a:tabLst>
            </a:pPr>
            <a:r>
              <a:rPr sz="2400" b="0" dirty="0">
                <a:solidFill>
                  <a:srgbClr val="073D86"/>
                </a:solidFill>
                <a:latin typeface="Candara"/>
                <a:cs typeface="Candara"/>
              </a:rPr>
              <a:t>Başlıca Araştırma </a:t>
            </a:r>
            <a:r>
              <a:rPr sz="2400" b="0" spc="-5" dirty="0">
                <a:solidFill>
                  <a:srgbClr val="073D86"/>
                </a:solidFill>
                <a:latin typeface="Candara"/>
                <a:cs typeface="Candara"/>
              </a:rPr>
              <a:t>ve İnceleme</a:t>
            </a:r>
            <a:r>
              <a:rPr sz="2400" b="0" spc="-20" dirty="0">
                <a:solidFill>
                  <a:srgbClr val="073D86"/>
                </a:solidFill>
                <a:latin typeface="Candara"/>
                <a:cs typeface="Candara"/>
              </a:rPr>
              <a:t> </a:t>
            </a:r>
            <a:r>
              <a:rPr sz="2400" b="0" spc="-5" dirty="0">
                <a:solidFill>
                  <a:srgbClr val="073D86"/>
                </a:solidFill>
                <a:latin typeface="Candara"/>
                <a:cs typeface="Candara"/>
              </a:rPr>
              <a:t>Konuları</a:t>
            </a:r>
            <a:endParaRPr sz="2400" dirty="0">
              <a:latin typeface="Candara"/>
              <a:cs typeface="Candara"/>
            </a:endParaRPr>
          </a:p>
          <a:p>
            <a:pPr marL="692785" indent="-274320">
              <a:lnSpc>
                <a:spcPct val="100000"/>
              </a:lnSpc>
              <a:spcBef>
                <a:spcPts val="575"/>
              </a:spcBef>
              <a:buClr>
                <a:srgbClr val="30B6FC"/>
              </a:buClr>
              <a:buFont typeface="Symbol"/>
              <a:buChar char=""/>
              <a:tabLst>
                <a:tab pos="692785" algn="l"/>
              </a:tabLst>
            </a:pPr>
            <a:r>
              <a:rPr sz="2400" b="0" dirty="0">
                <a:solidFill>
                  <a:srgbClr val="073D86"/>
                </a:solidFill>
                <a:latin typeface="Candara"/>
                <a:cs typeface="Candara"/>
              </a:rPr>
              <a:t>Bilimsel</a:t>
            </a:r>
            <a:r>
              <a:rPr sz="2400" b="0" spc="-90" dirty="0">
                <a:solidFill>
                  <a:srgbClr val="073D86"/>
                </a:solidFill>
                <a:latin typeface="Candara"/>
                <a:cs typeface="Candara"/>
              </a:rPr>
              <a:t> </a:t>
            </a:r>
            <a:r>
              <a:rPr sz="2400" b="0" dirty="0">
                <a:solidFill>
                  <a:srgbClr val="073D86"/>
                </a:solidFill>
                <a:latin typeface="Candara"/>
                <a:cs typeface="Candara"/>
              </a:rPr>
              <a:t>Çalışmalar</a:t>
            </a:r>
            <a:endParaRPr sz="2400" dirty="0">
              <a:latin typeface="Candara"/>
              <a:cs typeface="Candara"/>
            </a:endParaRPr>
          </a:p>
          <a:p>
            <a:pPr marL="692785" indent="-274320">
              <a:lnSpc>
                <a:spcPct val="100000"/>
              </a:lnSpc>
              <a:spcBef>
                <a:spcPts val="575"/>
              </a:spcBef>
              <a:buClr>
                <a:srgbClr val="30B6FC"/>
              </a:buClr>
              <a:buFont typeface="Symbol"/>
              <a:buChar char=""/>
              <a:tabLst>
                <a:tab pos="692785" algn="l"/>
              </a:tabLst>
            </a:pPr>
            <a:r>
              <a:rPr sz="2400" b="0" dirty="0">
                <a:solidFill>
                  <a:srgbClr val="073D86"/>
                </a:solidFill>
                <a:latin typeface="Candara"/>
                <a:cs typeface="Candara"/>
              </a:rPr>
              <a:t>Bölüm</a:t>
            </a:r>
            <a:r>
              <a:rPr sz="2400" b="0" spc="-55" dirty="0">
                <a:solidFill>
                  <a:srgbClr val="073D86"/>
                </a:solidFill>
                <a:latin typeface="Candara"/>
                <a:cs typeface="Candara"/>
              </a:rPr>
              <a:t> </a:t>
            </a:r>
            <a:r>
              <a:rPr sz="2400" b="0" spc="-5" dirty="0">
                <a:solidFill>
                  <a:srgbClr val="073D86"/>
                </a:solidFill>
                <a:latin typeface="Candara"/>
                <a:cs typeface="Candara"/>
              </a:rPr>
              <a:t>Faaliyetleri</a:t>
            </a:r>
            <a:endParaRPr sz="2400" dirty="0">
              <a:latin typeface="Candara"/>
              <a:cs typeface="Candara"/>
            </a:endParaRPr>
          </a:p>
        </p:txBody>
      </p:sp>
      <p:sp>
        <p:nvSpPr>
          <p:cNvPr id="4" name="object 4"/>
          <p:cNvSpPr txBox="1">
            <a:spLocks noGrp="1"/>
          </p:cNvSpPr>
          <p:nvPr>
            <p:ph type="ftr" sz="quarter" idx="5"/>
          </p:nvPr>
        </p:nvSpPr>
        <p:spPr>
          <a:xfrm>
            <a:off x="4435602" y="6596748"/>
            <a:ext cx="3046095" cy="234038"/>
          </a:xfrm>
          <a:prstGeom prst="rect">
            <a:avLst/>
          </a:prstGeom>
        </p:spPr>
        <p:txBody>
          <a:bodyPr vert="horz" wrap="square" lIns="0" tIns="0" rIns="0" bIns="0" rtlCol="0">
            <a:spAutoFit/>
          </a:bodyPr>
          <a:lstStyle/>
          <a:p>
            <a:pPr marL="12700">
              <a:lnSpc>
                <a:spcPts val="1764"/>
              </a:lnSpc>
            </a:pPr>
            <a:r>
              <a:rPr lang="tr-TR" spc="-10" dirty="0" smtClean="0">
                <a:hlinkClick r:id="rId2"/>
              </a:rPr>
              <a:t>http://web.harran.edu.tr/insaat</a:t>
            </a:r>
            <a:endParaRPr spc="-10" dirty="0">
              <a:hlinkClick r:id="rId2"/>
            </a:endParaRPr>
          </a:p>
        </p:txBody>
      </p:sp>
      <p:sp>
        <p:nvSpPr>
          <p:cNvPr id="3" name="object 3"/>
          <p:cNvSpPr txBox="1">
            <a:spLocks noGrp="1"/>
          </p:cNvSpPr>
          <p:nvPr>
            <p:ph type="title"/>
          </p:nvPr>
        </p:nvSpPr>
        <p:spPr>
          <a:prstGeom prst="rect">
            <a:avLst/>
          </a:prstGeom>
        </p:spPr>
        <p:txBody>
          <a:bodyPr vert="horz" wrap="square" lIns="0" tIns="0" rIns="0" bIns="0" rtlCol="0">
            <a:spAutoFit/>
          </a:bodyPr>
          <a:lstStyle/>
          <a:p>
            <a:pPr marL="13335">
              <a:lnSpc>
                <a:spcPct val="100000"/>
              </a:lnSpc>
            </a:pPr>
            <a:r>
              <a:rPr spc="-25" dirty="0"/>
              <a:t>İNŞAAT </a:t>
            </a:r>
            <a:r>
              <a:rPr spc="-5" dirty="0"/>
              <a:t>MÜHENDİSLİĞİ</a:t>
            </a:r>
            <a:r>
              <a:rPr spc="20" dirty="0"/>
              <a:t> </a:t>
            </a:r>
            <a:r>
              <a:rPr spc="-5" dirty="0"/>
              <a:t>BÖLÜMÜ</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3335">
              <a:lnSpc>
                <a:spcPct val="100000"/>
              </a:lnSpc>
            </a:pPr>
            <a:r>
              <a:rPr spc="-25" dirty="0"/>
              <a:t>İNŞAAT </a:t>
            </a:r>
            <a:r>
              <a:rPr spc="-5" dirty="0"/>
              <a:t>MÜHENDİSLİĞİ</a:t>
            </a:r>
            <a:r>
              <a:rPr spc="20" dirty="0"/>
              <a:t> </a:t>
            </a:r>
            <a:r>
              <a:rPr spc="-5" dirty="0"/>
              <a:t>BÖLÜMÜ</a:t>
            </a:r>
          </a:p>
        </p:txBody>
      </p:sp>
      <p:sp>
        <p:nvSpPr>
          <p:cNvPr id="3" name="object 3"/>
          <p:cNvSpPr/>
          <p:nvPr/>
        </p:nvSpPr>
        <p:spPr>
          <a:xfrm>
            <a:off x="611555" y="2060829"/>
            <a:ext cx="3456381" cy="50406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11555" y="2060829"/>
            <a:ext cx="3456940" cy="504190"/>
          </a:xfrm>
          <a:custGeom>
            <a:avLst/>
            <a:gdLst/>
            <a:ahLst/>
            <a:cxnLst/>
            <a:rect l="l" t="t" r="r" b="b"/>
            <a:pathLst>
              <a:path w="3456940" h="504189">
                <a:moveTo>
                  <a:pt x="0" y="84074"/>
                </a:moveTo>
                <a:lnTo>
                  <a:pt x="6602" y="51327"/>
                </a:lnTo>
                <a:lnTo>
                  <a:pt x="24607" y="24606"/>
                </a:lnTo>
                <a:lnTo>
                  <a:pt x="51311" y="6600"/>
                </a:lnTo>
                <a:lnTo>
                  <a:pt x="84010" y="0"/>
                </a:lnTo>
                <a:lnTo>
                  <a:pt x="3372434" y="0"/>
                </a:lnTo>
                <a:lnTo>
                  <a:pt x="3405106" y="6600"/>
                </a:lnTo>
                <a:lnTo>
                  <a:pt x="3431790" y="24606"/>
                </a:lnTo>
                <a:lnTo>
                  <a:pt x="3449783" y="51327"/>
                </a:lnTo>
                <a:lnTo>
                  <a:pt x="3456381" y="84074"/>
                </a:lnTo>
                <a:lnTo>
                  <a:pt x="3456381" y="420116"/>
                </a:lnTo>
                <a:lnTo>
                  <a:pt x="3449783" y="452788"/>
                </a:lnTo>
                <a:lnTo>
                  <a:pt x="3431790" y="479472"/>
                </a:lnTo>
                <a:lnTo>
                  <a:pt x="3405106" y="497464"/>
                </a:lnTo>
                <a:lnTo>
                  <a:pt x="3372434" y="504063"/>
                </a:lnTo>
                <a:lnTo>
                  <a:pt x="84010" y="504063"/>
                </a:lnTo>
                <a:lnTo>
                  <a:pt x="51311" y="497464"/>
                </a:lnTo>
                <a:lnTo>
                  <a:pt x="24607" y="479472"/>
                </a:lnTo>
                <a:lnTo>
                  <a:pt x="6602" y="452788"/>
                </a:lnTo>
                <a:lnTo>
                  <a:pt x="0" y="420116"/>
                </a:lnTo>
                <a:lnTo>
                  <a:pt x="0" y="84074"/>
                </a:lnTo>
                <a:close/>
              </a:path>
            </a:pathLst>
          </a:custGeom>
          <a:ln w="9525">
            <a:solidFill>
              <a:srgbClr val="30B6FC"/>
            </a:solidFill>
          </a:ln>
        </p:spPr>
        <p:txBody>
          <a:bodyPr wrap="square" lIns="0" tIns="0" rIns="0" bIns="0" rtlCol="0"/>
          <a:lstStyle/>
          <a:p>
            <a:endParaRPr/>
          </a:p>
        </p:txBody>
      </p:sp>
      <p:sp>
        <p:nvSpPr>
          <p:cNvPr id="5" name="object 5"/>
          <p:cNvSpPr txBox="1">
            <a:spLocks noGrp="1"/>
          </p:cNvSpPr>
          <p:nvPr>
            <p:ph type="body" idx="1"/>
          </p:nvPr>
        </p:nvSpPr>
        <p:spPr>
          <a:xfrm>
            <a:off x="140487" y="2076703"/>
            <a:ext cx="8863025" cy="215444"/>
          </a:xfrm>
          <a:prstGeom prst="rect">
            <a:avLst/>
          </a:prstGeom>
        </p:spPr>
        <p:txBody>
          <a:bodyPr vert="horz" wrap="square" lIns="0" tIns="0" rIns="0" bIns="0" rtlCol="0">
            <a:spAutoFit/>
          </a:bodyPr>
          <a:lstStyle/>
          <a:p>
            <a:pPr marL="763270">
              <a:lnSpc>
                <a:spcPct val="100000"/>
              </a:lnSpc>
            </a:pPr>
            <a:endParaRPr sz="1400" spc="-5" dirty="0"/>
          </a:p>
        </p:txBody>
      </p:sp>
      <p:sp>
        <p:nvSpPr>
          <p:cNvPr id="6" name="object 6"/>
          <p:cNvSpPr txBox="1">
            <a:spLocks noGrp="1"/>
          </p:cNvSpPr>
          <p:nvPr>
            <p:ph type="ftr" sz="quarter" idx="5"/>
          </p:nvPr>
        </p:nvSpPr>
        <p:spPr>
          <a:xfrm>
            <a:off x="4435602" y="6596748"/>
            <a:ext cx="3046095" cy="234038"/>
          </a:xfrm>
          <a:prstGeom prst="rect">
            <a:avLst/>
          </a:prstGeom>
        </p:spPr>
        <p:txBody>
          <a:bodyPr vert="horz" wrap="square" lIns="0" tIns="0" rIns="0" bIns="0" rtlCol="0">
            <a:spAutoFit/>
          </a:bodyPr>
          <a:lstStyle/>
          <a:p>
            <a:pPr marL="12700">
              <a:lnSpc>
                <a:spcPts val="1764"/>
              </a:lnSpc>
            </a:pPr>
            <a:r>
              <a:rPr lang="tr-TR" spc="-10" dirty="0" smtClean="0">
                <a:hlinkClick r:id="rId3"/>
              </a:rPr>
              <a:t>http://web.harran.edu.tr/insaat</a:t>
            </a:r>
            <a:endParaRPr spc="-10" dirty="0">
              <a:hlinkClick r:id="rId3"/>
            </a:endParaRPr>
          </a:p>
        </p:txBody>
      </p:sp>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241" y="2667000"/>
            <a:ext cx="7472960" cy="3429000"/>
          </a:xfrm>
          <a:prstGeom prst="rect">
            <a:avLst/>
          </a:prstGeom>
        </p:spPr>
      </p:pic>
    </p:spTree>
    <p:extLst>
      <p:ext uri="{BB962C8B-B14F-4D97-AF65-F5344CB8AC3E}">
        <p14:creationId xmlns:p14="http://schemas.microsoft.com/office/powerpoint/2010/main" val="9041468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3335">
              <a:lnSpc>
                <a:spcPct val="100000"/>
              </a:lnSpc>
            </a:pPr>
            <a:r>
              <a:rPr spc="-25" dirty="0"/>
              <a:t>İNŞAAT </a:t>
            </a:r>
            <a:r>
              <a:rPr spc="-5" dirty="0"/>
              <a:t>MÜHENDİSLİĞİ</a:t>
            </a:r>
            <a:r>
              <a:rPr spc="20" dirty="0"/>
              <a:t> </a:t>
            </a:r>
            <a:r>
              <a:rPr spc="-5" dirty="0"/>
              <a:t>BÖLÜMÜ</a:t>
            </a:r>
          </a:p>
        </p:txBody>
      </p:sp>
      <p:sp>
        <p:nvSpPr>
          <p:cNvPr id="3" name="object 3"/>
          <p:cNvSpPr/>
          <p:nvPr/>
        </p:nvSpPr>
        <p:spPr>
          <a:xfrm>
            <a:off x="611555" y="2060829"/>
            <a:ext cx="3456381" cy="50406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11555" y="2060829"/>
            <a:ext cx="3456940" cy="504190"/>
          </a:xfrm>
          <a:custGeom>
            <a:avLst/>
            <a:gdLst/>
            <a:ahLst/>
            <a:cxnLst/>
            <a:rect l="l" t="t" r="r" b="b"/>
            <a:pathLst>
              <a:path w="3456940" h="504189">
                <a:moveTo>
                  <a:pt x="0" y="84074"/>
                </a:moveTo>
                <a:lnTo>
                  <a:pt x="6602" y="51327"/>
                </a:lnTo>
                <a:lnTo>
                  <a:pt x="24607" y="24606"/>
                </a:lnTo>
                <a:lnTo>
                  <a:pt x="51311" y="6600"/>
                </a:lnTo>
                <a:lnTo>
                  <a:pt x="84010" y="0"/>
                </a:lnTo>
                <a:lnTo>
                  <a:pt x="3372434" y="0"/>
                </a:lnTo>
                <a:lnTo>
                  <a:pt x="3405106" y="6600"/>
                </a:lnTo>
                <a:lnTo>
                  <a:pt x="3431790" y="24606"/>
                </a:lnTo>
                <a:lnTo>
                  <a:pt x="3449783" y="51327"/>
                </a:lnTo>
                <a:lnTo>
                  <a:pt x="3456381" y="84074"/>
                </a:lnTo>
                <a:lnTo>
                  <a:pt x="3456381" y="420116"/>
                </a:lnTo>
                <a:lnTo>
                  <a:pt x="3449783" y="452788"/>
                </a:lnTo>
                <a:lnTo>
                  <a:pt x="3431790" y="479472"/>
                </a:lnTo>
                <a:lnTo>
                  <a:pt x="3405106" y="497464"/>
                </a:lnTo>
                <a:lnTo>
                  <a:pt x="3372434" y="504063"/>
                </a:lnTo>
                <a:lnTo>
                  <a:pt x="84010" y="504063"/>
                </a:lnTo>
                <a:lnTo>
                  <a:pt x="51311" y="497464"/>
                </a:lnTo>
                <a:lnTo>
                  <a:pt x="24607" y="479472"/>
                </a:lnTo>
                <a:lnTo>
                  <a:pt x="6602" y="452788"/>
                </a:lnTo>
                <a:lnTo>
                  <a:pt x="0" y="420116"/>
                </a:lnTo>
                <a:lnTo>
                  <a:pt x="0" y="84074"/>
                </a:lnTo>
                <a:close/>
              </a:path>
            </a:pathLst>
          </a:custGeom>
          <a:ln w="9525">
            <a:solidFill>
              <a:srgbClr val="30B6FC"/>
            </a:solidFill>
          </a:ln>
        </p:spPr>
        <p:txBody>
          <a:bodyPr wrap="square" lIns="0" tIns="0" rIns="0" bIns="0" rtlCol="0"/>
          <a:lstStyle/>
          <a:p>
            <a:endParaRPr/>
          </a:p>
        </p:txBody>
      </p:sp>
      <p:sp>
        <p:nvSpPr>
          <p:cNvPr id="6" name="object 6"/>
          <p:cNvSpPr txBox="1">
            <a:spLocks noGrp="1"/>
          </p:cNvSpPr>
          <p:nvPr>
            <p:ph type="ftr" sz="quarter" idx="5"/>
          </p:nvPr>
        </p:nvSpPr>
        <p:spPr>
          <a:xfrm>
            <a:off x="4435602" y="6596748"/>
            <a:ext cx="3046095" cy="234038"/>
          </a:xfrm>
          <a:prstGeom prst="rect">
            <a:avLst/>
          </a:prstGeom>
        </p:spPr>
        <p:txBody>
          <a:bodyPr vert="horz" wrap="square" lIns="0" tIns="0" rIns="0" bIns="0" rtlCol="0">
            <a:spAutoFit/>
          </a:bodyPr>
          <a:lstStyle/>
          <a:p>
            <a:pPr marL="12700">
              <a:lnSpc>
                <a:spcPts val="1764"/>
              </a:lnSpc>
            </a:pPr>
            <a:r>
              <a:rPr lang="tr-TR" spc="-10" dirty="0" smtClean="0">
                <a:hlinkClick r:id="rId3"/>
              </a:rPr>
              <a:t>http://web.harran.edu.tr/insaat</a:t>
            </a:r>
            <a:endParaRPr spc="-10" dirty="0">
              <a:hlinkClick r:id="rId3"/>
            </a:endParaRPr>
          </a:p>
        </p:txBody>
      </p:sp>
      <p:pic>
        <p:nvPicPr>
          <p:cNvPr id="8" name="Resim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487" y="2667000"/>
            <a:ext cx="8698714" cy="3646867"/>
          </a:xfrm>
          <a:prstGeom prst="rect">
            <a:avLst/>
          </a:prstGeom>
        </p:spPr>
      </p:pic>
    </p:spTree>
    <p:extLst>
      <p:ext uri="{BB962C8B-B14F-4D97-AF65-F5344CB8AC3E}">
        <p14:creationId xmlns:p14="http://schemas.microsoft.com/office/powerpoint/2010/main" val="36991031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3335">
              <a:lnSpc>
                <a:spcPct val="100000"/>
              </a:lnSpc>
            </a:pPr>
            <a:r>
              <a:rPr spc="-25" dirty="0"/>
              <a:t>İNŞAAT </a:t>
            </a:r>
            <a:r>
              <a:rPr spc="-5" dirty="0"/>
              <a:t>MÜHENDİSLİĞİ</a:t>
            </a:r>
            <a:r>
              <a:rPr spc="20" dirty="0"/>
              <a:t> </a:t>
            </a:r>
            <a:r>
              <a:rPr spc="-5" dirty="0"/>
              <a:t>BÖLÜMÜ</a:t>
            </a:r>
          </a:p>
        </p:txBody>
      </p:sp>
      <p:sp>
        <p:nvSpPr>
          <p:cNvPr id="3" name="object 3"/>
          <p:cNvSpPr/>
          <p:nvPr/>
        </p:nvSpPr>
        <p:spPr>
          <a:xfrm>
            <a:off x="611555" y="2060829"/>
            <a:ext cx="3456381" cy="50406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11555" y="2060829"/>
            <a:ext cx="3456940" cy="504190"/>
          </a:xfrm>
          <a:custGeom>
            <a:avLst/>
            <a:gdLst/>
            <a:ahLst/>
            <a:cxnLst/>
            <a:rect l="l" t="t" r="r" b="b"/>
            <a:pathLst>
              <a:path w="3456940" h="504189">
                <a:moveTo>
                  <a:pt x="0" y="84074"/>
                </a:moveTo>
                <a:lnTo>
                  <a:pt x="6602" y="51327"/>
                </a:lnTo>
                <a:lnTo>
                  <a:pt x="24607" y="24606"/>
                </a:lnTo>
                <a:lnTo>
                  <a:pt x="51311" y="6600"/>
                </a:lnTo>
                <a:lnTo>
                  <a:pt x="84010" y="0"/>
                </a:lnTo>
                <a:lnTo>
                  <a:pt x="3372434" y="0"/>
                </a:lnTo>
                <a:lnTo>
                  <a:pt x="3405106" y="6600"/>
                </a:lnTo>
                <a:lnTo>
                  <a:pt x="3431790" y="24606"/>
                </a:lnTo>
                <a:lnTo>
                  <a:pt x="3449783" y="51327"/>
                </a:lnTo>
                <a:lnTo>
                  <a:pt x="3456381" y="84074"/>
                </a:lnTo>
                <a:lnTo>
                  <a:pt x="3456381" y="420116"/>
                </a:lnTo>
                <a:lnTo>
                  <a:pt x="3449783" y="452788"/>
                </a:lnTo>
                <a:lnTo>
                  <a:pt x="3431790" y="479472"/>
                </a:lnTo>
                <a:lnTo>
                  <a:pt x="3405106" y="497464"/>
                </a:lnTo>
                <a:lnTo>
                  <a:pt x="3372434" y="504063"/>
                </a:lnTo>
                <a:lnTo>
                  <a:pt x="84010" y="504063"/>
                </a:lnTo>
                <a:lnTo>
                  <a:pt x="51311" y="497464"/>
                </a:lnTo>
                <a:lnTo>
                  <a:pt x="24607" y="479472"/>
                </a:lnTo>
                <a:lnTo>
                  <a:pt x="6602" y="452788"/>
                </a:lnTo>
                <a:lnTo>
                  <a:pt x="0" y="420116"/>
                </a:lnTo>
                <a:lnTo>
                  <a:pt x="0" y="84074"/>
                </a:lnTo>
                <a:close/>
              </a:path>
            </a:pathLst>
          </a:custGeom>
          <a:ln w="9525">
            <a:solidFill>
              <a:srgbClr val="30B6FC"/>
            </a:solidFill>
          </a:ln>
        </p:spPr>
        <p:txBody>
          <a:bodyPr wrap="square" lIns="0" tIns="0" rIns="0" bIns="0" rtlCol="0"/>
          <a:lstStyle/>
          <a:p>
            <a:endParaRPr/>
          </a:p>
        </p:txBody>
      </p:sp>
      <p:sp>
        <p:nvSpPr>
          <p:cNvPr id="5" name="object 5"/>
          <p:cNvSpPr txBox="1">
            <a:spLocks noGrp="1"/>
          </p:cNvSpPr>
          <p:nvPr>
            <p:ph type="body" idx="1"/>
          </p:nvPr>
        </p:nvSpPr>
        <p:spPr>
          <a:xfrm>
            <a:off x="140487" y="2076703"/>
            <a:ext cx="8863025" cy="430887"/>
          </a:xfrm>
          <a:prstGeom prst="rect">
            <a:avLst/>
          </a:prstGeom>
        </p:spPr>
        <p:txBody>
          <a:bodyPr vert="horz" wrap="square" lIns="0" tIns="0" rIns="0" bIns="0" rtlCol="0">
            <a:spAutoFit/>
          </a:bodyPr>
          <a:lstStyle/>
          <a:p>
            <a:pPr marL="763270">
              <a:lnSpc>
                <a:spcPct val="100000"/>
              </a:lnSpc>
            </a:pPr>
            <a:endParaRPr spc="-5" dirty="0"/>
          </a:p>
        </p:txBody>
      </p:sp>
      <p:sp>
        <p:nvSpPr>
          <p:cNvPr id="6" name="object 6"/>
          <p:cNvSpPr txBox="1">
            <a:spLocks noGrp="1"/>
          </p:cNvSpPr>
          <p:nvPr>
            <p:ph type="ftr" sz="quarter" idx="5"/>
          </p:nvPr>
        </p:nvSpPr>
        <p:spPr>
          <a:xfrm>
            <a:off x="4435602" y="6596748"/>
            <a:ext cx="3046095" cy="234038"/>
          </a:xfrm>
          <a:prstGeom prst="rect">
            <a:avLst/>
          </a:prstGeom>
        </p:spPr>
        <p:txBody>
          <a:bodyPr vert="horz" wrap="square" lIns="0" tIns="0" rIns="0" bIns="0" rtlCol="0">
            <a:spAutoFit/>
          </a:bodyPr>
          <a:lstStyle/>
          <a:p>
            <a:pPr marL="12700">
              <a:lnSpc>
                <a:spcPts val="1764"/>
              </a:lnSpc>
            </a:pPr>
            <a:r>
              <a:rPr lang="tr-TR" spc="-10" dirty="0" smtClean="0">
                <a:hlinkClick r:id="rId3"/>
              </a:rPr>
              <a:t>http://web.harran.edu.tr/insaat</a:t>
            </a:r>
            <a:endParaRPr spc="-10" dirty="0">
              <a:hlinkClick r:id="rId3"/>
            </a:endParaRPr>
          </a:p>
        </p:txBody>
      </p:sp>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 y="2764495"/>
            <a:ext cx="7772400" cy="3657600"/>
          </a:xfrm>
          <a:prstGeom prst="rect">
            <a:avLst/>
          </a:prstGeom>
        </p:spPr>
      </p:pic>
    </p:spTree>
    <p:extLst>
      <p:ext uri="{BB962C8B-B14F-4D97-AF65-F5344CB8AC3E}">
        <p14:creationId xmlns:p14="http://schemas.microsoft.com/office/powerpoint/2010/main" val="1298488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3335">
              <a:lnSpc>
                <a:spcPct val="100000"/>
              </a:lnSpc>
            </a:pPr>
            <a:r>
              <a:rPr spc="-25" dirty="0"/>
              <a:t>İNŞAAT </a:t>
            </a:r>
            <a:r>
              <a:rPr spc="-5" dirty="0"/>
              <a:t>MÜHENDİSLİĞİ</a:t>
            </a:r>
            <a:r>
              <a:rPr spc="20" dirty="0"/>
              <a:t> </a:t>
            </a:r>
            <a:r>
              <a:rPr spc="-5" dirty="0"/>
              <a:t>BÖLÜMÜ</a:t>
            </a:r>
          </a:p>
        </p:txBody>
      </p:sp>
      <p:sp>
        <p:nvSpPr>
          <p:cNvPr id="3" name="object 3"/>
          <p:cNvSpPr/>
          <p:nvPr/>
        </p:nvSpPr>
        <p:spPr>
          <a:xfrm>
            <a:off x="611555" y="2060829"/>
            <a:ext cx="3456381" cy="50406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11555" y="2060829"/>
            <a:ext cx="3456940" cy="504190"/>
          </a:xfrm>
          <a:custGeom>
            <a:avLst/>
            <a:gdLst/>
            <a:ahLst/>
            <a:cxnLst/>
            <a:rect l="l" t="t" r="r" b="b"/>
            <a:pathLst>
              <a:path w="3456940" h="504189">
                <a:moveTo>
                  <a:pt x="0" y="84074"/>
                </a:moveTo>
                <a:lnTo>
                  <a:pt x="6602" y="51327"/>
                </a:lnTo>
                <a:lnTo>
                  <a:pt x="24607" y="24606"/>
                </a:lnTo>
                <a:lnTo>
                  <a:pt x="51311" y="6600"/>
                </a:lnTo>
                <a:lnTo>
                  <a:pt x="84010" y="0"/>
                </a:lnTo>
                <a:lnTo>
                  <a:pt x="3372434" y="0"/>
                </a:lnTo>
                <a:lnTo>
                  <a:pt x="3405106" y="6600"/>
                </a:lnTo>
                <a:lnTo>
                  <a:pt x="3431790" y="24606"/>
                </a:lnTo>
                <a:lnTo>
                  <a:pt x="3449783" y="51327"/>
                </a:lnTo>
                <a:lnTo>
                  <a:pt x="3456381" y="84074"/>
                </a:lnTo>
                <a:lnTo>
                  <a:pt x="3456381" y="420116"/>
                </a:lnTo>
                <a:lnTo>
                  <a:pt x="3449783" y="452788"/>
                </a:lnTo>
                <a:lnTo>
                  <a:pt x="3431790" y="479472"/>
                </a:lnTo>
                <a:lnTo>
                  <a:pt x="3405106" y="497464"/>
                </a:lnTo>
                <a:lnTo>
                  <a:pt x="3372434" y="504063"/>
                </a:lnTo>
                <a:lnTo>
                  <a:pt x="84010" y="504063"/>
                </a:lnTo>
                <a:lnTo>
                  <a:pt x="51311" y="497464"/>
                </a:lnTo>
                <a:lnTo>
                  <a:pt x="24607" y="479472"/>
                </a:lnTo>
                <a:lnTo>
                  <a:pt x="6602" y="452788"/>
                </a:lnTo>
                <a:lnTo>
                  <a:pt x="0" y="420116"/>
                </a:lnTo>
                <a:lnTo>
                  <a:pt x="0" y="84074"/>
                </a:lnTo>
                <a:close/>
              </a:path>
            </a:pathLst>
          </a:custGeom>
          <a:ln w="9525">
            <a:solidFill>
              <a:srgbClr val="30B6FC"/>
            </a:solidFill>
          </a:ln>
        </p:spPr>
        <p:txBody>
          <a:bodyPr wrap="square" lIns="0" tIns="0" rIns="0" bIns="0" rtlCol="0"/>
          <a:lstStyle/>
          <a:p>
            <a:endParaRPr/>
          </a:p>
        </p:txBody>
      </p:sp>
      <p:sp>
        <p:nvSpPr>
          <p:cNvPr id="5" name="object 5"/>
          <p:cNvSpPr txBox="1">
            <a:spLocks noGrp="1"/>
          </p:cNvSpPr>
          <p:nvPr>
            <p:ph type="body" idx="1"/>
          </p:nvPr>
        </p:nvSpPr>
        <p:spPr>
          <a:prstGeom prst="rect">
            <a:avLst/>
          </a:prstGeom>
        </p:spPr>
        <p:txBody>
          <a:bodyPr vert="horz" wrap="square" lIns="0" tIns="0" rIns="0" bIns="0" rtlCol="0">
            <a:spAutoFit/>
          </a:bodyPr>
          <a:lstStyle/>
          <a:p>
            <a:pPr marL="763270">
              <a:lnSpc>
                <a:spcPct val="100000"/>
              </a:lnSpc>
            </a:pPr>
            <a:r>
              <a:rPr spc="-5" dirty="0">
                <a:latin typeface="Candara"/>
                <a:cs typeface="Candara"/>
              </a:rPr>
              <a:t>Araştırma</a:t>
            </a:r>
            <a:r>
              <a:rPr spc="-75" dirty="0">
                <a:latin typeface="Candara"/>
                <a:cs typeface="Candara"/>
              </a:rPr>
              <a:t> </a:t>
            </a:r>
            <a:r>
              <a:rPr spc="-5" dirty="0">
                <a:latin typeface="Candara"/>
                <a:cs typeface="Candara"/>
              </a:rPr>
              <a:t>Konuları</a:t>
            </a:r>
          </a:p>
          <a:p>
            <a:pPr marL="548640" indent="-274320">
              <a:lnSpc>
                <a:spcPct val="100000"/>
              </a:lnSpc>
              <a:spcBef>
                <a:spcPts val="1260"/>
              </a:spcBef>
              <a:buClr>
                <a:srgbClr val="30B6FC"/>
              </a:buClr>
              <a:buFont typeface="Symbol"/>
              <a:buChar char=""/>
              <a:tabLst>
                <a:tab pos="549275" algn="l"/>
              </a:tabLst>
            </a:pPr>
            <a:r>
              <a:rPr sz="2400" b="0" dirty="0">
                <a:solidFill>
                  <a:srgbClr val="073D86"/>
                </a:solidFill>
                <a:latin typeface="Candara"/>
                <a:cs typeface="Candara"/>
              </a:rPr>
              <a:t>Su</a:t>
            </a:r>
            <a:r>
              <a:rPr sz="2400" b="0" spc="-110" dirty="0">
                <a:solidFill>
                  <a:srgbClr val="073D86"/>
                </a:solidFill>
                <a:latin typeface="Candara"/>
                <a:cs typeface="Candara"/>
              </a:rPr>
              <a:t> </a:t>
            </a:r>
            <a:r>
              <a:rPr sz="2400" b="0" spc="-5" dirty="0">
                <a:solidFill>
                  <a:srgbClr val="073D86"/>
                </a:solidFill>
                <a:latin typeface="Candara"/>
                <a:cs typeface="Candara"/>
              </a:rPr>
              <a:t>Yapıları</a:t>
            </a:r>
            <a:endParaRPr sz="2400" dirty="0">
              <a:latin typeface="Candara"/>
              <a:cs typeface="Candara"/>
            </a:endParaRPr>
          </a:p>
          <a:p>
            <a:pPr marL="548640" indent="-274320">
              <a:lnSpc>
                <a:spcPct val="100000"/>
              </a:lnSpc>
              <a:spcBef>
                <a:spcPts val="575"/>
              </a:spcBef>
              <a:buClr>
                <a:srgbClr val="30B6FC"/>
              </a:buClr>
              <a:buFont typeface="Symbol"/>
              <a:buChar char=""/>
              <a:tabLst>
                <a:tab pos="549275" algn="l"/>
              </a:tabLst>
            </a:pPr>
            <a:r>
              <a:rPr sz="2400" b="0" dirty="0">
                <a:solidFill>
                  <a:srgbClr val="073D86"/>
                </a:solidFill>
                <a:latin typeface="Candara"/>
                <a:cs typeface="Candara"/>
              </a:rPr>
              <a:t>Hidrolik</a:t>
            </a:r>
            <a:endParaRPr sz="2400" dirty="0">
              <a:latin typeface="Candara"/>
              <a:cs typeface="Candara"/>
            </a:endParaRPr>
          </a:p>
          <a:p>
            <a:pPr marL="548640" indent="-274320">
              <a:lnSpc>
                <a:spcPct val="100000"/>
              </a:lnSpc>
              <a:spcBef>
                <a:spcPts val="575"/>
              </a:spcBef>
              <a:buClr>
                <a:srgbClr val="30B6FC"/>
              </a:buClr>
              <a:buFont typeface="Symbol"/>
              <a:buChar char=""/>
              <a:tabLst>
                <a:tab pos="549275" algn="l"/>
              </a:tabLst>
            </a:pPr>
            <a:r>
              <a:rPr sz="2400" b="0" dirty="0">
                <a:solidFill>
                  <a:srgbClr val="073D86"/>
                </a:solidFill>
                <a:latin typeface="Candara"/>
                <a:cs typeface="Candara"/>
              </a:rPr>
              <a:t>Zemin</a:t>
            </a:r>
            <a:endParaRPr sz="2400" dirty="0">
              <a:latin typeface="Candara"/>
              <a:cs typeface="Candara"/>
            </a:endParaRPr>
          </a:p>
          <a:p>
            <a:pPr marL="548640" indent="-274320">
              <a:lnSpc>
                <a:spcPct val="100000"/>
              </a:lnSpc>
              <a:spcBef>
                <a:spcPts val="575"/>
              </a:spcBef>
              <a:buClr>
                <a:srgbClr val="30B6FC"/>
              </a:buClr>
              <a:buFont typeface="Symbol"/>
              <a:buChar char=""/>
              <a:tabLst>
                <a:tab pos="549275" algn="l"/>
              </a:tabLst>
            </a:pPr>
            <a:r>
              <a:rPr sz="2400" b="0" spc="-30" dirty="0">
                <a:solidFill>
                  <a:srgbClr val="073D86"/>
                </a:solidFill>
                <a:latin typeface="Candara"/>
                <a:cs typeface="Candara"/>
              </a:rPr>
              <a:t>Temel</a:t>
            </a:r>
            <a:r>
              <a:rPr sz="2400" b="0" spc="-40" dirty="0">
                <a:solidFill>
                  <a:srgbClr val="073D86"/>
                </a:solidFill>
                <a:latin typeface="Candara"/>
                <a:cs typeface="Candara"/>
              </a:rPr>
              <a:t> </a:t>
            </a:r>
            <a:r>
              <a:rPr sz="2400" b="0" spc="-5" dirty="0">
                <a:solidFill>
                  <a:srgbClr val="073D86"/>
                </a:solidFill>
                <a:latin typeface="Candara"/>
                <a:cs typeface="Candara"/>
              </a:rPr>
              <a:t>Mühendisliği</a:t>
            </a:r>
            <a:endParaRPr sz="2400" dirty="0">
              <a:latin typeface="Candara"/>
              <a:cs typeface="Candara"/>
            </a:endParaRPr>
          </a:p>
          <a:p>
            <a:pPr marL="548640" indent="-274320">
              <a:lnSpc>
                <a:spcPct val="100000"/>
              </a:lnSpc>
              <a:spcBef>
                <a:spcPts val="575"/>
              </a:spcBef>
              <a:buClr>
                <a:srgbClr val="30B6FC"/>
              </a:buClr>
              <a:buFont typeface="Symbol"/>
              <a:buChar char=""/>
              <a:tabLst>
                <a:tab pos="549275" algn="l"/>
              </a:tabLst>
            </a:pPr>
            <a:r>
              <a:rPr sz="2400" b="0" spc="-5" dirty="0">
                <a:solidFill>
                  <a:srgbClr val="073D86"/>
                </a:solidFill>
                <a:latin typeface="Candara"/>
                <a:cs typeface="Candara"/>
              </a:rPr>
              <a:t>Barajların</a:t>
            </a:r>
            <a:r>
              <a:rPr sz="2400" b="0" spc="-15" dirty="0">
                <a:solidFill>
                  <a:srgbClr val="073D86"/>
                </a:solidFill>
                <a:latin typeface="Candara"/>
                <a:cs typeface="Candara"/>
              </a:rPr>
              <a:t> </a:t>
            </a:r>
            <a:r>
              <a:rPr sz="2400" b="0" spc="-5" dirty="0">
                <a:solidFill>
                  <a:srgbClr val="073D86"/>
                </a:solidFill>
                <a:latin typeface="Candara"/>
                <a:cs typeface="Candara"/>
              </a:rPr>
              <a:t>Güvenliği</a:t>
            </a:r>
            <a:endParaRPr sz="2400" dirty="0">
              <a:latin typeface="Candara"/>
              <a:cs typeface="Candara"/>
            </a:endParaRPr>
          </a:p>
          <a:p>
            <a:pPr marL="548640" indent="-274320">
              <a:lnSpc>
                <a:spcPct val="100000"/>
              </a:lnSpc>
              <a:spcBef>
                <a:spcPts val="575"/>
              </a:spcBef>
              <a:buClr>
                <a:srgbClr val="30B6FC"/>
              </a:buClr>
              <a:buFont typeface="Symbol"/>
              <a:buChar char=""/>
              <a:tabLst>
                <a:tab pos="549275" algn="l"/>
              </a:tabLst>
            </a:pPr>
            <a:r>
              <a:rPr sz="2400" b="0" dirty="0">
                <a:solidFill>
                  <a:srgbClr val="073D86"/>
                </a:solidFill>
                <a:latin typeface="Candara"/>
                <a:cs typeface="Candara"/>
              </a:rPr>
              <a:t>Dolu</a:t>
            </a:r>
            <a:r>
              <a:rPr sz="2400" b="0" spc="-100" dirty="0">
                <a:solidFill>
                  <a:srgbClr val="073D86"/>
                </a:solidFill>
                <a:latin typeface="Candara"/>
                <a:cs typeface="Candara"/>
              </a:rPr>
              <a:t> </a:t>
            </a:r>
            <a:r>
              <a:rPr sz="2400" b="0" spc="-5" dirty="0">
                <a:solidFill>
                  <a:srgbClr val="073D86"/>
                </a:solidFill>
                <a:latin typeface="Candara"/>
                <a:cs typeface="Candara"/>
              </a:rPr>
              <a:t>Savaklar</a:t>
            </a:r>
            <a:endParaRPr sz="2400" dirty="0">
              <a:latin typeface="Candara"/>
              <a:cs typeface="Candara"/>
            </a:endParaRPr>
          </a:p>
          <a:p>
            <a:pPr marL="548640" indent="-274320">
              <a:lnSpc>
                <a:spcPct val="100000"/>
              </a:lnSpc>
              <a:spcBef>
                <a:spcPts val="575"/>
              </a:spcBef>
              <a:buClr>
                <a:srgbClr val="30B6FC"/>
              </a:buClr>
              <a:buFont typeface="Symbol"/>
              <a:buChar char=""/>
              <a:tabLst>
                <a:tab pos="549275" algn="l"/>
              </a:tabLst>
            </a:pPr>
            <a:r>
              <a:rPr sz="2400" b="0" dirty="0">
                <a:solidFill>
                  <a:srgbClr val="073D86"/>
                </a:solidFill>
                <a:latin typeface="Candara"/>
                <a:cs typeface="Candara"/>
              </a:rPr>
              <a:t>Mühendislikte İstatistik</a:t>
            </a:r>
            <a:r>
              <a:rPr sz="2400" b="0" spc="-95" dirty="0">
                <a:solidFill>
                  <a:srgbClr val="073D86"/>
                </a:solidFill>
                <a:latin typeface="Candara"/>
                <a:cs typeface="Candara"/>
              </a:rPr>
              <a:t> </a:t>
            </a:r>
            <a:r>
              <a:rPr sz="2400" b="0" dirty="0">
                <a:solidFill>
                  <a:srgbClr val="073D86"/>
                </a:solidFill>
                <a:latin typeface="Candara"/>
                <a:cs typeface="Candara"/>
              </a:rPr>
              <a:t>Uygulamaları</a:t>
            </a:r>
            <a:endParaRPr sz="2400" dirty="0">
              <a:latin typeface="Candara"/>
              <a:cs typeface="Candara"/>
            </a:endParaRPr>
          </a:p>
          <a:p>
            <a:pPr marL="548640" indent="-274320">
              <a:lnSpc>
                <a:spcPct val="100000"/>
              </a:lnSpc>
              <a:spcBef>
                <a:spcPts val="575"/>
              </a:spcBef>
              <a:buClr>
                <a:srgbClr val="30B6FC"/>
              </a:buClr>
              <a:buFont typeface="Symbol"/>
              <a:buChar char=""/>
              <a:tabLst>
                <a:tab pos="549275" algn="l"/>
              </a:tabLst>
            </a:pPr>
            <a:r>
              <a:rPr sz="2400" b="0" dirty="0">
                <a:solidFill>
                  <a:srgbClr val="073D86"/>
                </a:solidFill>
                <a:latin typeface="Candara"/>
                <a:cs typeface="Candara"/>
              </a:rPr>
              <a:t>Hidrolojik </a:t>
            </a:r>
            <a:r>
              <a:rPr sz="2400" b="0" spc="-5" dirty="0">
                <a:solidFill>
                  <a:srgbClr val="073D86"/>
                </a:solidFill>
                <a:latin typeface="Candara"/>
                <a:cs typeface="Candara"/>
              </a:rPr>
              <a:t>Analiz ve</a:t>
            </a:r>
            <a:r>
              <a:rPr sz="2400" b="0" spc="-55" dirty="0">
                <a:solidFill>
                  <a:srgbClr val="073D86"/>
                </a:solidFill>
                <a:latin typeface="Candara"/>
                <a:cs typeface="Candara"/>
              </a:rPr>
              <a:t> </a:t>
            </a:r>
            <a:r>
              <a:rPr sz="2400" b="0" spc="-15" dirty="0">
                <a:solidFill>
                  <a:srgbClr val="073D86"/>
                </a:solidFill>
                <a:latin typeface="Candara"/>
                <a:cs typeface="Candara"/>
              </a:rPr>
              <a:t>Tasarım</a:t>
            </a:r>
            <a:endParaRPr sz="2400" dirty="0">
              <a:latin typeface="Candara"/>
              <a:cs typeface="Candara"/>
            </a:endParaRPr>
          </a:p>
        </p:txBody>
      </p:sp>
      <p:sp>
        <p:nvSpPr>
          <p:cNvPr id="6" name="object 6"/>
          <p:cNvSpPr txBox="1">
            <a:spLocks noGrp="1"/>
          </p:cNvSpPr>
          <p:nvPr>
            <p:ph type="ftr" sz="quarter" idx="5"/>
          </p:nvPr>
        </p:nvSpPr>
        <p:spPr>
          <a:xfrm>
            <a:off x="4435602" y="6596748"/>
            <a:ext cx="3046095" cy="234038"/>
          </a:xfrm>
          <a:prstGeom prst="rect">
            <a:avLst/>
          </a:prstGeom>
        </p:spPr>
        <p:txBody>
          <a:bodyPr vert="horz" wrap="square" lIns="0" tIns="0" rIns="0" bIns="0" rtlCol="0">
            <a:spAutoFit/>
          </a:bodyPr>
          <a:lstStyle/>
          <a:p>
            <a:pPr marL="12700">
              <a:lnSpc>
                <a:spcPts val="1764"/>
              </a:lnSpc>
            </a:pPr>
            <a:r>
              <a:rPr lang="tr-TR" spc="-10" dirty="0" smtClean="0">
                <a:hlinkClick r:id="rId3"/>
              </a:rPr>
              <a:t>http://web.harran.edu.tr/insaat</a:t>
            </a:r>
            <a:endParaRPr spc="-10" dirty="0">
              <a:hlinkClick r:id="rId3"/>
            </a:endParaRPr>
          </a:p>
        </p:txBody>
      </p:sp>
      <p:pic>
        <p:nvPicPr>
          <p:cNvPr id="9" name="Resim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1999" y="2727318"/>
            <a:ext cx="3352801" cy="2235201"/>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3335">
              <a:lnSpc>
                <a:spcPct val="100000"/>
              </a:lnSpc>
            </a:pPr>
            <a:r>
              <a:rPr spc="-25" dirty="0"/>
              <a:t>İNŞAAT </a:t>
            </a:r>
            <a:r>
              <a:rPr spc="-5" dirty="0"/>
              <a:t>MÜHENDİSLİĞİ</a:t>
            </a:r>
            <a:r>
              <a:rPr spc="20" dirty="0"/>
              <a:t> </a:t>
            </a:r>
            <a:r>
              <a:rPr spc="-5" dirty="0"/>
              <a:t>BÖLÜMÜ</a:t>
            </a:r>
          </a:p>
        </p:txBody>
      </p:sp>
      <p:sp>
        <p:nvSpPr>
          <p:cNvPr id="3" name="object 3"/>
          <p:cNvSpPr/>
          <p:nvPr/>
        </p:nvSpPr>
        <p:spPr>
          <a:xfrm>
            <a:off x="611555" y="2060829"/>
            <a:ext cx="3456381" cy="50406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11555" y="2060829"/>
            <a:ext cx="3456940" cy="504190"/>
          </a:xfrm>
          <a:custGeom>
            <a:avLst/>
            <a:gdLst/>
            <a:ahLst/>
            <a:cxnLst/>
            <a:rect l="l" t="t" r="r" b="b"/>
            <a:pathLst>
              <a:path w="3456940" h="504189">
                <a:moveTo>
                  <a:pt x="0" y="84074"/>
                </a:moveTo>
                <a:lnTo>
                  <a:pt x="6602" y="51327"/>
                </a:lnTo>
                <a:lnTo>
                  <a:pt x="24607" y="24606"/>
                </a:lnTo>
                <a:lnTo>
                  <a:pt x="51311" y="6600"/>
                </a:lnTo>
                <a:lnTo>
                  <a:pt x="84010" y="0"/>
                </a:lnTo>
                <a:lnTo>
                  <a:pt x="3372434" y="0"/>
                </a:lnTo>
                <a:lnTo>
                  <a:pt x="3405106" y="6600"/>
                </a:lnTo>
                <a:lnTo>
                  <a:pt x="3431790" y="24606"/>
                </a:lnTo>
                <a:lnTo>
                  <a:pt x="3449783" y="51327"/>
                </a:lnTo>
                <a:lnTo>
                  <a:pt x="3456381" y="84074"/>
                </a:lnTo>
                <a:lnTo>
                  <a:pt x="3456381" y="420116"/>
                </a:lnTo>
                <a:lnTo>
                  <a:pt x="3449783" y="452788"/>
                </a:lnTo>
                <a:lnTo>
                  <a:pt x="3431790" y="479472"/>
                </a:lnTo>
                <a:lnTo>
                  <a:pt x="3405106" y="497464"/>
                </a:lnTo>
                <a:lnTo>
                  <a:pt x="3372434" y="504063"/>
                </a:lnTo>
                <a:lnTo>
                  <a:pt x="84010" y="504063"/>
                </a:lnTo>
                <a:lnTo>
                  <a:pt x="51311" y="497464"/>
                </a:lnTo>
                <a:lnTo>
                  <a:pt x="24607" y="479472"/>
                </a:lnTo>
                <a:lnTo>
                  <a:pt x="6602" y="452788"/>
                </a:lnTo>
                <a:lnTo>
                  <a:pt x="0" y="420116"/>
                </a:lnTo>
                <a:lnTo>
                  <a:pt x="0" y="84074"/>
                </a:lnTo>
                <a:close/>
              </a:path>
            </a:pathLst>
          </a:custGeom>
          <a:ln w="9525">
            <a:solidFill>
              <a:srgbClr val="30B6FC"/>
            </a:solidFill>
          </a:ln>
        </p:spPr>
        <p:txBody>
          <a:bodyPr wrap="square" lIns="0" tIns="0" rIns="0" bIns="0" rtlCol="0"/>
          <a:lstStyle/>
          <a:p>
            <a:endParaRPr/>
          </a:p>
        </p:txBody>
      </p:sp>
      <p:sp>
        <p:nvSpPr>
          <p:cNvPr id="5" name="object 5"/>
          <p:cNvSpPr txBox="1">
            <a:spLocks noGrp="1"/>
          </p:cNvSpPr>
          <p:nvPr>
            <p:ph type="body" idx="1"/>
          </p:nvPr>
        </p:nvSpPr>
        <p:spPr>
          <a:xfrm>
            <a:off x="140487" y="2076703"/>
            <a:ext cx="8863025" cy="430887"/>
          </a:xfrm>
          <a:prstGeom prst="rect">
            <a:avLst/>
          </a:prstGeom>
        </p:spPr>
        <p:txBody>
          <a:bodyPr vert="horz" wrap="square" lIns="0" tIns="0" rIns="0" bIns="0" rtlCol="0">
            <a:spAutoFit/>
          </a:bodyPr>
          <a:lstStyle/>
          <a:p>
            <a:pPr marL="763270">
              <a:lnSpc>
                <a:spcPct val="100000"/>
              </a:lnSpc>
            </a:pPr>
            <a:endParaRPr spc="-5" dirty="0">
              <a:latin typeface="Candara"/>
              <a:cs typeface="Candara"/>
            </a:endParaRPr>
          </a:p>
        </p:txBody>
      </p:sp>
      <p:sp>
        <p:nvSpPr>
          <p:cNvPr id="6" name="object 6"/>
          <p:cNvSpPr txBox="1">
            <a:spLocks noGrp="1"/>
          </p:cNvSpPr>
          <p:nvPr>
            <p:ph type="ftr" sz="quarter" idx="5"/>
          </p:nvPr>
        </p:nvSpPr>
        <p:spPr>
          <a:xfrm>
            <a:off x="4435602" y="6596748"/>
            <a:ext cx="3046095" cy="234038"/>
          </a:xfrm>
          <a:prstGeom prst="rect">
            <a:avLst/>
          </a:prstGeom>
        </p:spPr>
        <p:txBody>
          <a:bodyPr vert="horz" wrap="square" lIns="0" tIns="0" rIns="0" bIns="0" rtlCol="0">
            <a:spAutoFit/>
          </a:bodyPr>
          <a:lstStyle/>
          <a:p>
            <a:pPr marL="12700">
              <a:lnSpc>
                <a:spcPts val="1764"/>
              </a:lnSpc>
            </a:pPr>
            <a:r>
              <a:rPr lang="tr-TR" spc="-10" dirty="0" smtClean="0">
                <a:hlinkClick r:id="rId3"/>
              </a:rPr>
              <a:t>http://web.harran.edu.tr/insaat</a:t>
            </a:r>
            <a:endParaRPr spc="-10" dirty="0">
              <a:hlinkClick r:id="rId3"/>
            </a:endParaRPr>
          </a:p>
        </p:txBody>
      </p:sp>
      <p:pic>
        <p:nvPicPr>
          <p:cNvPr id="9" name="Resim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2667000"/>
            <a:ext cx="7396758" cy="3556001"/>
          </a:xfrm>
          <a:prstGeom prst="rect">
            <a:avLst/>
          </a:prstGeom>
        </p:spPr>
      </p:pic>
    </p:spTree>
    <p:extLst>
      <p:ext uri="{BB962C8B-B14F-4D97-AF65-F5344CB8AC3E}">
        <p14:creationId xmlns:p14="http://schemas.microsoft.com/office/powerpoint/2010/main" val="13341258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3335">
              <a:lnSpc>
                <a:spcPct val="100000"/>
              </a:lnSpc>
            </a:pPr>
            <a:r>
              <a:rPr spc="-25" dirty="0"/>
              <a:t>İNŞAAT </a:t>
            </a:r>
            <a:r>
              <a:rPr spc="-5" dirty="0"/>
              <a:t>MÜHENDİSLİĞİ</a:t>
            </a:r>
            <a:r>
              <a:rPr spc="20" dirty="0"/>
              <a:t> </a:t>
            </a:r>
            <a:r>
              <a:rPr spc="-5" dirty="0"/>
              <a:t>BÖLÜMÜ</a:t>
            </a:r>
          </a:p>
        </p:txBody>
      </p:sp>
      <p:sp>
        <p:nvSpPr>
          <p:cNvPr id="6" name="object 6"/>
          <p:cNvSpPr txBox="1">
            <a:spLocks noGrp="1"/>
          </p:cNvSpPr>
          <p:nvPr>
            <p:ph type="ftr" sz="quarter" idx="5"/>
          </p:nvPr>
        </p:nvSpPr>
        <p:spPr>
          <a:xfrm>
            <a:off x="4435602" y="6596748"/>
            <a:ext cx="3046095" cy="234038"/>
          </a:xfrm>
          <a:prstGeom prst="rect">
            <a:avLst/>
          </a:prstGeom>
        </p:spPr>
        <p:txBody>
          <a:bodyPr vert="horz" wrap="square" lIns="0" tIns="0" rIns="0" bIns="0" rtlCol="0">
            <a:spAutoFit/>
          </a:bodyPr>
          <a:lstStyle/>
          <a:p>
            <a:pPr marL="12700">
              <a:lnSpc>
                <a:spcPts val="1764"/>
              </a:lnSpc>
            </a:pPr>
            <a:r>
              <a:rPr lang="tr-TR" spc="-10" dirty="0" smtClean="0">
                <a:hlinkClick r:id="rId2"/>
              </a:rPr>
              <a:t>http://web.harran.edu.tr/insaat</a:t>
            </a:r>
            <a:endParaRPr spc="-10" dirty="0">
              <a:hlinkClick r:id="rId2"/>
            </a:endParaRPr>
          </a:p>
        </p:txBody>
      </p:sp>
      <p:pic>
        <p:nvPicPr>
          <p:cNvPr id="7" name="Resim 6"/>
          <p:cNvPicPr>
            <a:picLocks noChangeAspect="1"/>
          </p:cNvPicPr>
          <p:nvPr/>
        </p:nvPicPr>
        <p:blipFill>
          <a:blip r:embed="rId3"/>
          <a:stretch>
            <a:fillRect/>
          </a:stretch>
        </p:blipFill>
        <p:spPr>
          <a:xfrm>
            <a:off x="228600" y="2057399"/>
            <a:ext cx="8686800" cy="4419601"/>
          </a:xfrm>
          <a:prstGeom prst="rect">
            <a:avLst/>
          </a:prstGeom>
        </p:spPr>
      </p:pic>
    </p:spTree>
    <p:extLst>
      <p:ext uri="{BB962C8B-B14F-4D97-AF65-F5344CB8AC3E}">
        <p14:creationId xmlns:p14="http://schemas.microsoft.com/office/powerpoint/2010/main" val="22454840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3335">
              <a:lnSpc>
                <a:spcPct val="100000"/>
              </a:lnSpc>
            </a:pPr>
            <a:r>
              <a:rPr spc="-25" dirty="0"/>
              <a:t>İNŞAAT </a:t>
            </a:r>
            <a:r>
              <a:rPr spc="-5" dirty="0"/>
              <a:t>MÜHENDİSLİĞİ</a:t>
            </a:r>
            <a:r>
              <a:rPr spc="20" dirty="0"/>
              <a:t> </a:t>
            </a:r>
            <a:r>
              <a:rPr spc="-5" dirty="0"/>
              <a:t>BÖLÜMÜ</a:t>
            </a:r>
          </a:p>
        </p:txBody>
      </p:sp>
      <p:sp>
        <p:nvSpPr>
          <p:cNvPr id="10" name="İçerik Yer Tutucusu 9"/>
          <p:cNvSpPr>
            <a:spLocks noGrp="1"/>
          </p:cNvSpPr>
          <p:nvPr>
            <p:ph sz="half" idx="3"/>
          </p:nvPr>
        </p:nvSpPr>
        <p:spPr>
          <a:xfrm>
            <a:off x="3969829" y="2956787"/>
            <a:ext cx="3977640" cy="3385542"/>
          </a:xfrm>
        </p:spPr>
        <p:txBody>
          <a:bodyPr/>
          <a:lstStyle/>
          <a:p>
            <a:r>
              <a:rPr lang="tr-TR" sz="2000" dirty="0" smtClean="0"/>
              <a:t>8-10 Ekim 2015 tarihleri arasında </a:t>
            </a:r>
            <a:r>
              <a:rPr lang="tr-TR" sz="2000" dirty="0"/>
              <a:t>İ</a:t>
            </a:r>
            <a:r>
              <a:rPr lang="tr-TR" sz="2000" dirty="0" smtClean="0"/>
              <a:t>nşaat Mühendisliği Bölümü olarak yurt genelinden katılımcıların katılımı ile </a:t>
            </a:r>
            <a:r>
              <a:rPr lang="tr-TR" sz="2000" dirty="0" err="1" smtClean="0"/>
              <a:t>VIII.Hidroloji</a:t>
            </a:r>
            <a:r>
              <a:rPr lang="tr-TR" sz="2000" dirty="0" smtClean="0"/>
              <a:t> Kongresi’ni düzenledik. </a:t>
            </a:r>
            <a:r>
              <a:rPr lang="tr-TR" sz="2000" dirty="0"/>
              <a:t>Kongre süresince, Hidroloji bilim dalı içerisinde yer alan </a:t>
            </a:r>
            <a:r>
              <a:rPr lang="tr-TR" sz="2000" dirty="0" smtClean="0"/>
              <a:t>konular </a:t>
            </a:r>
            <a:r>
              <a:rPr lang="tr-TR" sz="2000" dirty="0"/>
              <a:t>her yönü ile değerlendirilip, </a:t>
            </a:r>
            <a:r>
              <a:rPr lang="tr-TR" sz="2000" dirty="0" smtClean="0"/>
              <a:t>irdelendi. Bölümümüz bu büyük organizasyonu başarılı bir şekilde yönetti.</a:t>
            </a:r>
            <a:endParaRPr lang="tr-TR" sz="2000" dirty="0"/>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764"/>
              </a:lnSpc>
            </a:pPr>
            <a:r>
              <a:rPr lang="tr-TR" spc="-10" dirty="0" smtClean="0">
                <a:hlinkClick r:id="rId2"/>
              </a:rPr>
              <a:t>http://web.harran.edu.tr/insaat</a:t>
            </a:r>
            <a:endParaRPr spc="-10" dirty="0">
              <a:hlinkClick r:id="rId2"/>
            </a:endParaRPr>
          </a:p>
        </p:txBody>
      </p:sp>
      <p:sp>
        <p:nvSpPr>
          <p:cNvPr id="3" name="object 3"/>
          <p:cNvSpPr/>
          <p:nvPr/>
        </p:nvSpPr>
        <p:spPr>
          <a:xfrm>
            <a:off x="323532" y="2204847"/>
            <a:ext cx="4464494" cy="504063"/>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323532" y="2204847"/>
            <a:ext cx="4464685" cy="504190"/>
          </a:xfrm>
          <a:custGeom>
            <a:avLst/>
            <a:gdLst/>
            <a:ahLst/>
            <a:cxnLst/>
            <a:rect l="l" t="t" r="r" b="b"/>
            <a:pathLst>
              <a:path w="4464685" h="504189">
                <a:moveTo>
                  <a:pt x="0" y="84074"/>
                </a:moveTo>
                <a:lnTo>
                  <a:pt x="6600" y="51327"/>
                </a:lnTo>
                <a:lnTo>
                  <a:pt x="24603" y="24606"/>
                </a:lnTo>
                <a:lnTo>
                  <a:pt x="51306" y="6600"/>
                </a:lnTo>
                <a:lnTo>
                  <a:pt x="84010" y="0"/>
                </a:lnTo>
                <a:lnTo>
                  <a:pt x="4380420" y="0"/>
                </a:lnTo>
                <a:lnTo>
                  <a:pt x="4413166" y="6600"/>
                </a:lnTo>
                <a:lnTo>
                  <a:pt x="4439888" y="24606"/>
                </a:lnTo>
                <a:lnTo>
                  <a:pt x="4457894" y="51327"/>
                </a:lnTo>
                <a:lnTo>
                  <a:pt x="4464494" y="84074"/>
                </a:lnTo>
                <a:lnTo>
                  <a:pt x="4464494" y="420115"/>
                </a:lnTo>
                <a:lnTo>
                  <a:pt x="4457894" y="452788"/>
                </a:lnTo>
                <a:lnTo>
                  <a:pt x="4439888" y="479472"/>
                </a:lnTo>
                <a:lnTo>
                  <a:pt x="4413166" y="497464"/>
                </a:lnTo>
                <a:lnTo>
                  <a:pt x="4380420" y="504063"/>
                </a:lnTo>
                <a:lnTo>
                  <a:pt x="84010" y="504063"/>
                </a:lnTo>
                <a:lnTo>
                  <a:pt x="51306" y="497464"/>
                </a:lnTo>
                <a:lnTo>
                  <a:pt x="24603" y="479472"/>
                </a:lnTo>
                <a:lnTo>
                  <a:pt x="6600" y="452788"/>
                </a:lnTo>
                <a:lnTo>
                  <a:pt x="0" y="420115"/>
                </a:lnTo>
                <a:lnTo>
                  <a:pt x="0" y="84074"/>
                </a:lnTo>
                <a:close/>
              </a:path>
            </a:pathLst>
          </a:custGeom>
          <a:ln w="9525">
            <a:solidFill>
              <a:srgbClr val="30B6FC"/>
            </a:solidFill>
          </a:ln>
        </p:spPr>
        <p:txBody>
          <a:bodyPr wrap="square" lIns="0" tIns="0" rIns="0" bIns="0" rtlCol="0"/>
          <a:lstStyle/>
          <a:p>
            <a:endParaRPr/>
          </a:p>
        </p:txBody>
      </p:sp>
      <p:sp>
        <p:nvSpPr>
          <p:cNvPr id="5" name="object 5"/>
          <p:cNvSpPr txBox="1"/>
          <p:nvPr/>
        </p:nvSpPr>
        <p:spPr>
          <a:xfrm>
            <a:off x="78739" y="2220595"/>
            <a:ext cx="8647430" cy="2154436"/>
          </a:xfrm>
          <a:prstGeom prst="rect">
            <a:avLst/>
          </a:prstGeom>
        </p:spPr>
        <p:txBody>
          <a:bodyPr vert="horz" wrap="square" lIns="0" tIns="0" rIns="0" bIns="0" rtlCol="0">
            <a:spAutoFit/>
          </a:bodyPr>
          <a:lstStyle/>
          <a:p>
            <a:pPr marL="481330">
              <a:lnSpc>
                <a:spcPct val="100000"/>
              </a:lnSpc>
            </a:pPr>
            <a:r>
              <a:rPr lang="tr-TR" sz="2800" b="1" spc="-5" dirty="0" smtClean="0">
                <a:solidFill>
                  <a:srgbClr val="2861AA"/>
                </a:solidFill>
                <a:latin typeface="Candara"/>
                <a:cs typeface="Candara"/>
              </a:rPr>
              <a:t>Hidroloji Kongresi</a:t>
            </a:r>
          </a:p>
          <a:p>
            <a:pPr marL="481330">
              <a:lnSpc>
                <a:spcPct val="100000"/>
              </a:lnSpc>
            </a:pPr>
            <a:endParaRPr lang="tr-TR" sz="2800" b="1" spc="-5" dirty="0" smtClean="0">
              <a:solidFill>
                <a:srgbClr val="2861AA"/>
              </a:solidFill>
              <a:latin typeface="Candara"/>
              <a:cs typeface="Candara"/>
            </a:endParaRPr>
          </a:p>
          <a:p>
            <a:pPr marL="481330">
              <a:lnSpc>
                <a:spcPct val="100000"/>
              </a:lnSpc>
            </a:pPr>
            <a:endParaRPr lang="tr-TR" sz="2800" b="1" spc="-5" dirty="0">
              <a:solidFill>
                <a:srgbClr val="2861AA"/>
              </a:solidFill>
              <a:latin typeface="Candara"/>
              <a:cs typeface="Candara"/>
            </a:endParaRPr>
          </a:p>
          <a:p>
            <a:pPr marL="481330">
              <a:lnSpc>
                <a:spcPct val="100000"/>
              </a:lnSpc>
            </a:pPr>
            <a:endParaRPr lang="tr-TR" sz="2800" b="1" spc="-5" dirty="0" smtClean="0">
              <a:solidFill>
                <a:srgbClr val="2861AA"/>
              </a:solidFill>
              <a:latin typeface="Candara"/>
              <a:cs typeface="Candara"/>
            </a:endParaRPr>
          </a:p>
          <a:p>
            <a:pPr marL="481330">
              <a:lnSpc>
                <a:spcPct val="100000"/>
              </a:lnSpc>
            </a:pPr>
            <a:endParaRPr sz="2800" dirty="0">
              <a:latin typeface="Candara"/>
              <a:cs typeface="Candara"/>
            </a:endParaRPr>
          </a:p>
        </p:txBody>
      </p:sp>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2956788"/>
            <a:ext cx="2895600" cy="3238043"/>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3335">
              <a:lnSpc>
                <a:spcPct val="100000"/>
              </a:lnSpc>
            </a:pPr>
            <a:r>
              <a:rPr spc="-25" dirty="0"/>
              <a:t>İNŞAAT </a:t>
            </a:r>
            <a:r>
              <a:rPr spc="-5" dirty="0"/>
              <a:t>MÜHENDİSLİĞİ</a:t>
            </a:r>
            <a:r>
              <a:rPr spc="20" dirty="0"/>
              <a:t> </a:t>
            </a:r>
            <a:r>
              <a:rPr spc="-5" dirty="0"/>
              <a:t>BÖLÜMÜ</a:t>
            </a:r>
          </a:p>
        </p:txBody>
      </p:sp>
      <p:sp>
        <p:nvSpPr>
          <p:cNvPr id="3" name="object 3"/>
          <p:cNvSpPr/>
          <p:nvPr/>
        </p:nvSpPr>
        <p:spPr>
          <a:xfrm>
            <a:off x="323532" y="2204847"/>
            <a:ext cx="4464494" cy="50406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23532" y="2204847"/>
            <a:ext cx="4464685" cy="504190"/>
          </a:xfrm>
          <a:custGeom>
            <a:avLst/>
            <a:gdLst/>
            <a:ahLst/>
            <a:cxnLst/>
            <a:rect l="l" t="t" r="r" b="b"/>
            <a:pathLst>
              <a:path w="4464685" h="504189">
                <a:moveTo>
                  <a:pt x="0" y="84074"/>
                </a:moveTo>
                <a:lnTo>
                  <a:pt x="6600" y="51327"/>
                </a:lnTo>
                <a:lnTo>
                  <a:pt x="24603" y="24606"/>
                </a:lnTo>
                <a:lnTo>
                  <a:pt x="51306" y="6600"/>
                </a:lnTo>
                <a:lnTo>
                  <a:pt x="84010" y="0"/>
                </a:lnTo>
                <a:lnTo>
                  <a:pt x="4380420" y="0"/>
                </a:lnTo>
                <a:lnTo>
                  <a:pt x="4413166" y="6600"/>
                </a:lnTo>
                <a:lnTo>
                  <a:pt x="4439888" y="24606"/>
                </a:lnTo>
                <a:lnTo>
                  <a:pt x="4457894" y="51327"/>
                </a:lnTo>
                <a:lnTo>
                  <a:pt x="4464494" y="84074"/>
                </a:lnTo>
                <a:lnTo>
                  <a:pt x="4464494" y="420115"/>
                </a:lnTo>
                <a:lnTo>
                  <a:pt x="4457894" y="452788"/>
                </a:lnTo>
                <a:lnTo>
                  <a:pt x="4439888" y="479472"/>
                </a:lnTo>
                <a:lnTo>
                  <a:pt x="4413166" y="497464"/>
                </a:lnTo>
                <a:lnTo>
                  <a:pt x="4380420" y="504063"/>
                </a:lnTo>
                <a:lnTo>
                  <a:pt x="84010" y="504063"/>
                </a:lnTo>
                <a:lnTo>
                  <a:pt x="51306" y="497464"/>
                </a:lnTo>
                <a:lnTo>
                  <a:pt x="24603" y="479472"/>
                </a:lnTo>
                <a:lnTo>
                  <a:pt x="6600" y="452788"/>
                </a:lnTo>
                <a:lnTo>
                  <a:pt x="0" y="420115"/>
                </a:lnTo>
                <a:lnTo>
                  <a:pt x="0" y="84074"/>
                </a:lnTo>
                <a:close/>
              </a:path>
            </a:pathLst>
          </a:custGeom>
          <a:ln w="9525">
            <a:solidFill>
              <a:srgbClr val="30B6FC"/>
            </a:solidFill>
          </a:ln>
        </p:spPr>
        <p:txBody>
          <a:bodyPr wrap="square" lIns="0" tIns="0" rIns="0" bIns="0" rtlCol="0"/>
          <a:lstStyle/>
          <a:p>
            <a:endParaRPr/>
          </a:p>
        </p:txBody>
      </p:sp>
      <p:sp>
        <p:nvSpPr>
          <p:cNvPr id="5" name="object 5"/>
          <p:cNvSpPr txBox="1"/>
          <p:nvPr/>
        </p:nvSpPr>
        <p:spPr>
          <a:xfrm>
            <a:off x="78739" y="2220595"/>
            <a:ext cx="8900795" cy="3724096"/>
          </a:xfrm>
          <a:prstGeom prst="rect">
            <a:avLst/>
          </a:prstGeom>
        </p:spPr>
        <p:txBody>
          <a:bodyPr vert="horz" wrap="square" lIns="0" tIns="0" rIns="0" bIns="0" rtlCol="0">
            <a:spAutoFit/>
          </a:bodyPr>
          <a:lstStyle/>
          <a:p>
            <a:pPr marL="743585">
              <a:lnSpc>
                <a:spcPct val="100000"/>
              </a:lnSpc>
            </a:pPr>
            <a:r>
              <a:rPr sz="2800" b="1" spc="-5" dirty="0">
                <a:solidFill>
                  <a:srgbClr val="2861AA"/>
                </a:solidFill>
                <a:latin typeface="Candara"/>
                <a:cs typeface="Candara"/>
              </a:rPr>
              <a:t>Bölüm İnternet</a:t>
            </a:r>
            <a:r>
              <a:rPr sz="2800" b="1" spc="-45" dirty="0">
                <a:solidFill>
                  <a:srgbClr val="2861AA"/>
                </a:solidFill>
                <a:latin typeface="Candara"/>
                <a:cs typeface="Candara"/>
              </a:rPr>
              <a:t> </a:t>
            </a:r>
            <a:r>
              <a:rPr sz="2800" b="1" spc="-5" dirty="0">
                <a:solidFill>
                  <a:srgbClr val="2861AA"/>
                </a:solidFill>
                <a:latin typeface="Candara"/>
                <a:cs typeface="Candara"/>
              </a:rPr>
              <a:t>Sayfası</a:t>
            </a:r>
            <a:endParaRPr sz="2800" dirty="0">
              <a:latin typeface="Candara"/>
              <a:cs typeface="Candara"/>
            </a:endParaRPr>
          </a:p>
          <a:p>
            <a:pPr>
              <a:lnSpc>
                <a:spcPct val="100000"/>
              </a:lnSpc>
              <a:spcBef>
                <a:spcPts val="20"/>
              </a:spcBef>
            </a:pPr>
            <a:endParaRPr sz="3100" dirty="0">
              <a:latin typeface="Times New Roman"/>
              <a:cs typeface="Times New Roman"/>
            </a:endParaRPr>
          </a:p>
          <a:p>
            <a:pPr marL="12700"/>
            <a:r>
              <a:rPr sz="2400" dirty="0">
                <a:solidFill>
                  <a:srgbClr val="073D86"/>
                </a:solidFill>
                <a:latin typeface="Candara"/>
                <a:cs typeface="Candara"/>
              </a:rPr>
              <a:t>Bölümümüzün internet </a:t>
            </a:r>
            <a:r>
              <a:rPr sz="2400" dirty="0" err="1" smtClean="0">
                <a:solidFill>
                  <a:srgbClr val="073D86"/>
                </a:solidFill>
                <a:latin typeface="Candara"/>
                <a:cs typeface="Candara"/>
              </a:rPr>
              <a:t>sayfası</a:t>
            </a:r>
            <a:r>
              <a:rPr lang="tr-TR" sz="2400" dirty="0">
                <a:solidFill>
                  <a:srgbClr val="073D86"/>
                </a:solidFill>
                <a:latin typeface="Candara"/>
                <a:cs typeface="Candara"/>
              </a:rPr>
              <a:t> </a:t>
            </a:r>
            <a:r>
              <a:rPr lang="tr-TR" sz="2400" spc="-10" dirty="0" smtClean="0">
                <a:hlinkClick r:id="rId3"/>
              </a:rPr>
              <a:t>http://web.harran.edu.tr/insaat</a:t>
            </a:r>
          </a:p>
          <a:p>
            <a:pPr marL="12700">
              <a:lnSpc>
                <a:spcPct val="100000"/>
              </a:lnSpc>
            </a:pPr>
            <a:r>
              <a:rPr lang="tr-TR" sz="2400" dirty="0" smtClean="0">
                <a:solidFill>
                  <a:srgbClr val="073D86"/>
                </a:solidFill>
                <a:latin typeface="Candara"/>
                <a:cs typeface="Candara"/>
              </a:rPr>
              <a:t>adresinden</a:t>
            </a:r>
            <a:r>
              <a:rPr sz="2400" dirty="0" smtClean="0">
                <a:solidFill>
                  <a:srgbClr val="073D86"/>
                </a:solidFill>
                <a:latin typeface="Candara"/>
                <a:cs typeface="Candara"/>
              </a:rPr>
              <a:t> </a:t>
            </a:r>
            <a:r>
              <a:rPr sz="2400" dirty="0" err="1" smtClean="0">
                <a:solidFill>
                  <a:srgbClr val="073D86"/>
                </a:solidFill>
                <a:latin typeface="Candara"/>
                <a:cs typeface="Candara"/>
              </a:rPr>
              <a:t>hizmet</a:t>
            </a:r>
            <a:r>
              <a:rPr sz="2400" spc="-55" dirty="0" smtClean="0">
                <a:solidFill>
                  <a:srgbClr val="073D86"/>
                </a:solidFill>
                <a:latin typeface="Candara"/>
                <a:cs typeface="Candara"/>
              </a:rPr>
              <a:t> </a:t>
            </a:r>
            <a:r>
              <a:rPr sz="2400" dirty="0">
                <a:solidFill>
                  <a:srgbClr val="073D86"/>
                </a:solidFill>
                <a:latin typeface="Candara"/>
                <a:cs typeface="Candara"/>
              </a:rPr>
              <a:t>vermektedir.</a:t>
            </a:r>
            <a:endParaRPr sz="2400" dirty="0">
              <a:latin typeface="Candara"/>
              <a:cs typeface="Candara"/>
            </a:endParaRPr>
          </a:p>
          <a:p>
            <a:pPr marL="12700">
              <a:lnSpc>
                <a:spcPct val="100000"/>
              </a:lnSpc>
            </a:pPr>
            <a:r>
              <a:rPr sz="2400" dirty="0">
                <a:solidFill>
                  <a:srgbClr val="073D86"/>
                </a:solidFill>
                <a:latin typeface="Candara"/>
                <a:cs typeface="Candara"/>
              </a:rPr>
              <a:t>Bilgiler </a:t>
            </a:r>
            <a:r>
              <a:rPr sz="2400" spc="-5" dirty="0">
                <a:solidFill>
                  <a:srgbClr val="073D86"/>
                </a:solidFill>
                <a:latin typeface="Candara"/>
                <a:cs typeface="Candara"/>
              </a:rPr>
              <a:t>ve duyurular devamlı </a:t>
            </a:r>
            <a:r>
              <a:rPr sz="2400" dirty="0">
                <a:solidFill>
                  <a:srgbClr val="073D86"/>
                </a:solidFill>
                <a:latin typeface="Candara"/>
                <a:cs typeface="Candara"/>
              </a:rPr>
              <a:t>olarak</a:t>
            </a:r>
            <a:r>
              <a:rPr sz="2400" spc="-5" dirty="0">
                <a:solidFill>
                  <a:srgbClr val="073D86"/>
                </a:solidFill>
                <a:latin typeface="Candara"/>
                <a:cs typeface="Candara"/>
              </a:rPr>
              <a:t> </a:t>
            </a:r>
            <a:r>
              <a:rPr sz="2400" dirty="0" err="1">
                <a:solidFill>
                  <a:srgbClr val="073D86"/>
                </a:solidFill>
                <a:latin typeface="Candara"/>
                <a:cs typeface="Candara"/>
              </a:rPr>
              <a:t>güncellenmektedir</a:t>
            </a:r>
            <a:r>
              <a:rPr sz="2400" dirty="0" smtClean="0">
                <a:solidFill>
                  <a:srgbClr val="073D86"/>
                </a:solidFill>
                <a:latin typeface="Candara"/>
                <a:cs typeface="Candara"/>
              </a:rPr>
              <a:t>.</a:t>
            </a:r>
            <a:r>
              <a:rPr lang="tr-TR" sz="2400" dirty="0" smtClean="0">
                <a:solidFill>
                  <a:srgbClr val="073D86"/>
                </a:solidFill>
                <a:latin typeface="Candara"/>
                <a:cs typeface="Candara"/>
              </a:rPr>
              <a:t> Ders programları, ders içerikleri, yönetmelikler, yönergeler vb. </a:t>
            </a:r>
            <a:r>
              <a:rPr lang="tr-TR" sz="2400" dirty="0" err="1" smtClean="0">
                <a:solidFill>
                  <a:srgbClr val="073D86"/>
                </a:solidFill>
                <a:latin typeface="Candara"/>
                <a:cs typeface="Candara"/>
              </a:rPr>
              <a:t>dökümanları</a:t>
            </a:r>
            <a:r>
              <a:rPr lang="tr-TR" sz="2400" dirty="0" smtClean="0">
                <a:solidFill>
                  <a:srgbClr val="073D86"/>
                </a:solidFill>
                <a:latin typeface="Candara"/>
                <a:cs typeface="Candara"/>
              </a:rPr>
              <a:t> sitemizde bulabilirsiniz.</a:t>
            </a:r>
            <a:endParaRPr sz="2400" dirty="0">
              <a:latin typeface="Candara"/>
              <a:cs typeface="Candara"/>
            </a:endParaRPr>
          </a:p>
          <a:p>
            <a:pPr>
              <a:lnSpc>
                <a:spcPct val="100000"/>
              </a:lnSpc>
            </a:pPr>
            <a:endParaRPr sz="2400" dirty="0">
              <a:latin typeface="Times New Roman"/>
              <a:cs typeface="Times New Roman"/>
            </a:endParaRPr>
          </a:p>
          <a:p>
            <a:pPr>
              <a:lnSpc>
                <a:spcPct val="100000"/>
              </a:lnSpc>
            </a:pPr>
            <a:endParaRPr sz="2400" dirty="0">
              <a:latin typeface="Times New Roman"/>
              <a:cs typeface="Times New Roman"/>
            </a:endParaRPr>
          </a:p>
          <a:p>
            <a:pPr marL="12700" algn="ctr">
              <a:lnSpc>
                <a:spcPts val="1764"/>
              </a:lnSpc>
            </a:pPr>
            <a:r>
              <a:rPr lang="tr-TR" sz="2400" spc="-10" dirty="0" smtClean="0">
                <a:hlinkClick r:id="rId3"/>
              </a:rPr>
              <a:t>http://web.harran.edu.tr/insaat</a:t>
            </a:r>
            <a:endParaRPr lang="tr-TR" sz="2400" spc="-10" dirty="0">
              <a:hlinkClick r:id="rId3"/>
            </a:endParaRPr>
          </a:p>
        </p:txBody>
      </p:sp>
      <p:sp>
        <p:nvSpPr>
          <p:cNvPr id="6" name="object 6"/>
          <p:cNvSpPr txBox="1">
            <a:spLocks noGrp="1"/>
          </p:cNvSpPr>
          <p:nvPr>
            <p:ph type="ftr" sz="quarter" idx="5"/>
          </p:nvPr>
        </p:nvSpPr>
        <p:spPr>
          <a:xfrm>
            <a:off x="4435602" y="6596748"/>
            <a:ext cx="3046095" cy="234038"/>
          </a:xfrm>
          <a:prstGeom prst="rect">
            <a:avLst/>
          </a:prstGeom>
        </p:spPr>
        <p:txBody>
          <a:bodyPr vert="horz" wrap="square" lIns="0" tIns="0" rIns="0" bIns="0" rtlCol="0">
            <a:spAutoFit/>
          </a:bodyPr>
          <a:lstStyle/>
          <a:p>
            <a:pPr marL="12700">
              <a:lnSpc>
                <a:spcPts val="1764"/>
              </a:lnSpc>
            </a:pPr>
            <a:r>
              <a:rPr lang="tr-TR" spc="-10" dirty="0" smtClean="0">
                <a:hlinkClick r:id="rId3"/>
              </a:rPr>
              <a:t>http://web.harran.edu.tr/insaat</a:t>
            </a:r>
            <a:endParaRPr spc="-10" dirty="0">
              <a:hlinkClick r:id="rId3"/>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3335">
              <a:lnSpc>
                <a:spcPct val="100000"/>
              </a:lnSpc>
            </a:pPr>
            <a:r>
              <a:rPr spc="-25" dirty="0"/>
              <a:t>İNŞAAT </a:t>
            </a:r>
            <a:r>
              <a:rPr spc="-5" dirty="0"/>
              <a:t>MÜHENDİSLİĞİ</a:t>
            </a:r>
            <a:r>
              <a:rPr spc="20" dirty="0"/>
              <a:t> </a:t>
            </a:r>
            <a:r>
              <a:rPr spc="-5" dirty="0"/>
              <a:t>BÖLÜMÜ</a:t>
            </a:r>
          </a:p>
        </p:txBody>
      </p:sp>
      <p:sp>
        <p:nvSpPr>
          <p:cNvPr id="3" name="object 3"/>
          <p:cNvSpPr/>
          <p:nvPr/>
        </p:nvSpPr>
        <p:spPr>
          <a:xfrm>
            <a:off x="755573" y="1844801"/>
            <a:ext cx="3168345" cy="648081"/>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55573" y="1844801"/>
            <a:ext cx="3168650" cy="648335"/>
          </a:xfrm>
          <a:custGeom>
            <a:avLst/>
            <a:gdLst/>
            <a:ahLst/>
            <a:cxnLst/>
            <a:rect l="l" t="t" r="r" b="b"/>
            <a:pathLst>
              <a:path w="3168650" h="648335">
                <a:moveTo>
                  <a:pt x="0" y="108076"/>
                </a:moveTo>
                <a:lnTo>
                  <a:pt x="8488" y="66008"/>
                </a:lnTo>
                <a:lnTo>
                  <a:pt x="31637" y="31654"/>
                </a:lnTo>
                <a:lnTo>
                  <a:pt x="65970" y="8493"/>
                </a:lnTo>
                <a:lnTo>
                  <a:pt x="108013" y="0"/>
                </a:lnTo>
                <a:lnTo>
                  <a:pt x="3060395" y="0"/>
                </a:lnTo>
                <a:lnTo>
                  <a:pt x="3102390" y="8493"/>
                </a:lnTo>
                <a:lnTo>
                  <a:pt x="3136706" y="31654"/>
                </a:lnTo>
                <a:lnTo>
                  <a:pt x="3159854" y="66008"/>
                </a:lnTo>
                <a:lnTo>
                  <a:pt x="3168345" y="108076"/>
                </a:lnTo>
                <a:lnTo>
                  <a:pt x="3168345" y="540131"/>
                </a:lnTo>
                <a:lnTo>
                  <a:pt x="3159854" y="582126"/>
                </a:lnTo>
                <a:lnTo>
                  <a:pt x="3136706" y="616442"/>
                </a:lnTo>
                <a:lnTo>
                  <a:pt x="3102390" y="639589"/>
                </a:lnTo>
                <a:lnTo>
                  <a:pt x="3060395" y="648081"/>
                </a:lnTo>
                <a:lnTo>
                  <a:pt x="108013" y="648081"/>
                </a:lnTo>
                <a:lnTo>
                  <a:pt x="65970" y="639589"/>
                </a:lnTo>
                <a:lnTo>
                  <a:pt x="31637" y="616442"/>
                </a:lnTo>
                <a:lnTo>
                  <a:pt x="8488" y="582126"/>
                </a:lnTo>
                <a:lnTo>
                  <a:pt x="0" y="540131"/>
                </a:lnTo>
                <a:lnTo>
                  <a:pt x="0" y="108076"/>
                </a:lnTo>
                <a:close/>
              </a:path>
            </a:pathLst>
          </a:custGeom>
          <a:ln w="9524">
            <a:solidFill>
              <a:srgbClr val="30B6FC"/>
            </a:solidFill>
          </a:ln>
        </p:spPr>
        <p:txBody>
          <a:bodyPr wrap="square" lIns="0" tIns="0" rIns="0" bIns="0" rtlCol="0"/>
          <a:lstStyle/>
          <a:p>
            <a:endParaRPr/>
          </a:p>
        </p:txBody>
      </p:sp>
      <p:sp>
        <p:nvSpPr>
          <p:cNvPr id="5" name="object 5"/>
          <p:cNvSpPr txBox="1"/>
          <p:nvPr/>
        </p:nvSpPr>
        <p:spPr>
          <a:xfrm>
            <a:off x="726440" y="1932559"/>
            <a:ext cx="6305550" cy="3912870"/>
          </a:xfrm>
          <a:prstGeom prst="rect">
            <a:avLst/>
          </a:prstGeom>
        </p:spPr>
        <p:txBody>
          <a:bodyPr vert="horz" wrap="square" lIns="0" tIns="0" rIns="0" bIns="0" rtlCol="0">
            <a:spAutoFit/>
          </a:bodyPr>
          <a:lstStyle/>
          <a:p>
            <a:pPr marL="151765">
              <a:lnSpc>
                <a:spcPct val="100000"/>
              </a:lnSpc>
            </a:pPr>
            <a:r>
              <a:rPr sz="2800" b="1" spc="-5" dirty="0">
                <a:solidFill>
                  <a:srgbClr val="2861AA"/>
                </a:solidFill>
                <a:latin typeface="Candara"/>
                <a:cs typeface="Candara"/>
              </a:rPr>
              <a:t>Misyon</a:t>
            </a:r>
            <a:endParaRPr sz="2800">
              <a:latin typeface="Candara"/>
              <a:cs typeface="Candara"/>
            </a:endParaRPr>
          </a:p>
          <a:p>
            <a:pPr marL="287020" indent="-274320">
              <a:lnSpc>
                <a:spcPct val="100000"/>
              </a:lnSpc>
              <a:spcBef>
                <a:spcPts val="2105"/>
              </a:spcBef>
              <a:buClr>
                <a:srgbClr val="30B6FC"/>
              </a:buClr>
              <a:buFont typeface="Symbol"/>
              <a:buChar char=""/>
              <a:tabLst>
                <a:tab pos="287020" algn="l"/>
              </a:tabLst>
            </a:pPr>
            <a:r>
              <a:rPr sz="2400" dirty="0">
                <a:solidFill>
                  <a:srgbClr val="073D86"/>
                </a:solidFill>
                <a:latin typeface="Candara"/>
                <a:cs typeface="Candara"/>
              </a:rPr>
              <a:t>Araştırma sistematiğine</a:t>
            </a:r>
            <a:r>
              <a:rPr sz="2400" spc="-135" dirty="0">
                <a:solidFill>
                  <a:srgbClr val="073D86"/>
                </a:solidFill>
                <a:latin typeface="Candara"/>
                <a:cs typeface="Candara"/>
              </a:rPr>
              <a:t> </a:t>
            </a:r>
            <a:r>
              <a:rPr sz="2400" dirty="0">
                <a:solidFill>
                  <a:srgbClr val="073D86"/>
                </a:solidFill>
                <a:latin typeface="Candara"/>
                <a:cs typeface="Candara"/>
              </a:rPr>
              <a:t>sahip</a:t>
            </a:r>
            <a:endParaRPr sz="2400">
              <a:latin typeface="Candara"/>
              <a:cs typeface="Candara"/>
            </a:endParaRPr>
          </a:p>
          <a:p>
            <a:pPr marL="287020" indent="-274320">
              <a:lnSpc>
                <a:spcPct val="100000"/>
              </a:lnSpc>
              <a:spcBef>
                <a:spcPts val="285"/>
              </a:spcBef>
              <a:buClr>
                <a:srgbClr val="30B6FC"/>
              </a:buClr>
              <a:buFont typeface="Symbol"/>
              <a:buChar char=""/>
              <a:tabLst>
                <a:tab pos="287020" algn="l"/>
              </a:tabLst>
            </a:pPr>
            <a:r>
              <a:rPr sz="2400" dirty="0">
                <a:solidFill>
                  <a:srgbClr val="073D86"/>
                </a:solidFill>
                <a:latin typeface="Candara"/>
                <a:cs typeface="Candara"/>
              </a:rPr>
              <a:t>Araştırmalarını dışlaştırabilen </a:t>
            </a:r>
            <a:r>
              <a:rPr sz="2400" spc="-5" dirty="0">
                <a:solidFill>
                  <a:srgbClr val="073D86"/>
                </a:solidFill>
                <a:latin typeface="Candara"/>
                <a:cs typeface="Candara"/>
              </a:rPr>
              <a:t>ve</a:t>
            </a:r>
            <a:r>
              <a:rPr sz="2400" spc="-75" dirty="0">
                <a:solidFill>
                  <a:srgbClr val="073D86"/>
                </a:solidFill>
                <a:latin typeface="Candara"/>
                <a:cs typeface="Candara"/>
              </a:rPr>
              <a:t> </a:t>
            </a:r>
            <a:r>
              <a:rPr sz="2400" spc="-5" dirty="0">
                <a:solidFill>
                  <a:srgbClr val="073D86"/>
                </a:solidFill>
                <a:latin typeface="Candara"/>
                <a:cs typeface="Candara"/>
              </a:rPr>
              <a:t>savunabilen</a:t>
            </a:r>
            <a:endParaRPr sz="2400">
              <a:latin typeface="Candara"/>
              <a:cs typeface="Candara"/>
            </a:endParaRPr>
          </a:p>
          <a:p>
            <a:pPr marL="287020" indent="-274320">
              <a:lnSpc>
                <a:spcPct val="100000"/>
              </a:lnSpc>
              <a:spcBef>
                <a:spcPts val="290"/>
              </a:spcBef>
              <a:buClr>
                <a:srgbClr val="30B6FC"/>
              </a:buClr>
              <a:buFont typeface="Symbol"/>
              <a:buChar char=""/>
              <a:tabLst>
                <a:tab pos="287020" algn="l"/>
              </a:tabLst>
            </a:pPr>
            <a:r>
              <a:rPr sz="2400" dirty="0">
                <a:solidFill>
                  <a:srgbClr val="073D86"/>
                </a:solidFill>
                <a:latin typeface="Candara"/>
                <a:cs typeface="Candara"/>
              </a:rPr>
              <a:t>Deneysel </a:t>
            </a:r>
            <a:r>
              <a:rPr sz="2400" spc="-5" dirty="0">
                <a:solidFill>
                  <a:srgbClr val="073D86"/>
                </a:solidFill>
                <a:latin typeface="Candara"/>
                <a:cs typeface="Candara"/>
              </a:rPr>
              <a:t>ve </a:t>
            </a:r>
            <a:r>
              <a:rPr sz="2400" dirty="0">
                <a:solidFill>
                  <a:srgbClr val="073D86"/>
                </a:solidFill>
                <a:latin typeface="Candara"/>
                <a:cs typeface="Candara"/>
              </a:rPr>
              <a:t>teorik modelleme </a:t>
            </a:r>
            <a:r>
              <a:rPr sz="2400" spc="-5" dirty="0">
                <a:solidFill>
                  <a:srgbClr val="073D86"/>
                </a:solidFill>
                <a:latin typeface="Candara"/>
                <a:cs typeface="Candara"/>
              </a:rPr>
              <a:t>becerisine</a:t>
            </a:r>
            <a:r>
              <a:rPr sz="2400" spc="-20" dirty="0">
                <a:solidFill>
                  <a:srgbClr val="073D86"/>
                </a:solidFill>
                <a:latin typeface="Candara"/>
                <a:cs typeface="Candara"/>
              </a:rPr>
              <a:t> </a:t>
            </a:r>
            <a:r>
              <a:rPr sz="2400" dirty="0">
                <a:solidFill>
                  <a:srgbClr val="073D86"/>
                </a:solidFill>
                <a:latin typeface="Candara"/>
                <a:cs typeface="Candara"/>
              </a:rPr>
              <a:t>sahip</a:t>
            </a:r>
            <a:endParaRPr sz="2400">
              <a:latin typeface="Candara"/>
              <a:cs typeface="Candara"/>
            </a:endParaRPr>
          </a:p>
          <a:p>
            <a:pPr marL="287020" indent="-274320">
              <a:lnSpc>
                <a:spcPct val="100000"/>
              </a:lnSpc>
              <a:spcBef>
                <a:spcPts val="285"/>
              </a:spcBef>
              <a:buClr>
                <a:srgbClr val="30B6FC"/>
              </a:buClr>
              <a:buFont typeface="Symbol"/>
              <a:buChar char=""/>
              <a:tabLst>
                <a:tab pos="287020" algn="l"/>
              </a:tabLst>
            </a:pPr>
            <a:r>
              <a:rPr sz="2400" dirty="0">
                <a:solidFill>
                  <a:srgbClr val="073D86"/>
                </a:solidFill>
                <a:latin typeface="Candara"/>
                <a:cs typeface="Candara"/>
              </a:rPr>
              <a:t>İleri yöntem </a:t>
            </a:r>
            <a:r>
              <a:rPr sz="2400" spc="-5" dirty="0">
                <a:solidFill>
                  <a:srgbClr val="073D86"/>
                </a:solidFill>
                <a:latin typeface="Candara"/>
                <a:cs typeface="Candara"/>
              </a:rPr>
              <a:t>ve </a:t>
            </a:r>
            <a:r>
              <a:rPr sz="2400" dirty="0">
                <a:solidFill>
                  <a:srgbClr val="073D86"/>
                </a:solidFill>
                <a:latin typeface="Candara"/>
                <a:cs typeface="Candara"/>
              </a:rPr>
              <a:t>teknolojileri</a:t>
            </a:r>
            <a:r>
              <a:rPr sz="2400" spc="-30" dirty="0">
                <a:solidFill>
                  <a:srgbClr val="073D86"/>
                </a:solidFill>
                <a:latin typeface="Candara"/>
                <a:cs typeface="Candara"/>
              </a:rPr>
              <a:t> </a:t>
            </a:r>
            <a:r>
              <a:rPr sz="2400" spc="-5" dirty="0">
                <a:solidFill>
                  <a:srgbClr val="073D86"/>
                </a:solidFill>
                <a:latin typeface="Candara"/>
                <a:cs typeface="Candara"/>
              </a:rPr>
              <a:t>kullanabilen</a:t>
            </a:r>
            <a:endParaRPr sz="2400">
              <a:latin typeface="Candara"/>
              <a:cs typeface="Candara"/>
            </a:endParaRPr>
          </a:p>
          <a:p>
            <a:pPr marL="287020" indent="-274320">
              <a:lnSpc>
                <a:spcPct val="100000"/>
              </a:lnSpc>
              <a:spcBef>
                <a:spcPts val="285"/>
              </a:spcBef>
              <a:buClr>
                <a:srgbClr val="30B6FC"/>
              </a:buClr>
              <a:buFont typeface="Symbol"/>
              <a:buChar char=""/>
              <a:tabLst>
                <a:tab pos="287020" algn="l"/>
              </a:tabLst>
            </a:pPr>
            <a:r>
              <a:rPr sz="2400" dirty="0">
                <a:solidFill>
                  <a:srgbClr val="073D86"/>
                </a:solidFill>
                <a:latin typeface="Candara"/>
                <a:cs typeface="Candara"/>
              </a:rPr>
              <a:t>Etkin sözlü </a:t>
            </a:r>
            <a:r>
              <a:rPr sz="2400" spc="-5" dirty="0">
                <a:solidFill>
                  <a:srgbClr val="073D86"/>
                </a:solidFill>
                <a:latin typeface="Candara"/>
                <a:cs typeface="Candara"/>
              </a:rPr>
              <a:t>ve </a:t>
            </a:r>
            <a:r>
              <a:rPr sz="2400" dirty="0">
                <a:solidFill>
                  <a:srgbClr val="073D86"/>
                </a:solidFill>
                <a:latin typeface="Candara"/>
                <a:cs typeface="Candara"/>
              </a:rPr>
              <a:t>yazılı iletişim</a:t>
            </a:r>
            <a:r>
              <a:rPr sz="2400" spc="-110" dirty="0">
                <a:solidFill>
                  <a:srgbClr val="073D86"/>
                </a:solidFill>
                <a:latin typeface="Candara"/>
                <a:cs typeface="Candara"/>
              </a:rPr>
              <a:t> </a:t>
            </a:r>
            <a:r>
              <a:rPr sz="2400" dirty="0">
                <a:solidFill>
                  <a:srgbClr val="073D86"/>
                </a:solidFill>
                <a:latin typeface="Candara"/>
                <a:cs typeface="Candara"/>
              </a:rPr>
              <a:t>kurabilen</a:t>
            </a:r>
            <a:endParaRPr sz="2400">
              <a:latin typeface="Candara"/>
              <a:cs typeface="Candara"/>
            </a:endParaRPr>
          </a:p>
          <a:p>
            <a:pPr marL="287020" indent="-274320">
              <a:lnSpc>
                <a:spcPct val="100000"/>
              </a:lnSpc>
              <a:spcBef>
                <a:spcPts val="290"/>
              </a:spcBef>
              <a:buClr>
                <a:srgbClr val="30B6FC"/>
              </a:buClr>
              <a:buFont typeface="Symbol"/>
              <a:buChar char=""/>
              <a:tabLst>
                <a:tab pos="287020" algn="l"/>
              </a:tabLst>
            </a:pPr>
            <a:r>
              <a:rPr sz="2400" spc="-5" dirty="0">
                <a:solidFill>
                  <a:srgbClr val="073D86"/>
                </a:solidFill>
                <a:latin typeface="Candara"/>
                <a:cs typeface="Candara"/>
              </a:rPr>
              <a:t>Grup </a:t>
            </a:r>
            <a:r>
              <a:rPr sz="2400" dirty="0">
                <a:solidFill>
                  <a:srgbClr val="073D86"/>
                </a:solidFill>
                <a:latin typeface="Candara"/>
                <a:cs typeface="Candara"/>
              </a:rPr>
              <a:t>ve bireysel </a:t>
            </a:r>
            <a:r>
              <a:rPr sz="2400" spc="-5" dirty="0">
                <a:solidFill>
                  <a:srgbClr val="073D86"/>
                </a:solidFill>
                <a:latin typeface="Candara"/>
                <a:cs typeface="Candara"/>
              </a:rPr>
              <a:t>çalışma </a:t>
            </a:r>
            <a:r>
              <a:rPr sz="2400" dirty="0">
                <a:solidFill>
                  <a:srgbClr val="073D86"/>
                </a:solidFill>
                <a:latin typeface="Candara"/>
                <a:cs typeface="Candara"/>
              </a:rPr>
              <a:t>kültürüne </a:t>
            </a:r>
            <a:r>
              <a:rPr sz="2400" spc="-5" dirty="0">
                <a:solidFill>
                  <a:srgbClr val="073D86"/>
                </a:solidFill>
                <a:latin typeface="Candara"/>
                <a:cs typeface="Candara"/>
              </a:rPr>
              <a:t>sahip</a:t>
            </a:r>
            <a:endParaRPr sz="2400">
              <a:latin typeface="Candara"/>
              <a:cs typeface="Candara"/>
            </a:endParaRPr>
          </a:p>
          <a:p>
            <a:pPr marL="287020" indent="-274320">
              <a:lnSpc>
                <a:spcPct val="100000"/>
              </a:lnSpc>
              <a:spcBef>
                <a:spcPts val="285"/>
              </a:spcBef>
              <a:buClr>
                <a:srgbClr val="30B6FC"/>
              </a:buClr>
              <a:buFont typeface="Symbol"/>
              <a:buChar char=""/>
              <a:tabLst>
                <a:tab pos="287020" algn="l"/>
              </a:tabLst>
            </a:pPr>
            <a:r>
              <a:rPr sz="2400" dirty="0">
                <a:solidFill>
                  <a:srgbClr val="073D86"/>
                </a:solidFill>
                <a:latin typeface="Candara"/>
                <a:cs typeface="Candara"/>
              </a:rPr>
              <a:t>Mesleki etik </a:t>
            </a:r>
            <a:r>
              <a:rPr sz="2400" spc="-5" dirty="0">
                <a:solidFill>
                  <a:srgbClr val="073D86"/>
                </a:solidFill>
                <a:latin typeface="Candara"/>
                <a:cs typeface="Candara"/>
              </a:rPr>
              <a:t>ve </a:t>
            </a:r>
            <a:r>
              <a:rPr sz="2400" dirty="0">
                <a:solidFill>
                  <a:srgbClr val="073D86"/>
                </a:solidFill>
                <a:latin typeface="Candara"/>
                <a:cs typeface="Candara"/>
              </a:rPr>
              <a:t>sorumluluklarının</a:t>
            </a:r>
            <a:r>
              <a:rPr sz="2400" spc="-30" dirty="0">
                <a:solidFill>
                  <a:srgbClr val="073D86"/>
                </a:solidFill>
                <a:latin typeface="Candara"/>
                <a:cs typeface="Candara"/>
              </a:rPr>
              <a:t> </a:t>
            </a:r>
            <a:r>
              <a:rPr sz="2400" spc="-5" dirty="0">
                <a:solidFill>
                  <a:srgbClr val="073D86"/>
                </a:solidFill>
                <a:latin typeface="Candara"/>
                <a:cs typeface="Candara"/>
              </a:rPr>
              <a:t>bilincinde</a:t>
            </a:r>
            <a:endParaRPr sz="2400">
              <a:latin typeface="Candara"/>
              <a:cs typeface="Candara"/>
            </a:endParaRPr>
          </a:p>
          <a:p>
            <a:pPr marL="287020" indent="-274320">
              <a:lnSpc>
                <a:spcPct val="100000"/>
              </a:lnSpc>
              <a:spcBef>
                <a:spcPts val="285"/>
              </a:spcBef>
              <a:buClr>
                <a:srgbClr val="30B6FC"/>
              </a:buClr>
              <a:buFont typeface="Symbol"/>
              <a:buChar char=""/>
              <a:tabLst>
                <a:tab pos="287020" algn="l"/>
              </a:tabLst>
            </a:pPr>
            <a:r>
              <a:rPr sz="2400" spc="-10" dirty="0">
                <a:solidFill>
                  <a:srgbClr val="073D86"/>
                </a:solidFill>
                <a:latin typeface="Candara"/>
                <a:cs typeface="Candara"/>
              </a:rPr>
              <a:t>Yaşam </a:t>
            </a:r>
            <a:r>
              <a:rPr sz="2400" dirty="0">
                <a:solidFill>
                  <a:srgbClr val="073D86"/>
                </a:solidFill>
                <a:latin typeface="Candara"/>
                <a:cs typeface="Candara"/>
              </a:rPr>
              <a:t>boyu</a:t>
            </a:r>
            <a:r>
              <a:rPr sz="2400" spc="-85" dirty="0">
                <a:solidFill>
                  <a:srgbClr val="073D86"/>
                </a:solidFill>
                <a:latin typeface="Candara"/>
                <a:cs typeface="Candara"/>
              </a:rPr>
              <a:t> </a:t>
            </a:r>
            <a:r>
              <a:rPr sz="2400" dirty="0">
                <a:solidFill>
                  <a:srgbClr val="073D86"/>
                </a:solidFill>
                <a:latin typeface="Candara"/>
                <a:cs typeface="Candara"/>
              </a:rPr>
              <a:t>araştırıcı</a:t>
            </a:r>
            <a:endParaRPr sz="2400">
              <a:latin typeface="Candara"/>
              <a:cs typeface="Candara"/>
            </a:endParaRPr>
          </a:p>
        </p:txBody>
      </p:sp>
      <p:sp>
        <p:nvSpPr>
          <p:cNvPr id="6" name="object 6"/>
          <p:cNvSpPr/>
          <p:nvPr/>
        </p:nvSpPr>
        <p:spPr>
          <a:xfrm>
            <a:off x="1275588" y="5801866"/>
            <a:ext cx="6784848" cy="946404"/>
          </a:xfrm>
          <a:prstGeom prst="rect">
            <a:avLst/>
          </a:prstGeom>
          <a:blipFill>
            <a:blip r:embed="rId3" cstate="print"/>
            <a:stretch>
              <a:fillRect/>
            </a:stretch>
          </a:blipFill>
        </p:spPr>
        <p:txBody>
          <a:bodyPr wrap="square" lIns="0" tIns="0" rIns="0" bIns="0" rtlCol="0"/>
          <a:lstStyle/>
          <a:p>
            <a:endParaRPr/>
          </a:p>
        </p:txBody>
      </p:sp>
      <p:sp>
        <p:nvSpPr>
          <p:cNvPr id="7" name="object 7"/>
          <p:cNvSpPr txBox="1">
            <a:spLocks noGrp="1"/>
          </p:cNvSpPr>
          <p:nvPr>
            <p:ph type="ftr" sz="quarter" idx="5"/>
          </p:nvPr>
        </p:nvSpPr>
        <p:spPr>
          <a:xfrm>
            <a:off x="4435602" y="6596748"/>
            <a:ext cx="3046095" cy="234038"/>
          </a:xfrm>
          <a:prstGeom prst="rect">
            <a:avLst/>
          </a:prstGeom>
        </p:spPr>
        <p:txBody>
          <a:bodyPr vert="horz" wrap="square" lIns="0" tIns="0" rIns="0" bIns="0" rtlCol="0">
            <a:spAutoFit/>
          </a:bodyPr>
          <a:lstStyle/>
          <a:p>
            <a:pPr marL="12700">
              <a:lnSpc>
                <a:spcPts val="1764"/>
              </a:lnSpc>
            </a:pPr>
            <a:r>
              <a:rPr lang="tr-TR" spc="-10" dirty="0" smtClean="0">
                <a:hlinkClick r:id="rId4"/>
              </a:rPr>
              <a:t>http://web.harran.edu.tr/insaat</a:t>
            </a:r>
            <a:endParaRPr spc="-10" dirty="0">
              <a:hlinkClick r:id="rId4"/>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6334" y="2813303"/>
            <a:ext cx="3486150" cy="369332"/>
          </a:xfrm>
          <a:prstGeom prst="rect">
            <a:avLst/>
          </a:prstGeom>
        </p:spPr>
        <p:txBody>
          <a:bodyPr vert="horz" wrap="square" lIns="0" tIns="0" rIns="0" bIns="0" rtlCol="0">
            <a:spAutoFit/>
          </a:bodyPr>
          <a:lstStyle/>
          <a:p>
            <a:pPr marL="287020" indent="-274320">
              <a:lnSpc>
                <a:spcPct val="100000"/>
              </a:lnSpc>
              <a:buClr>
                <a:srgbClr val="30B6FC"/>
              </a:buClr>
              <a:buFont typeface="Symbol"/>
              <a:buChar char=""/>
              <a:tabLst>
                <a:tab pos="287020" algn="l"/>
              </a:tabLst>
            </a:pPr>
            <a:endParaRPr sz="2400" dirty="0">
              <a:latin typeface="Candara"/>
              <a:cs typeface="Candara"/>
            </a:endParaRPr>
          </a:p>
        </p:txBody>
      </p:sp>
      <p:sp>
        <p:nvSpPr>
          <p:cNvPr id="3" name="object 3"/>
          <p:cNvSpPr txBox="1">
            <a:spLocks noGrp="1"/>
          </p:cNvSpPr>
          <p:nvPr>
            <p:ph type="body" idx="1"/>
          </p:nvPr>
        </p:nvSpPr>
        <p:spPr>
          <a:xfrm>
            <a:off x="140487" y="2076703"/>
            <a:ext cx="8863025" cy="1821011"/>
          </a:xfrm>
          <a:prstGeom prst="rect">
            <a:avLst/>
          </a:prstGeom>
        </p:spPr>
        <p:txBody>
          <a:bodyPr vert="horz" wrap="square" lIns="0" tIns="736600" rIns="0" bIns="0" rtlCol="0">
            <a:spAutoFit/>
          </a:bodyPr>
          <a:lstStyle/>
          <a:p>
            <a:pPr marL="3716654">
              <a:lnSpc>
                <a:spcPct val="100000"/>
              </a:lnSpc>
              <a:tabLst>
                <a:tab pos="6181090" algn="l"/>
              </a:tabLst>
            </a:pPr>
            <a:endParaRPr lang="tr-TR" sz="1400" dirty="0">
              <a:solidFill>
                <a:srgbClr val="FF0000"/>
              </a:solidFill>
            </a:endParaRPr>
          </a:p>
          <a:p>
            <a:pPr marL="3716654">
              <a:lnSpc>
                <a:spcPct val="100000"/>
              </a:lnSpc>
              <a:tabLst>
                <a:tab pos="6181090" algn="l"/>
              </a:tabLst>
            </a:pPr>
            <a:r>
              <a:rPr lang="tr-TR" sz="1400" dirty="0" smtClean="0">
                <a:solidFill>
                  <a:srgbClr val="FF0000"/>
                </a:solidFill>
              </a:rPr>
              <a:t>BÖLÜM BAŞKANI</a:t>
            </a:r>
            <a:r>
              <a:rPr lang="tr-TR" sz="1400" dirty="0" smtClean="0"/>
              <a:t>: Doç. Dr. Kasım </a:t>
            </a:r>
            <a:r>
              <a:rPr lang="tr-TR" sz="1400" dirty="0" smtClean="0"/>
              <a:t>MERMERDAŞ</a:t>
            </a:r>
            <a:endParaRPr lang="tr-TR" sz="1400" dirty="0" smtClean="0"/>
          </a:p>
          <a:p>
            <a:pPr marL="3716654">
              <a:lnSpc>
                <a:spcPct val="100000"/>
              </a:lnSpc>
              <a:tabLst>
                <a:tab pos="6181090" algn="l"/>
              </a:tabLst>
            </a:pPr>
            <a:r>
              <a:rPr lang="tr-TR" sz="1400" dirty="0" smtClean="0">
                <a:solidFill>
                  <a:srgbClr val="FF0000"/>
                </a:solidFill>
              </a:rPr>
              <a:t>BÖLÜM </a:t>
            </a:r>
            <a:r>
              <a:rPr lang="tr-TR" sz="1400" dirty="0" smtClean="0">
                <a:solidFill>
                  <a:srgbClr val="FF0000"/>
                </a:solidFill>
              </a:rPr>
              <a:t>BAŞKAN YARDIMCISI: </a:t>
            </a:r>
            <a:r>
              <a:rPr lang="tr-TR" sz="1200" dirty="0" smtClean="0"/>
              <a:t>Yrd. Doç. Dr. Fatma Şebnem Kuloğlu Yüksel</a:t>
            </a:r>
          </a:p>
          <a:p>
            <a:pPr marL="3716654">
              <a:lnSpc>
                <a:spcPct val="100000"/>
              </a:lnSpc>
              <a:tabLst>
                <a:tab pos="6181090" algn="l"/>
              </a:tabLst>
            </a:pPr>
            <a:r>
              <a:rPr lang="tr-TR" sz="1400" dirty="0" smtClean="0">
                <a:solidFill>
                  <a:srgbClr val="FF0000"/>
                </a:solidFill>
              </a:rPr>
              <a:t>BÖLÜM YAZI İŞLERİ: </a:t>
            </a:r>
            <a:r>
              <a:rPr lang="tr-TR" sz="1400" dirty="0" smtClean="0"/>
              <a:t>Mehmet Yaşar DURU</a:t>
            </a:r>
          </a:p>
          <a:p>
            <a:pPr marL="3716654">
              <a:lnSpc>
                <a:spcPct val="100000"/>
              </a:lnSpc>
              <a:tabLst>
                <a:tab pos="6181090" algn="l"/>
              </a:tabLst>
            </a:pPr>
            <a:r>
              <a:rPr lang="tr-TR" sz="1400" dirty="0" smtClean="0">
                <a:solidFill>
                  <a:srgbClr val="FF0000"/>
                </a:solidFill>
              </a:rPr>
              <a:t>BÖLÜM SEKRETERLİĞİ: </a:t>
            </a:r>
            <a:r>
              <a:rPr lang="tr-TR" sz="1400" dirty="0" smtClean="0"/>
              <a:t>Suat MEST</a:t>
            </a:r>
            <a:endParaRPr sz="1400" dirty="0"/>
          </a:p>
        </p:txBody>
      </p:sp>
      <p:sp>
        <p:nvSpPr>
          <p:cNvPr id="4" name="object 4"/>
          <p:cNvSpPr txBox="1">
            <a:spLocks noGrp="1"/>
          </p:cNvSpPr>
          <p:nvPr>
            <p:ph type="title"/>
          </p:nvPr>
        </p:nvSpPr>
        <p:spPr>
          <a:prstGeom prst="rect">
            <a:avLst/>
          </a:prstGeom>
        </p:spPr>
        <p:txBody>
          <a:bodyPr vert="horz" wrap="square" lIns="0" tIns="0" rIns="0" bIns="0" rtlCol="0">
            <a:spAutoFit/>
          </a:bodyPr>
          <a:lstStyle/>
          <a:p>
            <a:pPr marL="13335">
              <a:lnSpc>
                <a:spcPct val="100000"/>
              </a:lnSpc>
            </a:pPr>
            <a:r>
              <a:rPr spc="-25" dirty="0"/>
              <a:t>İNŞAAT </a:t>
            </a:r>
            <a:r>
              <a:rPr spc="-5" dirty="0"/>
              <a:t>MÜHENDİSLİĞİ</a:t>
            </a:r>
            <a:r>
              <a:rPr spc="20" dirty="0"/>
              <a:t> </a:t>
            </a:r>
            <a:r>
              <a:rPr spc="-5" dirty="0"/>
              <a:t>BÖLÜMÜ</a:t>
            </a:r>
          </a:p>
        </p:txBody>
      </p:sp>
      <p:sp>
        <p:nvSpPr>
          <p:cNvPr id="5" name="object 5"/>
          <p:cNvSpPr/>
          <p:nvPr/>
        </p:nvSpPr>
        <p:spPr>
          <a:xfrm>
            <a:off x="611555" y="2060829"/>
            <a:ext cx="3312363" cy="504063"/>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611555" y="2060829"/>
            <a:ext cx="3312795" cy="504190"/>
          </a:xfrm>
          <a:custGeom>
            <a:avLst/>
            <a:gdLst/>
            <a:ahLst/>
            <a:cxnLst/>
            <a:rect l="l" t="t" r="r" b="b"/>
            <a:pathLst>
              <a:path w="3312795" h="504189">
                <a:moveTo>
                  <a:pt x="0" y="84074"/>
                </a:moveTo>
                <a:lnTo>
                  <a:pt x="6602" y="51327"/>
                </a:lnTo>
                <a:lnTo>
                  <a:pt x="24607" y="24606"/>
                </a:lnTo>
                <a:lnTo>
                  <a:pt x="51311" y="6600"/>
                </a:lnTo>
                <a:lnTo>
                  <a:pt x="84010" y="0"/>
                </a:lnTo>
                <a:lnTo>
                  <a:pt x="3228416" y="0"/>
                </a:lnTo>
                <a:lnTo>
                  <a:pt x="3261088" y="6600"/>
                </a:lnTo>
                <a:lnTo>
                  <a:pt x="3287772" y="24606"/>
                </a:lnTo>
                <a:lnTo>
                  <a:pt x="3305765" y="51327"/>
                </a:lnTo>
                <a:lnTo>
                  <a:pt x="3312363" y="84074"/>
                </a:lnTo>
                <a:lnTo>
                  <a:pt x="3312363" y="420116"/>
                </a:lnTo>
                <a:lnTo>
                  <a:pt x="3305765" y="452788"/>
                </a:lnTo>
                <a:lnTo>
                  <a:pt x="3287772" y="479472"/>
                </a:lnTo>
                <a:lnTo>
                  <a:pt x="3261088" y="497464"/>
                </a:lnTo>
                <a:lnTo>
                  <a:pt x="3228416" y="504063"/>
                </a:lnTo>
                <a:lnTo>
                  <a:pt x="84010" y="504063"/>
                </a:lnTo>
                <a:lnTo>
                  <a:pt x="51311" y="497464"/>
                </a:lnTo>
                <a:lnTo>
                  <a:pt x="24607" y="479472"/>
                </a:lnTo>
                <a:lnTo>
                  <a:pt x="6602" y="452788"/>
                </a:lnTo>
                <a:lnTo>
                  <a:pt x="0" y="420116"/>
                </a:lnTo>
                <a:lnTo>
                  <a:pt x="0" y="84074"/>
                </a:lnTo>
                <a:close/>
              </a:path>
            </a:pathLst>
          </a:custGeom>
          <a:ln w="9524">
            <a:solidFill>
              <a:srgbClr val="30B6FC"/>
            </a:solidFill>
          </a:ln>
        </p:spPr>
        <p:txBody>
          <a:bodyPr wrap="square" lIns="0" tIns="0" rIns="0" bIns="0" rtlCol="0"/>
          <a:lstStyle/>
          <a:p>
            <a:endParaRPr/>
          </a:p>
        </p:txBody>
      </p:sp>
      <p:sp>
        <p:nvSpPr>
          <p:cNvPr id="7" name="object 7"/>
          <p:cNvSpPr txBox="1"/>
          <p:nvPr/>
        </p:nvSpPr>
        <p:spPr>
          <a:xfrm>
            <a:off x="715162" y="2076703"/>
            <a:ext cx="1299845" cy="466090"/>
          </a:xfrm>
          <a:prstGeom prst="rect">
            <a:avLst/>
          </a:prstGeom>
        </p:spPr>
        <p:txBody>
          <a:bodyPr vert="horz" wrap="square" lIns="0" tIns="0" rIns="0" bIns="0" rtlCol="0">
            <a:spAutoFit/>
          </a:bodyPr>
          <a:lstStyle/>
          <a:p>
            <a:pPr marL="12700">
              <a:lnSpc>
                <a:spcPct val="100000"/>
              </a:lnSpc>
            </a:pPr>
            <a:r>
              <a:rPr sz="2800" b="1" spc="-85" dirty="0">
                <a:solidFill>
                  <a:srgbClr val="2861AA"/>
                </a:solidFill>
                <a:latin typeface="Candara"/>
                <a:cs typeface="Candara"/>
              </a:rPr>
              <a:t>Y</a:t>
            </a:r>
            <a:r>
              <a:rPr sz="2800" b="1" spc="-5" dirty="0">
                <a:solidFill>
                  <a:srgbClr val="2861AA"/>
                </a:solidFill>
                <a:latin typeface="Candara"/>
                <a:cs typeface="Candara"/>
              </a:rPr>
              <a:t>önetim</a:t>
            </a:r>
            <a:endParaRPr sz="2800" dirty="0">
              <a:latin typeface="Candara"/>
              <a:cs typeface="Candara"/>
            </a:endParaRPr>
          </a:p>
        </p:txBody>
      </p:sp>
      <p:sp>
        <p:nvSpPr>
          <p:cNvPr id="8" name="object 8"/>
          <p:cNvSpPr txBox="1">
            <a:spLocks noGrp="1"/>
          </p:cNvSpPr>
          <p:nvPr>
            <p:ph type="ftr" sz="quarter" idx="5"/>
          </p:nvPr>
        </p:nvSpPr>
        <p:spPr>
          <a:xfrm>
            <a:off x="4435602" y="6596748"/>
            <a:ext cx="3046095" cy="234038"/>
          </a:xfrm>
          <a:prstGeom prst="rect">
            <a:avLst/>
          </a:prstGeom>
        </p:spPr>
        <p:txBody>
          <a:bodyPr vert="horz" wrap="square" lIns="0" tIns="0" rIns="0" bIns="0" rtlCol="0">
            <a:spAutoFit/>
          </a:bodyPr>
          <a:lstStyle/>
          <a:p>
            <a:pPr marL="12700">
              <a:lnSpc>
                <a:spcPts val="1764"/>
              </a:lnSpc>
            </a:pPr>
            <a:r>
              <a:rPr lang="tr-TR" spc="-10" dirty="0" smtClean="0">
                <a:hlinkClick r:id="rId3"/>
              </a:rPr>
              <a:t>http://web.harran.edu.tr/insaat</a:t>
            </a:r>
            <a:endParaRPr spc="-10" dirty="0">
              <a:hlinkClick r:id="rId3"/>
            </a:endParaRPr>
          </a:p>
        </p:txBody>
      </p:sp>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162" y="2857030"/>
            <a:ext cx="2743200" cy="1827657"/>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3335">
              <a:lnSpc>
                <a:spcPct val="100000"/>
              </a:lnSpc>
            </a:pPr>
            <a:r>
              <a:rPr spc="-25" dirty="0"/>
              <a:t>İNŞAAT </a:t>
            </a:r>
            <a:r>
              <a:rPr spc="-5" dirty="0"/>
              <a:t>MÜHENDİSLİĞİ</a:t>
            </a:r>
            <a:r>
              <a:rPr spc="20" dirty="0"/>
              <a:t> </a:t>
            </a:r>
            <a:r>
              <a:rPr spc="-5" dirty="0"/>
              <a:t>BÖLÜMÜ</a:t>
            </a:r>
          </a:p>
        </p:txBody>
      </p:sp>
      <p:sp>
        <p:nvSpPr>
          <p:cNvPr id="3" name="object 3"/>
          <p:cNvSpPr/>
          <p:nvPr/>
        </p:nvSpPr>
        <p:spPr>
          <a:xfrm>
            <a:off x="179514" y="2060829"/>
            <a:ext cx="8748458" cy="50406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79514" y="2060829"/>
            <a:ext cx="8749030" cy="504190"/>
          </a:xfrm>
          <a:custGeom>
            <a:avLst/>
            <a:gdLst/>
            <a:ahLst/>
            <a:cxnLst/>
            <a:rect l="l" t="t" r="r" b="b"/>
            <a:pathLst>
              <a:path w="8749030" h="504189">
                <a:moveTo>
                  <a:pt x="0" y="84074"/>
                </a:moveTo>
                <a:lnTo>
                  <a:pt x="6600" y="51327"/>
                </a:lnTo>
                <a:lnTo>
                  <a:pt x="24603" y="24606"/>
                </a:lnTo>
                <a:lnTo>
                  <a:pt x="51306" y="6600"/>
                </a:lnTo>
                <a:lnTo>
                  <a:pt x="84010" y="0"/>
                </a:lnTo>
                <a:lnTo>
                  <a:pt x="8664511" y="0"/>
                </a:lnTo>
                <a:lnTo>
                  <a:pt x="8697184" y="6600"/>
                </a:lnTo>
                <a:lnTo>
                  <a:pt x="8723868" y="24606"/>
                </a:lnTo>
                <a:lnTo>
                  <a:pt x="8741860" y="51327"/>
                </a:lnTo>
                <a:lnTo>
                  <a:pt x="8748458" y="84074"/>
                </a:lnTo>
                <a:lnTo>
                  <a:pt x="8748458" y="420116"/>
                </a:lnTo>
                <a:lnTo>
                  <a:pt x="8741860" y="452788"/>
                </a:lnTo>
                <a:lnTo>
                  <a:pt x="8723868" y="479472"/>
                </a:lnTo>
                <a:lnTo>
                  <a:pt x="8697184" y="497464"/>
                </a:lnTo>
                <a:lnTo>
                  <a:pt x="8664511" y="504063"/>
                </a:lnTo>
                <a:lnTo>
                  <a:pt x="84010" y="504063"/>
                </a:lnTo>
                <a:lnTo>
                  <a:pt x="51306" y="497464"/>
                </a:lnTo>
                <a:lnTo>
                  <a:pt x="24603" y="479472"/>
                </a:lnTo>
                <a:lnTo>
                  <a:pt x="6600" y="452788"/>
                </a:lnTo>
                <a:lnTo>
                  <a:pt x="0" y="420116"/>
                </a:lnTo>
                <a:lnTo>
                  <a:pt x="0" y="84074"/>
                </a:lnTo>
                <a:close/>
              </a:path>
            </a:pathLst>
          </a:custGeom>
          <a:ln w="9525">
            <a:solidFill>
              <a:srgbClr val="30B6FC"/>
            </a:solidFill>
          </a:ln>
        </p:spPr>
        <p:txBody>
          <a:bodyPr wrap="square" lIns="0" tIns="0" rIns="0" bIns="0" rtlCol="0"/>
          <a:lstStyle/>
          <a:p>
            <a:endParaRPr/>
          </a:p>
        </p:txBody>
      </p:sp>
      <p:sp>
        <p:nvSpPr>
          <p:cNvPr id="5" name="object 5"/>
          <p:cNvSpPr txBox="1">
            <a:spLocks noGrp="1"/>
          </p:cNvSpPr>
          <p:nvPr>
            <p:ph type="body" idx="1"/>
          </p:nvPr>
        </p:nvSpPr>
        <p:spPr>
          <a:prstGeom prst="rect">
            <a:avLst/>
          </a:prstGeom>
        </p:spPr>
        <p:txBody>
          <a:bodyPr vert="horz" wrap="square" lIns="0" tIns="0" rIns="0" bIns="0" rtlCol="0">
            <a:spAutoFit/>
          </a:bodyPr>
          <a:lstStyle/>
          <a:p>
            <a:pPr marL="154940">
              <a:lnSpc>
                <a:spcPct val="100000"/>
              </a:lnSpc>
            </a:pPr>
            <a:r>
              <a:rPr spc="-5" dirty="0">
                <a:latin typeface="Candara"/>
                <a:cs typeface="Candara"/>
              </a:rPr>
              <a:t>İnşaat Mühendisliği Bölümü</a:t>
            </a:r>
            <a:r>
              <a:rPr spc="25" dirty="0">
                <a:latin typeface="Candara"/>
                <a:cs typeface="Candara"/>
              </a:rPr>
              <a:t> </a:t>
            </a:r>
            <a:r>
              <a:rPr spc="-5" dirty="0">
                <a:latin typeface="Candara"/>
                <a:cs typeface="Candara"/>
              </a:rPr>
              <a:t>Komisyonları</a:t>
            </a:r>
          </a:p>
          <a:p>
            <a:pPr marL="58419">
              <a:lnSpc>
                <a:spcPct val="100000"/>
              </a:lnSpc>
              <a:spcBef>
                <a:spcPts val="1870"/>
              </a:spcBef>
            </a:pPr>
            <a:r>
              <a:rPr sz="2400" b="0" spc="-5" dirty="0">
                <a:solidFill>
                  <a:srgbClr val="073D86"/>
                </a:solidFill>
                <a:latin typeface="Candara"/>
                <a:cs typeface="Candara"/>
              </a:rPr>
              <a:t>1-) </a:t>
            </a:r>
            <a:r>
              <a:rPr sz="2400" b="0" u="sng" spc="-5" dirty="0">
                <a:solidFill>
                  <a:srgbClr val="073D86"/>
                </a:solidFill>
                <a:latin typeface="Candara"/>
                <a:cs typeface="Candara"/>
              </a:rPr>
              <a:t>Akademi</a:t>
            </a:r>
            <a:r>
              <a:rPr sz="2400" b="0" u="sng" spc="-75" dirty="0">
                <a:solidFill>
                  <a:srgbClr val="073D86"/>
                </a:solidFill>
                <a:latin typeface="Candara"/>
                <a:cs typeface="Candara"/>
              </a:rPr>
              <a:t> </a:t>
            </a:r>
            <a:r>
              <a:rPr sz="2400" b="0" u="sng" dirty="0">
                <a:solidFill>
                  <a:srgbClr val="073D86"/>
                </a:solidFill>
                <a:latin typeface="Candara"/>
                <a:cs typeface="Candara"/>
              </a:rPr>
              <a:t>Komisyonu</a:t>
            </a:r>
            <a:endParaRPr sz="2400">
              <a:latin typeface="Candara"/>
              <a:cs typeface="Candara"/>
            </a:endParaRPr>
          </a:p>
          <a:p>
            <a:pPr marL="332740" indent="-274320">
              <a:lnSpc>
                <a:spcPct val="100000"/>
              </a:lnSpc>
              <a:spcBef>
                <a:spcPts val="575"/>
              </a:spcBef>
              <a:buClr>
                <a:srgbClr val="30B6FC"/>
              </a:buClr>
              <a:buFont typeface="Symbol"/>
              <a:buChar char=""/>
              <a:tabLst>
                <a:tab pos="332740" algn="l"/>
              </a:tabLst>
            </a:pPr>
            <a:r>
              <a:rPr sz="2400" b="0" dirty="0">
                <a:solidFill>
                  <a:srgbClr val="073D86"/>
                </a:solidFill>
                <a:latin typeface="Candara"/>
                <a:cs typeface="Candara"/>
              </a:rPr>
              <a:t>Ders programı </a:t>
            </a:r>
            <a:r>
              <a:rPr sz="2400" b="0" spc="-5" dirty="0">
                <a:solidFill>
                  <a:srgbClr val="073D86"/>
                </a:solidFill>
                <a:latin typeface="Candara"/>
                <a:cs typeface="Candara"/>
              </a:rPr>
              <a:t>ve sınav</a:t>
            </a:r>
            <a:r>
              <a:rPr sz="2400" b="0" spc="-75" dirty="0">
                <a:solidFill>
                  <a:srgbClr val="073D86"/>
                </a:solidFill>
                <a:latin typeface="Candara"/>
                <a:cs typeface="Candara"/>
              </a:rPr>
              <a:t> </a:t>
            </a:r>
            <a:r>
              <a:rPr sz="2400" b="0" dirty="0">
                <a:solidFill>
                  <a:srgbClr val="073D86"/>
                </a:solidFill>
                <a:latin typeface="Candara"/>
                <a:cs typeface="Candara"/>
              </a:rPr>
              <a:t>tarihleri</a:t>
            </a:r>
            <a:endParaRPr sz="2400">
              <a:latin typeface="Candara"/>
              <a:cs typeface="Candara"/>
            </a:endParaRPr>
          </a:p>
          <a:p>
            <a:pPr marL="332740" indent="-274320">
              <a:lnSpc>
                <a:spcPct val="100000"/>
              </a:lnSpc>
              <a:spcBef>
                <a:spcPts val="575"/>
              </a:spcBef>
              <a:buClr>
                <a:srgbClr val="30B6FC"/>
              </a:buClr>
              <a:buFont typeface="Symbol"/>
              <a:buChar char=""/>
              <a:tabLst>
                <a:tab pos="332740" algn="l"/>
              </a:tabLst>
            </a:pPr>
            <a:r>
              <a:rPr sz="2400" b="0" spc="-5" dirty="0">
                <a:solidFill>
                  <a:srgbClr val="073D86"/>
                </a:solidFill>
                <a:latin typeface="Candara"/>
                <a:cs typeface="Candara"/>
              </a:rPr>
              <a:t>Sosyal</a:t>
            </a:r>
            <a:r>
              <a:rPr sz="2400" b="0" spc="-75" dirty="0">
                <a:solidFill>
                  <a:srgbClr val="073D86"/>
                </a:solidFill>
                <a:latin typeface="Candara"/>
                <a:cs typeface="Candara"/>
              </a:rPr>
              <a:t> </a:t>
            </a:r>
            <a:r>
              <a:rPr sz="2400" b="0" spc="-5" dirty="0">
                <a:solidFill>
                  <a:srgbClr val="073D86"/>
                </a:solidFill>
                <a:latin typeface="Candara"/>
                <a:cs typeface="Candara"/>
              </a:rPr>
              <a:t>Faaliyetler</a:t>
            </a:r>
            <a:endParaRPr sz="2400">
              <a:latin typeface="Candara"/>
              <a:cs typeface="Candara"/>
            </a:endParaRPr>
          </a:p>
          <a:p>
            <a:pPr marL="332740" indent="-274320">
              <a:lnSpc>
                <a:spcPct val="100000"/>
              </a:lnSpc>
              <a:spcBef>
                <a:spcPts val="575"/>
              </a:spcBef>
              <a:buClr>
                <a:srgbClr val="30B6FC"/>
              </a:buClr>
              <a:buFont typeface="Symbol"/>
              <a:buChar char=""/>
              <a:tabLst>
                <a:tab pos="332740" algn="l"/>
              </a:tabLst>
            </a:pPr>
            <a:r>
              <a:rPr sz="2400" b="0" spc="-5" dirty="0">
                <a:solidFill>
                  <a:srgbClr val="073D86"/>
                </a:solidFill>
                <a:latin typeface="Candara"/>
                <a:cs typeface="Candara"/>
              </a:rPr>
              <a:t>Konferans-sempozyum-seminer</a:t>
            </a:r>
            <a:endParaRPr sz="2400">
              <a:latin typeface="Candara"/>
              <a:cs typeface="Candara"/>
            </a:endParaRPr>
          </a:p>
          <a:p>
            <a:pPr marL="332740" indent="-274320">
              <a:lnSpc>
                <a:spcPct val="100000"/>
              </a:lnSpc>
              <a:spcBef>
                <a:spcPts val="575"/>
              </a:spcBef>
              <a:buClr>
                <a:srgbClr val="30B6FC"/>
              </a:buClr>
              <a:buFont typeface="Symbol"/>
              <a:buChar char=""/>
              <a:tabLst>
                <a:tab pos="332740" algn="l"/>
              </a:tabLst>
            </a:pPr>
            <a:r>
              <a:rPr sz="2400" b="0" spc="-10" dirty="0">
                <a:solidFill>
                  <a:srgbClr val="073D86"/>
                </a:solidFill>
                <a:latin typeface="Candara"/>
                <a:cs typeface="Candara"/>
              </a:rPr>
              <a:t>Yüksek </a:t>
            </a:r>
            <a:r>
              <a:rPr sz="2400" b="0" spc="-5" dirty="0">
                <a:solidFill>
                  <a:srgbClr val="073D86"/>
                </a:solidFill>
                <a:latin typeface="Candara"/>
                <a:cs typeface="Candara"/>
              </a:rPr>
              <a:t>Lisans Öğrenci ve </a:t>
            </a:r>
            <a:r>
              <a:rPr sz="2400" b="0" dirty="0">
                <a:solidFill>
                  <a:srgbClr val="073D86"/>
                </a:solidFill>
                <a:latin typeface="Candara"/>
                <a:cs typeface="Candara"/>
              </a:rPr>
              <a:t>Akademik Faaliyetlerin</a:t>
            </a:r>
            <a:r>
              <a:rPr sz="2400" b="0" spc="70" dirty="0">
                <a:solidFill>
                  <a:srgbClr val="073D86"/>
                </a:solidFill>
                <a:latin typeface="Candara"/>
                <a:cs typeface="Candara"/>
              </a:rPr>
              <a:t> </a:t>
            </a:r>
            <a:r>
              <a:rPr sz="2400" b="0" spc="-5" dirty="0">
                <a:solidFill>
                  <a:srgbClr val="073D86"/>
                </a:solidFill>
                <a:latin typeface="Candara"/>
                <a:cs typeface="Candara"/>
              </a:rPr>
              <a:t>İzlenmesi</a:t>
            </a:r>
            <a:endParaRPr sz="2400">
              <a:latin typeface="Candara"/>
              <a:cs typeface="Candara"/>
            </a:endParaRPr>
          </a:p>
          <a:p>
            <a:pPr marL="332740" indent="-274320">
              <a:lnSpc>
                <a:spcPct val="100000"/>
              </a:lnSpc>
              <a:spcBef>
                <a:spcPts val="575"/>
              </a:spcBef>
              <a:buClr>
                <a:srgbClr val="30B6FC"/>
              </a:buClr>
              <a:buFont typeface="Symbol"/>
              <a:buChar char=""/>
              <a:tabLst>
                <a:tab pos="332740" algn="l"/>
              </a:tabLst>
            </a:pPr>
            <a:r>
              <a:rPr sz="2400" b="0" spc="-5" dirty="0">
                <a:solidFill>
                  <a:srgbClr val="073D86"/>
                </a:solidFill>
                <a:latin typeface="Candara"/>
                <a:cs typeface="Candara"/>
              </a:rPr>
              <a:t>Akademik </a:t>
            </a:r>
            <a:r>
              <a:rPr sz="2400" b="0" dirty="0">
                <a:solidFill>
                  <a:srgbClr val="073D86"/>
                </a:solidFill>
                <a:latin typeface="Candara"/>
                <a:cs typeface="Candara"/>
              </a:rPr>
              <a:t>sorunlar </a:t>
            </a:r>
            <a:r>
              <a:rPr sz="2400" b="0" spc="-5" dirty="0">
                <a:solidFill>
                  <a:srgbClr val="073D86"/>
                </a:solidFill>
                <a:latin typeface="Candara"/>
                <a:cs typeface="Candara"/>
              </a:rPr>
              <a:t>ve </a:t>
            </a:r>
            <a:r>
              <a:rPr sz="2400" b="0" dirty="0">
                <a:solidFill>
                  <a:srgbClr val="073D86"/>
                </a:solidFill>
                <a:latin typeface="Candara"/>
                <a:cs typeface="Candara"/>
              </a:rPr>
              <a:t>ilgili</a:t>
            </a:r>
            <a:r>
              <a:rPr sz="2400" b="0" spc="-55" dirty="0">
                <a:solidFill>
                  <a:srgbClr val="073D86"/>
                </a:solidFill>
                <a:latin typeface="Candara"/>
                <a:cs typeface="Candara"/>
              </a:rPr>
              <a:t> </a:t>
            </a:r>
            <a:r>
              <a:rPr sz="2400" b="0" spc="-5" dirty="0">
                <a:solidFill>
                  <a:srgbClr val="073D86"/>
                </a:solidFill>
                <a:latin typeface="Candara"/>
                <a:cs typeface="Candara"/>
              </a:rPr>
              <a:t>konular</a:t>
            </a:r>
            <a:endParaRPr sz="2400">
              <a:latin typeface="Candara"/>
              <a:cs typeface="Candara"/>
            </a:endParaRPr>
          </a:p>
        </p:txBody>
      </p:sp>
      <p:sp>
        <p:nvSpPr>
          <p:cNvPr id="6" name="object 6"/>
          <p:cNvSpPr txBox="1">
            <a:spLocks noGrp="1"/>
          </p:cNvSpPr>
          <p:nvPr>
            <p:ph type="ftr" sz="quarter" idx="5"/>
          </p:nvPr>
        </p:nvSpPr>
        <p:spPr>
          <a:xfrm>
            <a:off x="4435602" y="6596748"/>
            <a:ext cx="3046095" cy="234038"/>
          </a:xfrm>
          <a:prstGeom prst="rect">
            <a:avLst/>
          </a:prstGeom>
        </p:spPr>
        <p:txBody>
          <a:bodyPr vert="horz" wrap="square" lIns="0" tIns="0" rIns="0" bIns="0" rtlCol="0">
            <a:spAutoFit/>
          </a:bodyPr>
          <a:lstStyle/>
          <a:p>
            <a:pPr marL="12700">
              <a:lnSpc>
                <a:spcPts val="1764"/>
              </a:lnSpc>
            </a:pPr>
            <a:r>
              <a:rPr lang="tr-TR" spc="-10" dirty="0" smtClean="0">
                <a:hlinkClick r:id="rId3"/>
              </a:rPr>
              <a:t>http://web.harran.edu.tr/insaat</a:t>
            </a:r>
            <a:endParaRPr spc="-10" dirty="0">
              <a:hlinkClick r:id="rId3"/>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3335">
              <a:lnSpc>
                <a:spcPct val="100000"/>
              </a:lnSpc>
            </a:pPr>
            <a:r>
              <a:rPr spc="-25" dirty="0"/>
              <a:t>İNŞAAT </a:t>
            </a:r>
            <a:r>
              <a:rPr spc="-5" dirty="0"/>
              <a:t>MÜHENDİSLİĞİ</a:t>
            </a:r>
            <a:r>
              <a:rPr spc="20" dirty="0"/>
              <a:t> </a:t>
            </a:r>
            <a:r>
              <a:rPr spc="-5" dirty="0"/>
              <a:t>BÖLÜMÜ</a:t>
            </a:r>
          </a:p>
        </p:txBody>
      </p:sp>
      <p:sp>
        <p:nvSpPr>
          <p:cNvPr id="3" name="object 3"/>
          <p:cNvSpPr/>
          <p:nvPr/>
        </p:nvSpPr>
        <p:spPr>
          <a:xfrm>
            <a:off x="179514" y="2060829"/>
            <a:ext cx="8748458" cy="50406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79514" y="2060829"/>
            <a:ext cx="8749030" cy="504190"/>
          </a:xfrm>
          <a:custGeom>
            <a:avLst/>
            <a:gdLst/>
            <a:ahLst/>
            <a:cxnLst/>
            <a:rect l="l" t="t" r="r" b="b"/>
            <a:pathLst>
              <a:path w="8749030" h="504189">
                <a:moveTo>
                  <a:pt x="0" y="84074"/>
                </a:moveTo>
                <a:lnTo>
                  <a:pt x="6600" y="51327"/>
                </a:lnTo>
                <a:lnTo>
                  <a:pt x="24603" y="24606"/>
                </a:lnTo>
                <a:lnTo>
                  <a:pt x="51306" y="6600"/>
                </a:lnTo>
                <a:lnTo>
                  <a:pt x="84010" y="0"/>
                </a:lnTo>
                <a:lnTo>
                  <a:pt x="8664511" y="0"/>
                </a:lnTo>
                <a:lnTo>
                  <a:pt x="8697184" y="6600"/>
                </a:lnTo>
                <a:lnTo>
                  <a:pt x="8723868" y="24606"/>
                </a:lnTo>
                <a:lnTo>
                  <a:pt x="8741860" y="51327"/>
                </a:lnTo>
                <a:lnTo>
                  <a:pt x="8748458" y="84074"/>
                </a:lnTo>
                <a:lnTo>
                  <a:pt x="8748458" y="420116"/>
                </a:lnTo>
                <a:lnTo>
                  <a:pt x="8741860" y="452788"/>
                </a:lnTo>
                <a:lnTo>
                  <a:pt x="8723868" y="479472"/>
                </a:lnTo>
                <a:lnTo>
                  <a:pt x="8697184" y="497464"/>
                </a:lnTo>
                <a:lnTo>
                  <a:pt x="8664511" y="504063"/>
                </a:lnTo>
                <a:lnTo>
                  <a:pt x="84010" y="504063"/>
                </a:lnTo>
                <a:lnTo>
                  <a:pt x="51306" y="497464"/>
                </a:lnTo>
                <a:lnTo>
                  <a:pt x="24603" y="479472"/>
                </a:lnTo>
                <a:lnTo>
                  <a:pt x="6600" y="452788"/>
                </a:lnTo>
                <a:lnTo>
                  <a:pt x="0" y="420116"/>
                </a:lnTo>
                <a:lnTo>
                  <a:pt x="0" y="84074"/>
                </a:lnTo>
                <a:close/>
              </a:path>
            </a:pathLst>
          </a:custGeom>
          <a:ln w="9525">
            <a:solidFill>
              <a:srgbClr val="30B6FC"/>
            </a:solidFill>
          </a:ln>
        </p:spPr>
        <p:txBody>
          <a:bodyPr wrap="square" lIns="0" tIns="0" rIns="0" bIns="0" rtlCol="0"/>
          <a:lstStyle/>
          <a:p>
            <a:endParaRPr/>
          </a:p>
        </p:txBody>
      </p:sp>
      <p:sp>
        <p:nvSpPr>
          <p:cNvPr id="5" name="object 5"/>
          <p:cNvSpPr txBox="1"/>
          <p:nvPr/>
        </p:nvSpPr>
        <p:spPr>
          <a:xfrm>
            <a:off x="178714" y="2076703"/>
            <a:ext cx="8159115" cy="4244975"/>
          </a:xfrm>
          <a:prstGeom prst="rect">
            <a:avLst/>
          </a:prstGeom>
        </p:spPr>
        <p:txBody>
          <a:bodyPr vert="horz" wrap="square" lIns="0" tIns="0" rIns="0" bIns="0" rtlCol="0">
            <a:spAutoFit/>
          </a:bodyPr>
          <a:lstStyle/>
          <a:p>
            <a:pPr marL="116839">
              <a:lnSpc>
                <a:spcPct val="100000"/>
              </a:lnSpc>
            </a:pPr>
            <a:r>
              <a:rPr sz="2800" b="1" spc="-5" dirty="0">
                <a:solidFill>
                  <a:srgbClr val="2861AA"/>
                </a:solidFill>
                <a:latin typeface="Candara"/>
                <a:cs typeface="Candara"/>
              </a:rPr>
              <a:t>İnşaat Mühendisliği Bölümü</a:t>
            </a:r>
            <a:r>
              <a:rPr sz="2800" b="1" spc="25" dirty="0">
                <a:solidFill>
                  <a:srgbClr val="2861AA"/>
                </a:solidFill>
                <a:latin typeface="Candara"/>
                <a:cs typeface="Candara"/>
              </a:rPr>
              <a:t> </a:t>
            </a:r>
            <a:r>
              <a:rPr sz="2800" b="1" spc="-5" dirty="0">
                <a:solidFill>
                  <a:srgbClr val="2861AA"/>
                </a:solidFill>
                <a:latin typeface="Candara"/>
                <a:cs typeface="Candara"/>
              </a:rPr>
              <a:t>Komisyonları</a:t>
            </a:r>
            <a:endParaRPr sz="2800" dirty="0">
              <a:latin typeface="Candara"/>
              <a:cs typeface="Candara"/>
            </a:endParaRPr>
          </a:p>
          <a:p>
            <a:pPr marL="71755">
              <a:lnSpc>
                <a:spcPct val="100000"/>
              </a:lnSpc>
              <a:spcBef>
                <a:spcPts val="1015"/>
              </a:spcBef>
            </a:pPr>
            <a:r>
              <a:rPr sz="2200" spc="-385" dirty="0">
                <a:solidFill>
                  <a:srgbClr val="073D86"/>
                </a:solidFill>
                <a:latin typeface="Candara"/>
                <a:cs typeface="Candara"/>
              </a:rPr>
              <a:t>2-</a:t>
            </a:r>
            <a:r>
              <a:rPr sz="2200" spc="-385" dirty="0" smtClean="0">
                <a:solidFill>
                  <a:srgbClr val="073D86"/>
                </a:solidFill>
                <a:latin typeface="Candara"/>
                <a:cs typeface="Candara"/>
              </a:rPr>
              <a:t>)</a:t>
            </a:r>
            <a:r>
              <a:rPr lang="tr-TR" sz="2200" spc="-385" dirty="0" smtClean="0">
                <a:solidFill>
                  <a:srgbClr val="073D86"/>
                </a:solidFill>
                <a:latin typeface="Candara"/>
                <a:cs typeface="Candara"/>
              </a:rPr>
              <a:t>       </a:t>
            </a:r>
            <a:r>
              <a:rPr sz="2200" u="sng" spc="-385" dirty="0" smtClean="0">
                <a:solidFill>
                  <a:srgbClr val="073D86"/>
                </a:solidFill>
                <a:latin typeface="Candara"/>
                <a:cs typeface="Candara"/>
              </a:rPr>
              <a:t>Ö     </a:t>
            </a:r>
            <a:r>
              <a:rPr sz="2200" u="sng" spc="-5" dirty="0" err="1" smtClean="0">
                <a:solidFill>
                  <a:srgbClr val="073D86"/>
                </a:solidFill>
                <a:latin typeface="Candara"/>
                <a:cs typeface="Candara"/>
              </a:rPr>
              <a:t>ğrenci</a:t>
            </a:r>
            <a:r>
              <a:rPr sz="2200" u="sng" spc="-25" dirty="0" smtClean="0">
                <a:solidFill>
                  <a:srgbClr val="073D86"/>
                </a:solidFill>
                <a:latin typeface="Candara"/>
                <a:cs typeface="Candara"/>
              </a:rPr>
              <a:t> </a:t>
            </a:r>
            <a:r>
              <a:rPr sz="2200" u="sng" spc="-5" dirty="0">
                <a:solidFill>
                  <a:srgbClr val="073D86"/>
                </a:solidFill>
                <a:latin typeface="Candara"/>
                <a:cs typeface="Candara"/>
              </a:rPr>
              <a:t>Komisyonu</a:t>
            </a:r>
            <a:endParaRPr sz="2200" dirty="0">
              <a:latin typeface="Candara"/>
              <a:cs typeface="Candara"/>
            </a:endParaRPr>
          </a:p>
          <a:p>
            <a:pPr marL="12700">
              <a:lnSpc>
                <a:spcPct val="100000"/>
              </a:lnSpc>
              <a:spcBef>
                <a:spcPts val="265"/>
              </a:spcBef>
              <a:buClr>
                <a:srgbClr val="30B6FC"/>
              </a:buClr>
              <a:buFont typeface="Symbol"/>
              <a:buChar char=""/>
              <a:tabLst>
                <a:tab pos="287020" algn="l"/>
              </a:tabLst>
            </a:pPr>
            <a:r>
              <a:rPr sz="2200" spc="-10" dirty="0">
                <a:solidFill>
                  <a:srgbClr val="073D86"/>
                </a:solidFill>
                <a:latin typeface="Candara"/>
                <a:cs typeface="Candara"/>
              </a:rPr>
              <a:t>Yatay</a:t>
            </a:r>
            <a:r>
              <a:rPr sz="2200" spc="-100" dirty="0">
                <a:solidFill>
                  <a:srgbClr val="073D86"/>
                </a:solidFill>
                <a:latin typeface="Candara"/>
                <a:cs typeface="Candara"/>
              </a:rPr>
              <a:t> </a:t>
            </a:r>
            <a:r>
              <a:rPr sz="2200" spc="-5" dirty="0">
                <a:solidFill>
                  <a:srgbClr val="073D86"/>
                </a:solidFill>
                <a:latin typeface="Candara"/>
                <a:cs typeface="Candara"/>
              </a:rPr>
              <a:t>geçiş</a:t>
            </a:r>
            <a:endParaRPr sz="2200" dirty="0">
              <a:latin typeface="Candara"/>
              <a:cs typeface="Candara"/>
            </a:endParaRPr>
          </a:p>
          <a:p>
            <a:pPr marL="287020" indent="-274320">
              <a:lnSpc>
                <a:spcPct val="100000"/>
              </a:lnSpc>
              <a:spcBef>
                <a:spcPts val="265"/>
              </a:spcBef>
              <a:buClr>
                <a:srgbClr val="30B6FC"/>
              </a:buClr>
              <a:buFont typeface="Symbol"/>
              <a:buChar char=""/>
              <a:tabLst>
                <a:tab pos="287020" algn="l"/>
              </a:tabLst>
            </a:pPr>
            <a:r>
              <a:rPr sz="2200" spc="-5" dirty="0">
                <a:solidFill>
                  <a:srgbClr val="073D86"/>
                </a:solidFill>
                <a:latin typeface="Candara"/>
                <a:cs typeface="Candara"/>
              </a:rPr>
              <a:t>Dikey geçiş</a:t>
            </a:r>
            <a:r>
              <a:rPr sz="2200" spc="-60" dirty="0">
                <a:solidFill>
                  <a:srgbClr val="073D86"/>
                </a:solidFill>
                <a:latin typeface="Candara"/>
                <a:cs typeface="Candara"/>
              </a:rPr>
              <a:t> </a:t>
            </a:r>
            <a:r>
              <a:rPr sz="2200" spc="-5" dirty="0">
                <a:solidFill>
                  <a:srgbClr val="073D86"/>
                </a:solidFill>
                <a:latin typeface="Candara"/>
                <a:cs typeface="Candara"/>
              </a:rPr>
              <a:t>(intibak)</a:t>
            </a:r>
            <a:endParaRPr sz="2200" dirty="0">
              <a:latin typeface="Candara"/>
              <a:cs typeface="Candara"/>
            </a:endParaRPr>
          </a:p>
          <a:p>
            <a:pPr marL="287020" indent="-274320">
              <a:lnSpc>
                <a:spcPct val="100000"/>
              </a:lnSpc>
              <a:spcBef>
                <a:spcPts val="260"/>
              </a:spcBef>
              <a:buClr>
                <a:srgbClr val="30B6FC"/>
              </a:buClr>
              <a:buFont typeface="Symbol"/>
              <a:buChar char=""/>
              <a:tabLst>
                <a:tab pos="287020" algn="l"/>
              </a:tabLst>
            </a:pPr>
            <a:r>
              <a:rPr sz="2200" spc="-5" dirty="0">
                <a:solidFill>
                  <a:srgbClr val="073D86"/>
                </a:solidFill>
                <a:latin typeface="Candara"/>
                <a:cs typeface="Candara"/>
              </a:rPr>
              <a:t>Muafiyet</a:t>
            </a:r>
            <a:endParaRPr sz="2200" dirty="0">
              <a:latin typeface="Candara"/>
              <a:cs typeface="Candara"/>
            </a:endParaRPr>
          </a:p>
          <a:p>
            <a:pPr marL="287020" indent="-274320">
              <a:lnSpc>
                <a:spcPct val="100000"/>
              </a:lnSpc>
              <a:spcBef>
                <a:spcPts val="265"/>
              </a:spcBef>
              <a:buClr>
                <a:srgbClr val="30B6FC"/>
              </a:buClr>
              <a:buFont typeface="Symbol"/>
              <a:buChar char=""/>
              <a:tabLst>
                <a:tab pos="287020" algn="l"/>
              </a:tabLst>
            </a:pPr>
            <a:r>
              <a:rPr sz="2200" spc="-5" dirty="0">
                <a:solidFill>
                  <a:srgbClr val="073D86"/>
                </a:solidFill>
                <a:latin typeface="Candara"/>
                <a:cs typeface="Candara"/>
              </a:rPr>
              <a:t>Burs, yardım ve spor</a:t>
            </a:r>
            <a:r>
              <a:rPr sz="2200" spc="-25" dirty="0">
                <a:solidFill>
                  <a:srgbClr val="073D86"/>
                </a:solidFill>
                <a:latin typeface="Candara"/>
                <a:cs typeface="Candara"/>
              </a:rPr>
              <a:t> </a:t>
            </a:r>
            <a:r>
              <a:rPr sz="2200" spc="-5" dirty="0">
                <a:solidFill>
                  <a:srgbClr val="073D86"/>
                </a:solidFill>
                <a:latin typeface="Candara"/>
                <a:cs typeface="Candara"/>
              </a:rPr>
              <a:t>faaliyetleri</a:t>
            </a:r>
            <a:endParaRPr sz="2200" dirty="0">
              <a:latin typeface="Candara"/>
              <a:cs typeface="Candara"/>
            </a:endParaRPr>
          </a:p>
          <a:p>
            <a:pPr marL="287020" indent="-274320">
              <a:lnSpc>
                <a:spcPct val="100000"/>
              </a:lnSpc>
              <a:spcBef>
                <a:spcPts val="260"/>
              </a:spcBef>
              <a:buClr>
                <a:srgbClr val="30B6FC"/>
              </a:buClr>
              <a:buFont typeface="Symbol"/>
              <a:buChar char=""/>
              <a:tabLst>
                <a:tab pos="287020" algn="l"/>
              </a:tabLst>
            </a:pPr>
            <a:r>
              <a:rPr sz="2200" spc="-5" dirty="0">
                <a:solidFill>
                  <a:srgbClr val="073D86"/>
                </a:solidFill>
                <a:latin typeface="Candara"/>
                <a:cs typeface="Candara"/>
              </a:rPr>
              <a:t>Af</a:t>
            </a:r>
            <a:r>
              <a:rPr sz="2200" spc="-85" dirty="0">
                <a:solidFill>
                  <a:srgbClr val="073D86"/>
                </a:solidFill>
                <a:latin typeface="Candara"/>
                <a:cs typeface="Candara"/>
              </a:rPr>
              <a:t> </a:t>
            </a:r>
            <a:r>
              <a:rPr sz="2200" spc="-5" dirty="0">
                <a:solidFill>
                  <a:srgbClr val="073D86"/>
                </a:solidFill>
                <a:latin typeface="Candara"/>
                <a:cs typeface="Candara"/>
              </a:rPr>
              <a:t>inceleme</a:t>
            </a:r>
            <a:endParaRPr sz="2200" dirty="0">
              <a:latin typeface="Candara"/>
              <a:cs typeface="Candara"/>
            </a:endParaRPr>
          </a:p>
          <a:p>
            <a:pPr marL="287020" indent="-274320">
              <a:lnSpc>
                <a:spcPct val="100000"/>
              </a:lnSpc>
              <a:spcBef>
                <a:spcPts val="265"/>
              </a:spcBef>
              <a:buClr>
                <a:srgbClr val="30B6FC"/>
              </a:buClr>
              <a:buFont typeface="Symbol"/>
              <a:buChar char=""/>
              <a:tabLst>
                <a:tab pos="287020" algn="l"/>
              </a:tabLst>
            </a:pPr>
            <a:r>
              <a:rPr sz="2200" spc="-5" dirty="0">
                <a:solidFill>
                  <a:srgbClr val="073D86"/>
                </a:solidFill>
                <a:latin typeface="Candara"/>
                <a:cs typeface="Candara"/>
              </a:rPr>
              <a:t>Öğrenci ve öğretim üyesi değişim programları </a:t>
            </a:r>
            <a:r>
              <a:rPr sz="2200" dirty="0">
                <a:solidFill>
                  <a:srgbClr val="073D86"/>
                </a:solidFill>
                <a:latin typeface="Candara"/>
                <a:cs typeface="Candara"/>
              </a:rPr>
              <a:t>(Erasmus, </a:t>
            </a:r>
            <a:r>
              <a:rPr sz="2200" spc="-5" dirty="0">
                <a:solidFill>
                  <a:srgbClr val="073D86"/>
                </a:solidFill>
                <a:latin typeface="Candara"/>
                <a:cs typeface="Candara"/>
              </a:rPr>
              <a:t>Farabi</a:t>
            </a:r>
            <a:r>
              <a:rPr sz="2200" spc="-20" dirty="0">
                <a:solidFill>
                  <a:srgbClr val="073D86"/>
                </a:solidFill>
                <a:latin typeface="Candara"/>
                <a:cs typeface="Candara"/>
              </a:rPr>
              <a:t> </a:t>
            </a:r>
            <a:r>
              <a:rPr sz="2200" spc="-10" dirty="0">
                <a:solidFill>
                  <a:srgbClr val="073D86"/>
                </a:solidFill>
                <a:latin typeface="Candara"/>
                <a:cs typeface="Candara"/>
              </a:rPr>
              <a:t>vb.)</a:t>
            </a:r>
            <a:endParaRPr sz="2200" dirty="0">
              <a:latin typeface="Candara"/>
              <a:cs typeface="Candara"/>
            </a:endParaRPr>
          </a:p>
          <a:p>
            <a:pPr marL="12700" marR="4044950">
              <a:lnSpc>
                <a:spcPct val="110000"/>
              </a:lnSpc>
              <a:buClr>
                <a:srgbClr val="30B6FC"/>
              </a:buClr>
              <a:buFont typeface="Symbol"/>
              <a:buChar char=""/>
              <a:tabLst>
                <a:tab pos="287020" algn="l"/>
              </a:tabLst>
            </a:pPr>
            <a:r>
              <a:rPr sz="2200" spc="-5" dirty="0">
                <a:solidFill>
                  <a:srgbClr val="073D86"/>
                </a:solidFill>
                <a:latin typeface="Candara"/>
                <a:cs typeface="Candara"/>
              </a:rPr>
              <a:t>Öğrenci sorunları ve ilgili</a:t>
            </a:r>
            <a:r>
              <a:rPr sz="2200" spc="-70" dirty="0">
                <a:solidFill>
                  <a:srgbClr val="073D86"/>
                </a:solidFill>
                <a:latin typeface="Candara"/>
                <a:cs typeface="Candara"/>
              </a:rPr>
              <a:t> </a:t>
            </a:r>
            <a:r>
              <a:rPr sz="2200" spc="-5" dirty="0">
                <a:solidFill>
                  <a:srgbClr val="073D86"/>
                </a:solidFill>
                <a:latin typeface="Candara"/>
                <a:cs typeface="Candara"/>
              </a:rPr>
              <a:t>konular  3-) </a:t>
            </a:r>
            <a:r>
              <a:rPr sz="2200" u="sng" spc="-1295" dirty="0">
                <a:solidFill>
                  <a:srgbClr val="073D86"/>
                </a:solidFill>
                <a:latin typeface="Candara"/>
                <a:cs typeface="Candara"/>
              </a:rPr>
              <a:t>B</a:t>
            </a:r>
            <a:r>
              <a:rPr sz="2200" u="sng" spc="819" dirty="0">
                <a:solidFill>
                  <a:srgbClr val="073D86"/>
                </a:solidFill>
                <a:latin typeface="Candara"/>
                <a:cs typeface="Candara"/>
              </a:rPr>
              <a:t> </a:t>
            </a:r>
            <a:r>
              <a:rPr sz="2200" u="sng" spc="-5" dirty="0">
                <a:solidFill>
                  <a:srgbClr val="073D86"/>
                </a:solidFill>
                <a:latin typeface="Candara"/>
                <a:cs typeface="Candara"/>
              </a:rPr>
              <a:t>ölüm </a:t>
            </a:r>
            <a:r>
              <a:rPr sz="2200" u="sng" spc="-10" dirty="0">
                <a:solidFill>
                  <a:srgbClr val="073D86"/>
                </a:solidFill>
                <a:latin typeface="Candara"/>
                <a:cs typeface="Candara"/>
              </a:rPr>
              <a:t>Yapılanma</a:t>
            </a:r>
            <a:r>
              <a:rPr sz="2200" u="sng" spc="-45" dirty="0">
                <a:solidFill>
                  <a:srgbClr val="073D86"/>
                </a:solidFill>
                <a:latin typeface="Candara"/>
                <a:cs typeface="Candara"/>
              </a:rPr>
              <a:t> </a:t>
            </a:r>
            <a:r>
              <a:rPr sz="2200" u="sng" spc="-5" dirty="0">
                <a:solidFill>
                  <a:srgbClr val="073D86"/>
                </a:solidFill>
                <a:latin typeface="Candara"/>
                <a:cs typeface="Candara"/>
              </a:rPr>
              <a:t>Komisyonu</a:t>
            </a:r>
            <a:endParaRPr sz="2200" dirty="0">
              <a:latin typeface="Candara"/>
              <a:cs typeface="Candara"/>
            </a:endParaRPr>
          </a:p>
          <a:p>
            <a:pPr marL="12700">
              <a:lnSpc>
                <a:spcPct val="100000"/>
              </a:lnSpc>
              <a:spcBef>
                <a:spcPts val="265"/>
              </a:spcBef>
            </a:pPr>
            <a:r>
              <a:rPr sz="2200" spc="-285" dirty="0">
                <a:solidFill>
                  <a:srgbClr val="073D86"/>
                </a:solidFill>
                <a:latin typeface="Candara"/>
                <a:cs typeface="Candara"/>
              </a:rPr>
              <a:t>4-</a:t>
            </a:r>
            <a:r>
              <a:rPr sz="2200" spc="-285" dirty="0" smtClean="0">
                <a:solidFill>
                  <a:srgbClr val="073D86"/>
                </a:solidFill>
                <a:latin typeface="Candara"/>
                <a:cs typeface="Candara"/>
              </a:rPr>
              <a:t>)</a:t>
            </a:r>
            <a:r>
              <a:rPr lang="tr-TR" sz="2200" spc="-285" dirty="0" smtClean="0">
                <a:solidFill>
                  <a:srgbClr val="073D86"/>
                </a:solidFill>
                <a:latin typeface="Candara"/>
                <a:cs typeface="Candara"/>
              </a:rPr>
              <a:t>     </a:t>
            </a:r>
            <a:r>
              <a:rPr sz="2200" u="sng" spc="-285" dirty="0" smtClean="0">
                <a:solidFill>
                  <a:srgbClr val="073D86"/>
                </a:solidFill>
                <a:latin typeface="Candara"/>
                <a:cs typeface="Candara"/>
              </a:rPr>
              <a:t>S  </a:t>
            </a:r>
            <a:r>
              <a:rPr sz="2200" u="sng" dirty="0" err="1" smtClean="0">
                <a:solidFill>
                  <a:srgbClr val="073D86"/>
                </a:solidFill>
                <a:latin typeface="Candara"/>
                <a:cs typeface="Candara"/>
              </a:rPr>
              <a:t>taj</a:t>
            </a:r>
            <a:r>
              <a:rPr sz="2200" u="sng" dirty="0" smtClean="0">
                <a:solidFill>
                  <a:srgbClr val="073D86"/>
                </a:solidFill>
                <a:latin typeface="Candara"/>
                <a:cs typeface="Candara"/>
              </a:rPr>
              <a:t> </a:t>
            </a:r>
            <a:r>
              <a:rPr sz="2200" u="sng" spc="-5" dirty="0">
                <a:solidFill>
                  <a:srgbClr val="073D86"/>
                </a:solidFill>
                <a:latin typeface="Candara"/>
                <a:cs typeface="Candara"/>
              </a:rPr>
              <a:t>komisyonları</a:t>
            </a:r>
            <a:r>
              <a:rPr sz="2200" u="sng" spc="-90" dirty="0">
                <a:solidFill>
                  <a:srgbClr val="073D86"/>
                </a:solidFill>
                <a:latin typeface="Candara"/>
                <a:cs typeface="Candara"/>
              </a:rPr>
              <a:t> </a:t>
            </a:r>
            <a:r>
              <a:rPr sz="2200" spc="-10" dirty="0">
                <a:solidFill>
                  <a:srgbClr val="073D86"/>
                </a:solidFill>
                <a:latin typeface="Candara"/>
                <a:cs typeface="Candara"/>
              </a:rPr>
              <a:t>(Yol,Su,Yapı.)</a:t>
            </a:r>
            <a:endParaRPr sz="2200" dirty="0">
              <a:latin typeface="Candara"/>
              <a:cs typeface="Candara"/>
            </a:endParaRPr>
          </a:p>
        </p:txBody>
      </p:sp>
      <p:sp>
        <p:nvSpPr>
          <p:cNvPr id="6" name="object 6"/>
          <p:cNvSpPr txBox="1">
            <a:spLocks noGrp="1"/>
          </p:cNvSpPr>
          <p:nvPr>
            <p:ph type="ftr" sz="quarter" idx="5"/>
          </p:nvPr>
        </p:nvSpPr>
        <p:spPr>
          <a:xfrm>
            <a:off x="4435602" y="6596748"/>
            <a:ext cx="3046095" cy="234038"/>
          </a:xfrm>
          <a:prstGeom prst="rect">
            <a:avLst/>
          </a:prstGeom>
        </p:spPr>
        <p:txBody>
          <a:bodyPr vert="horz" wrap="square" lIns="0" tIns="0" rIns="0" bIns="0" rtlCol="0">
            <a:spAutoFit/>
          </a:bodyPr>
          <a:lstStyle/>
          <a:p>
            <a:pPr marL="12700">
              <a:lnSpc>
                <a:spcPts val="1764"/>
              </a:lnSpc>
            </a:pPr>
            <a:r>
              <a:rPr lang="tr-TR" spc="-10" dirty="0" smtClean="0">
                <a:hlinkClick r:id="rId3"/>
              </a:rPr>
              <a:t>http://web.harran.edu.tr/insaat</a:t>
            </a:r>
            <a:endParaRPr spc="-10" dirty="0">
              <a:hlinkClick r:id="rId3"/>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3335">
              <a:lnSpc>
                <a:spcPct val="100000"/>
              </a:lnSpc>
            </a:pPr>
            <a:r>
              <a:rPr spc="-25" dirty="0"/>
              <a:t>İNŞAAT </a:t>
            </a:r>
            <a:r>
              <a:rPr spc="-5" dirty="0"/>
              <a:t>MÜHENDİSLİĞİ</a:t>
            </a:r>
            <a:r>
              <a:rPr spc="20" dirty="0"/>
              <a:t> </a:t>
            </a:r>
            <a:r>
              <a:rPr spc="-5" dirty="0"/>
              <a:t>BÖLÜMÜ</a:t>
            </a:r>
          </a:p>
        </p:txBody>
      </p:sp>
      <p:sp>
        <p:nvSpPr>
          <p:cNvPr id="3" name="object 3"/>
          <p:cNvSpPr/>
          <p:nvPr/>
        </p:nvSpPr>
        <p:spPr>
          <a:xfrm>
            <a:off x="616750" y="2060829"/>
            <a:ext cx="3744429" cy="50406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16750" y="2060829"/>
            <a:ext cx="3744595" cy="504190"/>
          </a:xfrm>
          <a:custGeom>
            <a:avLst/>
            <a:gdLst/>
            <a:ahLst/>
            <a:cxnLst/>
            <a:rect l="l" t="t" r="r" b="b"/>
            <a:pathLst>
              <a:path w="3744595" h="504189">
                <a:moveTo>
                  <a:pt x="0" y="84074"/>
                </a:moveTo>
                <a:lnTo>
                  <a:pt x="6602" y="51327"/>
                </a:lnTo>
                <a:lnTo>
                  <a:pt x="24607" y="24606"/>
                </a:lnTo>
                <a:lnTo>
                  <a:pt x="51311" y="6600"/>
                </a:lnTo>
                <a:lnTo>
                  <a:pt x="84010" y="0"/>
                </a:lnTo>
                <a:lnTo>
                  <a:pt x="3660355" y="0"/>
                </a:lnTo>
                <a:lnTo>
                  <a:pt x="3693102" y="6600"/>
                </a:lnTo>
                <a:lnTo>
                  <a:pt x="3719823" y="24606"/>
                </a:lnTo>
                <a:lnTo>
                  <a:pt x="3737829" y="51327"/>
                </a:lnTo>
                <a:lnTo>
                  <a:pt x="3744429" y="84074"/>
                </a:lnTo>
                <a:lnTo>
                  <a:pt x="3744429" y="420116"/>
                </a:lnTo>
                <a:lnTo>
                  <a:pt x="3737829" y="452788"/>
                </a:lnTo>
                <a:lnTo>
                  <a:pt x="3719823" y="479472"/>
                </a:lnTo>
                <a:lnTo>
                  <a:pt x="3693102" y="497464"/>
                </a:lnTo>
                <a:lnTo>
                  <a:pt x="3660355" y="504063"/>
                </a:lnTo>
                <a:lnTo>
                  <a:pt x="84010" y="504063"/>
                </a:lnTo>
                <a:lnTo>
                  <a:pt x="51311" y="497464"/>
                </a:lnTo>
                <a:lnTo>
                  <a:pt x="24607" y="479472"/>
                </a:lnTo>
                <a:lnTo>
                  <a:pt x="6602" y="452788"/>
                </a:lnTo>
                <a:lnTo>
                  <a:pt x="0" y="420116"/>
                </a:lnTo>
                <a:lnTo>
                  <a:pt x="0" y="84074"/>
                </a:lnTo>
                <a:close/>
              </a:path>
            </a:pathLst>
          </a:custGeom>
          <a:ln w="9524">
            <a:solidFill>
              <a:srgbClr val="30B6FC"/>
            </a:solidFill>
          </a:ln>
        </p:spPr>
        <p:txBody>
          <a:bodyPr wrap="square" lIns="0" tIns="0" rIns="0" bIns="0" rtlCol="0"/>
          <a:lstStyle/>
          <a:p>
            <a:endParaRPr/>
          </a:p>
        </p:txBody>
      </p:sp>
      <p:sp>
        <p:nvSpPr>
          <p:cNvPr id="5" name="object 5"/>
          <p:cNvSpPr txBox="1"/>
          <p:nvPr/>
        </p:nvSpPr>
        <p:spPr>
          <a:xfrm>
            <a:off x="720344" y="2110740"/>
            <a:ext cx="3085465" cy="2271395"/>
          </a:xfrm>
          <a:prstGeom prst="rect">
            <a:avLst/>
          </a:prstGeom>
        </p:spPr>
        <p:txBody>
          <a:bodyPr vert="horz" wrap="square" lIns="0" tIns="0" rIns="0" bIns="0" rtlCol="0">
            <a:spAutoFit/>
          </a:bodyPr>
          <a:lstStyle/>
          <a:p>
            <a:pPr marL="12700">
              <a:lnSpc>
                <a:spcPct val="100000"/>
              </a:lnSpc>
            </a:pPr>
            <a:r>
              <a:rPr sz="2400" b="1" spc="-5" dirty="0" err="1">
                <a:solidFill>
                  <a:srgbClr val="2861AA"/>
                </a:solidFill>
                <a:latin typeface="Candara"/>
                <a:cs typeface="Candara"/>
              </a:rPr>
              <a:t>Akademik</a:t>
            </a:r>
            <a:r>
              <a:rPr sz="2400" b="1" spc="-70" dirty="0">
                <a:solidFill>
                  <a:srgbClr val="2861AA"/>
                </a:solidFill>
                <a:latin typeface="Candara"/>
                <a:cs typeface="Candara"/>
              </a:rPr>
              <a:t> </a:t>
            </a:r>
            <a:r>
              <a:rPr sz="2400" b="1" spc="-5" dirty="0" err="1" smtClean="0">
                <a:solidFill>
                  <a:srgbClr val="2861AA"/>
                </a:solidFill>
                <a:latin typeface="Candara"/>
                <a:cs typeface="Candara"/>
              </a:rPr>
              <a:t>Kadro</a:t>
            </a:r>
            <a:r>
              <a:rPr sz="2400" b="1" spc="-5" dirty="0" smtClean="0">
                <a:solidFill>
                  <a:srgbClr val="2861AA"/>
                </a:solidFill>
                <a:latin typeface="Candara"/>
                <a:cs typeface="Candara"/>
              </a:rPr>
              <a:t>(201</a:t>
            </a:r>
            <a:r>
              <a:rPr lang="tr-TR" sz="2400" b="1" spc="-5" dirty="0">
                <a:solidFill>
                  <a:srgbClr val="2861AA"/>
                </a:solidFill>
                <a:latin typeface="Candara"/>
                <a:cs typeface="Candara"/>
              </a:rPr>
              <a:t>7</a:t>
            </a:r>
            <a:r>
              <a:rPr sz="2400" b="1" spc="-5" dirty="0" smtClean="0">
                <a:solidFill>
                  <a:srgbClr val="2861AA"/>
                </a:solidFill>
                <a:latin typeface="Candara"/>
                <a:cs typeface="Candara"/>
              </a:rPr>
              <a:t>)</a:t>
            </a:r>
            <a:endParaRPr sz="2400" dirty="0">
              <a:latin typeface="Candara"/>
              <a:cs typeface="Candara"/>
            </a:endParaRPr>
          </a:p>
          <a:p>
            <a:pPr marL="292735" indent="-274320">
              <a:lnSpc>
                <a:spcPct val="100000"/>
              </a:lnSpc>
              <a:spcBef>
                <a:spcPts val="1470"/>
              </a:spcBef>
              <a:buClr>
                <a:srgbClr val="30B6FC"/>
              </a:buClr>
              <a:buFont typeface="Symbol"/>
              <a:buChar char=""/>
              <a:tabLst>
                <a:tab pos="293370" algn="l"/>
                <a:tab pos="2731770" algn="l"/>
              </a:tabLst>
            </a:pPr>
            <a:r>
              <a:rPr sz="2400" dirty="0">
                <a:solidFill>
                  <a:srgbClr val="073D86"/>
                </a:solidFill>
                <a:latin typeface="Candara"/>
                <a:cs typeface="Candara"/>
              </a:rPr>
              <a:t>Profesör	:</a:t>
            </a:r>
            <a:r>
              <a:rPr sz="2400" spc="-100" dirty="0">
                <a:solidFill>
                  <a:srgbClr val="073D86"/>
                </a:solidFill>
                <a:latin typeface="Candara"/>
                <a:cs typeface="Candara"/>
              </a:rPr>
              <a:t> </a:t>
            </a:r>
            <a:r>
              <a:rPr lang="tr-TR" sz="2400" dirty="0">
                <a:solidFill>
                  <a:srgbClr val="073D86"/>
                </a:solidFill>
                <a:latin typeface="Candara"/>
                <a:cs typeface="Candara"/>
              </a:rPr>
              <a:t>3</a:t>
            </a:r>
            <a:endParaRPr sz="2400" dirty="0">
              <a:latin typeface="Candara"/>
              <a:cs typeface="Candara"/>
            </a:endParaRPr>
          </a:p>
          <a:p>
            <a:pPr marL="292735" indent="-274320">
              <a:lnSpc>
                <a:spcPct val="100000"/>
              </a:lnSpc>
              <a:spcBef>
                <a:spcPts val="575"/>
              </a:spcBef>
              <a:buClr>
                <a:srgbClr val="30B6FC"/>
              </a:buClr>
              <a:buFont typeface="Symbol"/>
              <a:buChar char=""/>
              <a:tabLst>
                <a:tab pos="293370" algn="l"/>
                <a:tab pos="2761615" algn="l"/>
              </a:tabLst>
            </a:pPr>
            <a:r>
              <a:rPr sz="2400" dirty="0">
                <a:solidFill>
                  <a:srgbClr val="073D86"/>
                </a:solidFill>
                <a:latin typeface="Candara"/>
                <a:cs typeface="Candara"/>
              </a:rPr>
              <a:t>Doçent	:</a:t>
            </a:r>
            <a:r>
              <a:rPr sz="2400" spc="-110" dirty="0">
                <a:solidFill>
                  <a:srgbClr val="073D86"/>
                </a:solidFill>
                <a:latin typeface="Candara"/>
                <a:cs typeface="Candara"/>
              </a:rPr>
              <a:t> </a:t>
            </a:r>
            <a:r>
              <a:rPr lang="tr-TR" sz="2400" dirty="0" smtClean="0">
                <a:solidFill>
                  <a:srgbClr val="073D86"/>
                </a:solidFill>
                <a:latin typeface="Candara"/>
                <a:cs typeface="Candara"/>
              </a:rPr>
              <a:t>4</a:t>
            </a:r>
            <a:endParaRPr sz="2400" dirty="0">
              <a:latin typeface="Candara"/>
              <a:cs typeface="Candara"/>
            </a:endParaRPr>
          </a:p>
          <a:p>
            <a:pPr marL="292735" indent="-274320">
              <a:lnSpc>
                <a:spcPct val="100000"/>
              </a:lnSpc>
              <a:spcBef>
                <a:spcPts val="575"/>
              </a:spcBef>
              <a:buClr>
                <a:srgbClr val="30B6FC"/>
              </a:buClr>
              <a:buFont typeface="Symbol"/>
              <a:buChar char=""/>
              <a:tabLst>
                <a:tab pos="293370" algn="l"/>
                <a:tab pos="2761615" algn="l"/>
              </a:tabLst>
            </a:pPr>
            <a:r>
              <a:rPr sz="2400" spc="-5" dirty="0">
                <a:solidFill>
                  <a:srgbClr val="073D86"/>
                </a:solidFill>
                <a:latin typeface="Candara"/>
                <a:cs typeface="Candara"/>
              </a:rPr>
              <a:t>Yardımcı</a:t>
            </a:r>
            <a:r>
              <a:rPr sz="2400" spc="5" dirty="0">
                <a:solidFill>
                  <a:srgbClr val="073D86"/>
                </a:solidFill>
                <a:latin typeface="Candara"/>
                <a:cs typeface="Candara"/>
              </a:rPr>
              <a:t> </a:t>
            </a:r>
            <a:r>
              <a:rPr sz="2400" dirty="0">
                <a:solidFill>
                  <a:srgbClr val="073D86"/>
                </a:solidFill>
                <a:latin typeface="Candara"/>
                <a:cs typeface="Candara"/>
              </a:rPr>
              <a:t>Doçent	:</a:t>
            </a:r>
            <a:r>
              <a:rPr sz="2400" spc="-110" dirty="0">
                <a:solidFill>
                  <a:srgbClr val="073D86"/>
                </a:solidFill>
                <a:latin typeface="Candara"/>
                <a:cs typeface="Candara"/>
              </a:rPr>
              <a:t> </a:t>
            </a:r>
            <a:r>
              <a:rPr lang="tr-TR" sz="2400" dirty="0" smtClean="0">
                <a:solidFill>
                  <a:srgbClr val="073D86"/>
                </a:solidFill>
                <a:latin typeface="Candara"/>
                <a:cs typeface="Candara"/>
              </a:rPr>
              <a:t>6</a:t>
            </a:r>
            <a:endParaRPr sz="2400" dirty="0">
              <a:latin typeface="Candara"/>
              <a:cs typeface="Candara"/>
            </a:endParaRPr>
          </a:p>
          <a:p>
            <a:pPr marL="292735" indent="-274320">
              <a:lnSpc>
                <a:spcPct val="100000"/>
              </a:lnSpc>
              <a:spcBef>
                <a:spcPts val="575"/>
              </a:spcBef>
              <a:buClr>
                <a:srgbClr val="30B6FC"/>
              </a:buClr>
              <a:buFont typeface="Symbol"/>
              <a:buChar char=""/>
              <a:tabLst>
                <a:tab pos="293370" algn="l"/>
              </a:tabLst>
            </a:pPr>
            <a:r>
              <a:rPr sz="2400" dirty="0">
                <a:solidFill>
                  <a:srgbClr val="073D86"/>
                </a:solidFill>
                <a:latin typeface="Candara"/>
                <a:cs typeface="Candara"/>
              </a:rPr>
              <a:t>Araştırma Görevlisi :</a:t>
            </a:r>
            <a:r>
              <a:rPr sz="2400" spc="-285" dirty="0">
                <a:solidFill>
                  <a:srgbClr val="073D86"/>
                </a:solidFill>
                <a:latin typeface="Candara"/>
                <a:cs typeface="Candara"/>
              </a:rPr>
              <a:t> </a:t>
            </a:r>
            <a:r>
              <a:rPr lang="tr-TR" sz="2400" dirty="0">
                <a:solidFill>
                  <a:srgbClr val="073D86"/>
                </a:solidFill>
                <a:latin typeface="Candara"/>
                <a:cs typeface="Candara"/>
              </a:rPr>
              <a:t>6</a:t>
            </a:r>
            <a:endParaRPr sz="2400" dirty="0">
              <a:latin typeface="Candara"/>
              <a:cs typeface="Candara"/>
            </a:endParaRPr>
          </a:p>
        </p:txBody>
      </p:sp>
      <p:sp>
        <p:nvSpPr>
          <p:cNvPr id="6" name="object 6"/>
          <p:cNvSpPr txBox="1">
            <a:spLocks noGrp="1"/>
          </p:cNvSpPr>
          <p:nvPr>
            <p:ph type="ftr" sz="quarter" idx="5"/>
          </p:nvPr>
        </p:nvSpPr>
        <p:spPr>
          <a:xfrm>
            <a:off x="4435602" y="6596748"/>
            <a:ext cx="3046095" cy="234038"/>
          </a:xfrm>
          <a:prstGeom prst="rect">
            <a:avLst/>
          </a:prstGeom>
        </p:spPr>
        <p:txBody>
          <a:bodyPr vert="horz" wrap="square" lIns="0" tIns="0" rIns="0" bIns="0" rtlCol="0">
            <a:spAutoFit/>
          </a:bodyPr>
          <a:lstStyle/>
          <a:p>
            <a:pPr marL="12700">
              <a:lnSpc>
                <a:spcPts val="1764"/>
              </a:lnSpc>
            </a:pPr>
            <a:r>
              <a:rPr lang="tr-TR" spc="-10" dirty="0" smtClean="0">
                <a:hlinkClick r:id="rId3"/>
              </a:rPr>
              <a:t>http://web.harran.edu.tr/insaat</a:t>
            </a:r>
            <a:endParaRPr spc="-10" dirty="0">
              <a:hlinkClick r:id="rId3"/>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3335">
              <a:lnSpc>
                <a:spcPct val="100000"/>
              </a:lnSpc>
            </a:pPr>
            <a:r>
              <a:rPr spc="-25" dirty="0"/>
              <a:t>İNŞAAT </a:t>
            </a:r>
            <a:r>
              <a:rPr spc="-5" dirty="0"/>
              <a:t>MÜHENDİSLİĞİ</a:t>
            </a:r>
            <a:r>
              <a:rPr spc="20" dirty="0"/>
              <a:t> </a:t>
            </a:r>
            <a:r>
              <a:rPr spc="-5" dirty="0"/>
              <a:t>BÖLÜMÜ</a:t>
            </a:r>
          </a:p>
        </p:txBody>
      </p:sp>
      <p:sp>
        <p:nvSpPr>
          <p:cNvPr id="3" name="object 3"/>
          <p:cNvSpPr/>
          <p:nvPr/>
        </p:nvSpPr>
        <p:spPr>
          <a:xfrm>
            <a:off x="611555" y="2060829"/>
            <a:ext cx="3312363" cy="50406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11555" y="2060829"/>
            <a:ext cx="3312795" cy="504190"/>
          </a:xfrm>
          <a:custGeom>
            <a:avLst/>
            <a:gdLst/>
            <a:ahLst/>
            <a:cxnLst/>
            <a:rect l="l" t="t" r="r" b="b"/>
            <a:pathLst>
              <a:path w="3312795" h="504189">
                <a:moveTo>
                  <a:pt x="0" y="84074"/>
                </a:moveTo>
                <a:lnTo>
                  <a:pt x="6602" y="51327"/>
                </a:lnTo>
                <a:lnTo>
                  <a:pt x="24607" y="24606"/>
                </a:lnTo>
                <a:lnTo>
                  <a:pt x="51311" y="6600"/>
                </a:lnTo>
                <a:lnTo>
                  <a:pt x="84010" y="0"/>
                </a:lnTo>
                <a:lnTo>
                  <a:pt x="3228416" y="0"/>
                </a:lnTo>
                <a:lnTo>
                  <a:pt x="3261088" y="6600"/>
                </a:lnTo>
                <a:lnTo>
                  <a:pt x="3287772" y="24606"/>
                </a:lnTo>
                <a:lnTo>
                  <a:pt x="3305765" y="51327"/>
                </a:lnTo>
                <a:lnTo>
                  <a:pt x="3312363" y="84074"/>
                </a:lnTo>
                <a:lnTo>
                  <a:pt x="3312363" y="420116"/>
                </a:lnTo>
                <a:lnTo>
                  <a:pt x="3305765" y="452788"/>
                </a:lnTo>
                <a:lnTo>
                  <a:pt x="3287772" y="479472"/>
                </a:lnTo>
                <a:lnTo>
                  <a:pt x="3261088" y="497464"/>
                </a:lnTo>
                <a:lnTo>
                  <a:pt x="3228416" y="504063"/>
                </a:lnTo>
                <a:lnTo>
                  <a:pt x="84010" y="504063"/>
                </a:lnTo>
                <a:lnTo>
                  <a:pt x="51311" y="497464"/>
                </a:lnTo>
                <a:lnTo>
                  <a:pt x="24607" y="479472"/>
                </a:lnTo>
                <a:lnTo>
                  <a:pt x="6602" y="452788"/>
                </a:lnTo>
                <a:lnTo>
                  <a:pt x="0" y="420116"/>
                </a:lnTo>
                <a:lnTo>
                  <a:pt x="0" y="84074"/>
                </a:lnTo>
                <a:close/>
              </a:path>
            </a:pathLst>
          </a:custGeom>
          <a:ln w="9524">
            <a:solidFill>
              <a:srgbClr val="30B6FC"/>
            </a:solidFill>
          </a:ln>
        </p:spPr>
        <p:txBody>
          <a:bodyPr wrap="square" lIns="0" tIns="0" rIns="0" bIns="0" rtlCol="0"/>
          <a:lstStyle/>
          <a:p>
            <a:endParaRPr/>
          </a:p>
        </p:txBody>
      </p:sp>
      <p:sp>
        <p:nvSpPr>
          <p:cNvPr id="5" name="object 5"/>
          <p:cNvSpPr txBox="1"/>
          <p:nvPr/>
        </p:nvSpPr>
        <p:spPr>
          <a:xfrm>
            <a:off x="726440" y="2076703"/>
            <a:ext cx="3350260" cy="3021340"/>
          </a:xfrm>
          <a:prstGeom prst="rect">
            <a:avLst/>
          </a:prstGeom>
        </p:spPr>
        <p:txBody>
          <a:bodyPr vert="horz" wrap="square" lIns="0" tIns="0" rIns="0" bIns="0" rtlCol="0">
            <a:spAutoFit/>
          </a:bodyPr>
          <a:lstStyle/>
          <a:p>
            <a:pPr marL="332105">
              <a:lnSpc>
                <a:spcPct val="100000"/>
              </a:lnSpc>
            </a:pPr>
            <a:r>
              <a:rPr sz="2800" b="1" spc="-5" dirty="0">
                <a:solidFill>
                  <a:srgbClr val="2861AA"/>
                </a:solidFill>
                <a:latin typeface="Candara"/>
                <a:cs typeface="Candara"/>
              </a:rPr>
              <a:t>Anabilim</a:t>
            </a:r>
            <a:r>
              <a:rPr sz="2800" b="1" spc="-60" dirty="0">
                <a:solidFill>
                  <a:srgbClr val="2861AA"/>
                </a:solidFill>
                <a:latin typeface="Candara"/>
                <a:cs typeface="Candara"/>
              </a:rPr>
              <a:t> </a:t>
            </a:r>
            <a:r>
              <a:rPr sz="2800" b="1" spc="-5" dirty="0">
                <a:solidFill>
                  <a:srgbClr val="2861AA"/>
                </a:solidFill>
                <a:latin typeface="Candara"/>
                <a:cs typeface="Candara"/>
              </a:rPr>
              <a:t>Dalları</a:t>
            </a:r>
            <a:endParaRPr sz="2800" dirty="0">
              <a:latin typeface="Candara"/>
              <a:cs typeface="Candara"/>
            </a:endParaRPr>
          </a:p>
          <a:p>
            <a:pPr marL="287020" indent="-274320">
              <a:spcBef>
                <a:spcPts val="1260"/>
              </a:spcBef>
              <a:buClr>
                <a:srgbClr val="30B6FC"/>
              </a:buClr>
              <a:buFont typeface="Symbol"/>
              <a:buChar char=""/>
              <a:tabLst>
                <a:tab pos="287020" algn="l"/>
              </a:tabLst>
            </a:pPr>
            <a:r>
              <a:rPr lang="tr-TR" sz="2400" spc="-5" dirty="0" err="1" smtClean="0">
                <a:solidFill>
                  <a:srgbClr val="073D86"/>
                </a:solidFill>
                <a:latin typeface="Candara"/>
                <a:cs typeface="Candara"/>
              </a:rPr>
              <a:t>Geoteknik</a:t>
            </a:r>
            <a:r>
              <a:rPr lang="tr-TR" sz="2400" spc="-5" dirty="0" smtClean="0">
                <a:solidFill>
                  <a:srgbClr val="073D86"/>
                </a:solidFill>
                <a:latin typeface="Candara"/>
                <a:cs typeface="Candara"/>
              </a:rPr>
              <a:t> Anabilim</a:t>
            </a:r>
            <a:r>
              <a:rPr lang="tr-TR" sz="2400" spc="-35" dirty="0" smtClean="0">
                <a:solidFill>
                  <a:srgbClr val="073D86"/>
                </a:solidFill>
                <a:latin typeface="Candara"/>
                <a:cs typeface="Candara"/>
              </a:rPr>
              <a:t> </a:t>
            </a:r>
            <a:r>
              <a:rPr lang="tr-TR" sz="2400" dirty="0" smtClean="0">
                <a:solidFill>
                  <a:srgbClr val="073D86"/>
                </a:solidFill>
                <a:latin typeface="Candara"/>
                <a:cs typeface="Candara"/>
              </a:rPr>
              <a:t>Dalı</a:t>
            </a:r>
            <a:endParaRPr lang="tr-TR" sz="2400" dirty="0" smtClean="0">
              <a:latin typeface="Candara"/>
              <a:cs typeface="Candara"/>
            </a:endParaRPr>
          </a:p>
          <a:p>
            <a:pPr marL="287020" indent="-274320">
              <a:spcBef>
                <a:spcPts val="1260"/>
              </a:spcBef>
              <a:buClr>
                <a:srgbClr val="30B6FC"/>
              </a:buClr>
              <a:buFont typeface="Symbol"/>
              <a:buChar char=""/>
              <a:tabLst>
                <a:tab pos="287020" algn="l"/>
              </a:tabLst>
            </a:pPr>
            <a:r>
              <a:rPr lang="tr-TR" sz="2400" spc="-15" dirty="0" smtClean="0">
                <a:solidFill>
                  <a:srgbClr val="073D86"/>
                </a:solidFill>
                <a:latin typeface="Candara"/>
                <a:cs typeface="Candara"/>
              </a:rPr>
              <a:t>Yapı </a:t>
            </a:r>
            <a:r>
              <a:rPr lang="tr-TR" sz="2400" spc="-5" dirty="0" smtClean="0">
                <a:solidFill>
                  <a:srgbClr val="073D86"/>
                </a:solidFill>
                <a:latin typeface="Candara"/>
                <a:cs typeface="Candara"/>
              </a:rPr>
              <a:t>Anabilim</a:t>
            </a:r>
            <a:r>
              <a:rPr lang="tr-TR" sz="2400" spc="-30" dirty="0" smtClean="0">
                <a:solidFill>
                  <a:srgbClr val="073D86"/>
                </a:solidFill>
                <a:latin typeface="Candara"/>
                <a:cs typeface="Candara"/>
              </a:rPr>
              <a:t> </a:t>
            </a:r>
            <a:r>
              <a:rPr lang="tr-TR" sz="2400" dirty="0" smtClean="0">
                <a:solidFill>
                  <a:srgbClr val="073D86"/>
                </a:solidFill>
                <a:latin typeface="Candara"/>
                <a:cs typeface="Candara"/>
              </a:rPr>
              <a:t>Dalı</a:t>
            </a:r>
            <a:endParaRPr lang="tr-TR" sz="2400" dirty="0" smtClean="0">
              <a:latin typeface="Candara"/>
              <a:cs typeface="Candara"/>
            </a:endParaRPr>
          </a:p>
          <a:p>
            <a:pPr marL="287020" indent="-274320">
              <a:spcBef>
                <a:spcPts val="1260"/>
              </a:spcBef>
              <a:buClr>
                <a:srgbClr val="30B6FC"/>
              </a:buClr>
              <a:buFont typeface="Symbol"/>
              <a:buChar char=""/>
              <a:tabLst>
                <a:tab pos="287020" algn="l"/>
              </a:tabLst>
            </a:pPr>
            <a:r>
              <a:rPr lang="tr-TR" sz="2400" dirty="0" smtClean="0">
                <a:solidFill>
                  <a:srgbClr val="073D86"/>
                </a:solidFill>
                <a:latin typeface="Candara"/>
                <a:cs typeface="Candara"/>
              </a:rPr>
              <a:t>Hidrolik </a:t>
            </a:r>
            <a:r>
              <a:rPr lang="tr-TR" sz="2400" spc="-5" dirty="0" smtClean="0">
                <a:solidFill>
                  <a:srgbClr val="073D86"/>
                </a:solidFill>
                <a:latin typeface="Candara"/>
                <a:cs typeface="Candara"/>
              </a:rPr>
              <a:t>Anabilim</a:t>
            </a:r>
            <a:r>
              <a:rPr lang="tr-TR" sz="2400" spc="-80" dirty="0" smtClean="0">
                <a:solidFill>
                  <a:srgbClr val="073D86"/>
                </a:solidFill>
                <a:latin typeface="Candara"/>
                <a:cs typeface="Candara"/>
              </a:rPr>
              <a:t> </a:t>
            </a:r>
            <a:r>
              <a:rPr lang="tr-TR" sz="2400" dirty="0" smtClean="0">
                <a:solidFill>
                  <a:srgbClr val="073D86"/>
                </a:solidFill>
                <a:latin typeface="Candara"/>
                <a:cs typeface="Candara"/>
              </a:rPr>
              <a:t>Dalı</a:t>
            </a:r>
            <a:endParaRPr lang="tr-TR" sz="2400" spc="-5" dirty="0" smtClean="0">
              <a:solidFill>
                <a:srgbClr val="073D86"/>
              </a:solidFill>
              <a:latin typeface="Candara"/>
              <a:cs typeface="Candara"/>
            </a:endParaRPr>
          </a:p>
          <a:p>
            <a:pPr marL="287020" indent="-274320">
              <a:lnSpc>
                <a:spcPct val="100000"/>
              </a:lnSpc>
              <a:spcBef>
                <a:spcPts val="1260"/>
              </a:spcBef>
              <a:buClr>
                <a:srgbClr val="30B6FC"/>
              </a:buClr>
              <a:buFont typeface="Symbol"/>
              <a:buChar char=""/>
              <a:tabLst>
                <a:tab pos="287020" algn="l"/>
              </a:tabLst>
            </a:pPr>
            <a:r>
              <a:rPr sz="2400" spc="-5" dirty="0" err="1" smtClean="0">
                <a:solidFill>
                  <a:srgbClr val="073D86"/>
                </a:solidFill>
                <a:latin typeface="Candara"/>
                <a:cs typeface="Candara"/>
              </a:rPr>
              <a:t>Mekanik</a:t>
            </a:r>
            <a:r>
              <a:rPr sz="2400" spc="-5" dirty="0" smtClean="0">
                <a:solidFill>
                  <a:srgbClr val="073D86"/>
                </a:solidFill>
                <a:latin typeface="Candara"/>
                <a:cs typeface="Candara"/>
              </a:rPr>
              <a:t> </a:t>
            </a:r>
            <a:r>
              <a:rPr sz="2400" spc="-5" dirty="0">
                <a:solidFill>
                  <a:srgbClr val="073D86"/>
                </a:solidFill>
                <a:latin typeface="Candara"/>
                <a:cs typeface="Candara"/>
              </a:rPr>
              <a:t>Anabilim</a:t>
            </a:r>
            <a:r>
              <a:rPr sz="2400" spc="-50" dirty="0">
                <a:solidFill>
                  <a:srgbClr val="073D86"/>
                </a:solidFill>
                <a:latin typeface="Candara"/>
                <a:cs typeface="Candara"/>
              </a:rPr>
              <a:t> </a:t>
            </a:r>
            <a:r>
              <a:rPr sz="2400" dirty="0">
                <a:solidFill>
                  <a:srgbClr val="073D86"/>
                </a:solidFill>
                <a:latin typeface="Candara"/>
                <a:cs typeface="Candara"/>
              </a:rPr>
              <a:t>Dalı</a:t>
            </a:r>
            <a:endParaRPr sz="2400" dirty="0">
              <a:latin typeface="Candara"/>
              <a:cs typeface="Candara"/>
            </a:endParaRPr>
          </a:p>
          <a:p>
            <a:pPr marL="287020" indent="-274320">
              <a:lnSpc>
                <a:spcPct val="100000"/>
              </a:lnSpc>
              <a:spcBef>
                <a:spcPts val="575"/>
              </a:spcBef>
              <a:buClr>
                <a:srgbClr val="30B6FC"/>
              </a:buClr>
              <a:buFont typeface="Symbol"/>
              <a:buChar char=""/>
              <a:tabLst>
                <a:tab pos="287020" algn="l"/>
              </a:tabLst>
            </a:pPr>
            <a:r>
              <a:rPr sz="2400" dirty="0" err="1" smtClean="0">
                <a:solidFill>
                  <a:srgbClr val="073D86"/>
                </a:solidFill>
                <a:latin typeface="Candara"/>
                <a:cs typeface="Candara"/>
              </a:rPr>
              <a:t>Ulaşım</a:t>
            </a:r>
            <a:r>
              <a:rPr sz="2400" dirty="0" smtClean="0">
                <a:solidFill>
                  <a:srgbClr val="073D86"/>
                </a:solidFill>
                <a:latin typeface="Candara"/>
                <a:cs typeface="Candara"/>
              </a:rPr>
              <a:t> </a:t>
            </a:r>
            <a:r>
              <a:rPr sz="2400" spc="-5" dirty="0" err="1">
                <a:solidFill>
                  <a:srgbClr val="073D86"/>
                </a:solidFill>
                <a:latin typeface="Candara"/>
                <a:cs typeface="Candara"/>
              </a:rPr>
              <a:t>Anabilim</a:t>
            </a:r>
            <a:r>
              <a:rPr sz="2400" spc="-95" dirty="0">
                <a:solidFill>
                  <a:srgbClr val="073D86"/>
                </a:solidFill>
                <a:latin typeface="Candara"/>
                <a:cs typeface="Candara"/>
              </a:rPr>
              <a:t> </a:t>
            </a:r>
            <a:r>
              <a:rPr sz="2400" dirty="0" smtClean="0">
                <a:solidFill>
                  <a:srgbClr val="073D86"/>
                </a:solidFill>
                <a:latin typeface="Candara"/>
                <a:cs typeface="Candara"/>
              </a:rPr>
              <a:t>Dalı</a:t>
            </a:r>
            <a:endParaRPr sz="2400" dirty="0">
              <a:latin typeface="Candara"/>
              <a:cs typeface="Candara"/>
            </a:endParaRPr>
          </a:p>
        </p:txBody>
      </p:sp>
      <p:sp>
        <p:nvSpPr>
          <p:cNvPr id="6" name="object 6"/>
          <p:cNvSpPr txBox="1">
            <a:spLocks noGrp="1"/>
          </p:cNvSpPr>
          <p:nvPr>
            <p:ph type="ftr" sz="quarter" idx="5"/>
          </p:nvPr>
        </p:nvSpPr>
        <p:spPr>
          <a:xfrm>
            <a:off x="4435602" y="6596748"/>
            <a:ext cx="3046095" cy="234038"/>
          </a:xfrm>
          <a:prstGeom prst="rect">
            <a:avLst/>
          </a:prstGeom>
        </p:spPr>
        <p:txBody>
          <a:bodyPr vert="horz" wrap="square" lIns="0" tIns="0" rIns="0" bIns="0" rtlCol="0">
            <a:spAutoFit/>
          </a:bodyPr>
          <a:lstStyle/>
          <a:p>
            <a:pPr marL="12700">
              <a:lnSpc>
                <a:spcPts val="1764"/>
              </a:lnSpc>
            </a:pPr>
            <a:r>
              <a:rPr lang="tr-TR" spc="-10" dirty="0" smtClean="0">
                <a:hlinkClick r:id="rId3"/>
              </a:rPr>
              <a:t>http://web.harran.edu.tr/insaat</a:t>
            </a:r>
            <a:endParaRPr spc="-10" dirty="0">
              <a:hlinkClick r:id="rId3"/>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3335">
              <a:lnSpc>
                <a:spcPct val="100000"/>
              </a:lnSpc>
            </a:pPr>
            <a:r>
              <a:rPr spc="-25" dirty="0"/>
              <a:t>İNŞAAT </a:t>
            </a:r>
            <a:r>
              <a:rPr spc="-5" dirty="0"/>
              <a:t>MÜHENDİSLİĞİ</a:t>
            </a:r>
            <a:r>
              <a:rPr spc="20" dirty="0"/>
              <a:t> </a:t>
            </a:r>
            <a:r>
              <a:rPr spc="-5" dirty="0"/>
              <a:t>BÖLÜMÜ</a:t>
            </a:r>
          </a:p>
        </p:txBody>
      </p:sp>
      <p:sp>
        <p:nvSpPr>
          <p:cNvPr id="3" name="object 3"/>
          <p:cNvSpPr/>
          <p:nvPr/>
        </p:nvSpPr>
        <p:spPr>
          <a:xfrm>
            <a:off x="601560" y="2060829"/>
            <a:ext cx="3312325" cy="50406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01560" y="2060829"/>
            <a:ext cx="3312795" cy="504190"/>
          </a:xfrm>
          <a:custGeom>
            <a:avLst/>
            <a:gdLst/>
            <a:ahLst/>
            <a:cxnLst/>
            <a:rect l="l" t="t" r="r" b="b"/>
            <a:pathLst>
              <a:path w="3312795" h="504189">
                <a:moveTo>
                  <a:pt x="0" y="84074"/>
                </a:moveTo>
                <a:lnTo>
                  <a:pt x="6602" y="51327"/>
                </a:lnTo>
                <a:lnTo>
                  <a:pt x="24607" y="24606"/>
                </a:lnTo>
                <a:lnTo>
                  <a:pt x="51311" y="6600"/>
                </a:lnTo>
                <a:lnTo>
                  <a:pt x="84010" y="0"/>
                </a:lnTo>
                <a:lnTo>
                  <a:pt x="3228378" y="0"/>
                </a:lnTo>
                <a:lnTo>
                  <a:pt x="3261050" y="6600"/>
                </a:lnTo>
                <a:lnTo>
                  <a:pt x="3287734" y="24606"/>
                </a:lnTo>
                <a:lnTo>
                  <a:pt x="3305727" y="51327"/>
                </a:lnTo>
                <a:lnTo>
                  <a:pt x="3312325" y="84074"/>
                </a:lnTo>
                <a:lnTo>
                  <a:pt x="3312325" y="420116"/>
                </a:lnTo>
                <a:lnTo>
                  <a:pt x="3305727" y="452788"/>
                </a:lnTo>
                <a:lnTo>
                  <a:pt x="3287734" y="479472"/>
                </a:lnTo>
                <a:lnTo>
                  <a:pt x="3261050" y="497464"/>
                </a:lnTo>
                <a:lnTo>
                  <a:pt x="3228378" y="504063"/>
                </a:lnTo>
                <a:lnTo>
                  <a:pt x="84010" y="504063"/>
                </a:lnTo>
                <a:lnTo>
                  <a:pt x="51311" y="497464"/>
                </a:lnTo>
                <a:lnTo>
                  <a:pt x="24607" y="479472"/>
                </a:lnTo>
                <a:lnTo>
                  <a:pt x="6602" y="452788"/>
                </a:lnTo>
                <a:lnTo>
                  <a:pt x="0" y="420116"/>
                </a:lnTo>
                <a:lnTo>
                  <a:pt x="0" y="84074"/>
                </a:lnTo>
                <a:close/>
              </a:path>
            </a:pathLst>
          </a:custGeom>
          <a:ln w="9524">
            <a:solidFill>
              <a:srgbClr val="30B6FC"/>
            </a:solidFill>
          </a:ln>
        </p:spPr>
        <p:txBody>
          <a:bodyPr wrap="square" lIns="0" tIns="0" rIns="0" bIns="0" rtlCol="0"/>
          <a:lstStyle/>
          <a:p>
            <a:endParaRPr/>
          </a:p>
        </p:txBody>
      </p:sp>
      <p:sp>
        <p:nvSpPr>
          <p:cNvPr id="5" name="object 5"/>
          <p:cNvSpPr txBox="1">
            <a:spLocks noGrp="1"/>
          </p:cNvSpPr>
          <p:nvPr>
            <p:ph type="body" idx="1"/>
          </p:nvPr>
        </p:nvSpPr>
        <p:spPr>
          <a:xfrm>
            <a:off x="140487" y="2076703"/>
            <a:ext cx="8863025" cy="5024452"/>
          </a:xfrm>
          <a:prstGeom prst="rect">
            <a:avLst/>
          </a:prstGeom>
        </p:spPr>
        <p:txBody>
          <a:bodyPr vert="horz" wrap="square" lIns="0" tIns="0" rIns="0" bIns="0" rtlCol="0">
            <a:spAutoFit/>
          </a:bodyPr>
          <a:lstStyle/>
          <a:p>
            <a:pPr marL="576580">
              <a:lnSpc>
                <a:spcPct val="100000"/>
              </a:lnSpc>
            </a:pPr>
            <a:r>
              <a:rPr lang="tr-TR" sz="2400" spc="-5" dirty="0" smtClean="0"/>
              <a:t>               MÜDEK</a:t>
            </a:r>
            <a:endParaRPr sz="2400" spc="-5" dirty="0" err="1" smtClean="0">
              <a:latin typeface="Candara"/>
              <a:cs typeface="Candara"/>
            </a:endParaRPr>
          </a:p>
          <a:p>
            <a:pPr marL="548640" indent="-274320">
              <a:lnSpc>
                <a:spcPct val="100000"/>
              </a:lnSpc>
              <a:spcBef>
                <a:spcPts val="1470"/>
              </a:spcBef>
              <a:buClr>
                <a:srgbClr val="30B6FC"/>
              </a:buClr>
              <a:buFont typeface="Symbol"/>
              <a:buChar char=""/>
              <a:tabLst>
                <a:tab pos="549275" algn="l"/>
                <a:tab pos="1875155" algn="l"/>
              </a:tabLst>
            </a:pPr>
            <a:endParaRPr lang="tr-TR" sz="2400" b="0" spc="-5" dirty="0" smtClean="0">
              <a:solidFill>
                <a:srgbClr val="073D86"/>
              </a:solidFill>
              <a:latin typeface="Candara"/>
              <a:cs typeface="Candara"/>
            </a:endParaRPr>
          </a:p>
          <a:p>
            <a:pPr marL="548640" indent="-274320">
              <a:lnSpc>
                <a:spcPct val="100000"/>
              </a:lnSpc>
              <a:spcBef>
                <a:spcPts val="1470"/>
              </a:spcBef>
              <a:buClr>
                <a:srgbClr val="30B6FC"/>
              </a:buClr>
              <a:buFont typeface="Symbol"/>
              <a:buChar char=""/>
              <a:tabLst>
                <a:tab pos="549275" algn="l"/>
                <a:tab pos="1875155" algn="l"/>
              </a:tabLst>
            </a:pPr>
            <a:endParaRPr lang="tr-TR" sz="2400" b="0" spc="-5" dirty="0">
              <a:solidFill>
                <a:srgbClr val="073D86"/>
              </a:solidFill>
            </a:endParaRPr>
          </a:p>
          <a:p>
            <a:pPr marL="274320">
              <a:lnSpc>
                <a:spcPct val="100000"/>
              </a:lnSpc>
              <a:spcBef>
                <a:spcPts val="1470"/>
              </a:spcBef>
              <a:buClr>
                <a:srgbClr val="30B6FC"/>
              </a:buClr>
              <a:tabLst>
                <a:tab pos="549275" algn="l"/>
                <a:tab pos="1875155" algn="l"/>
              </a:tabLst>
            </a:pPr>
            <a:endParaRPr lang="tr-TR" sz="2400" b="0" spc="-5" dirty="0">
              <a:solidFill>
                <a:srgbClr val="073D86"/>
              </a:solidFill>
            </a:endParaRPr>
          </a:p>
          <a:p>
            <a:pPr marL="548640" indent="-274320">
              <a:lnSpc>
                <a:spcPct val="100000"/>
              </a:lnSpc>
              <a:spcBef>
                <a:spcPts val="1470"/>
              </a:spcBef>
              <a:buClr>
                <a:srgbClr val="30B6FC"/>
              </a:buClr>
              <a:buFont typeface="Symbol"/>
              <a:buChar char=""/>
              <a:tabLst>
                <a:tab pos="549275" algn="l"/>
                <a:tab pos="1875155" algn="l"/>
              </a:tabLst>
            </a:pPr>
            <a:r>
              <a:rPr lang="tr-TR" sz="2400" b="0" dirty="0"/>
              <a:t>Mühendislik Eğitim Programları Değerlendirme ve Akreditasyon Derneği (MÜDEK), farklı disiplinlerdeki mühendislik eğitim programları için akreditasyon, değerlendirme ve bilgilendirme çalışmaları yaparak Türkiye’de mühendislik eğitiminin kalitesinin yükseltilmesine katkıda bulunmak amacıyla faaliyet gösteren bir sivil toplum kuruluşudur. </a:t>
            </a:r>
            <a:endParaRPr lang="tr-TR" sz="2400" b="0" dirty="0" smtClean="0"/>
          </a:p>
          <a:p>
            <a:pPr marL="548640" indent="-274320">
              <a:lnSpc>
                <a:spcPct val="100000"/>
              </a:lnSpc>
              <a:spcBef>
                <a:spcPts val="1470"/>
              </a:spcBef>
              <a:buClr>
                <a:srgbClr val="30B6FC"/>
              </a:buClr>
              <a:buFont typeface="Symbol"/>
              <a:buChar char=""/>
              <a:tabLst>
                <a:tab pos="549275" algn="l"/>
                <a:tab pos="1875155" algn="l"/>
              </a:tabLst>
            </a:pPr>
            <a:endParaRPr sz="2400" dirty="0" smtClean="0">
              <a:latin typeface="Candara"/>
              <a:cs typeface="Candara"/>
            </a:endParaRPr>
          </a:p>
        </p:txBody>
      </p:sp>
      <p:sp>
        <p:nvSpPr>
          <p:cNvPr id="6" name="object 6"/>
          <p:cNvSpPr txBox="1">
            <a:spLocks noGrp="1"/>
          </p:cNvSpPr>
          <p:nvPr>
            <p:ph type="ftr" sz="quarter" idx="5"/>
          </p:nvPr>
        </p:nvSpPr>
        <p:spPr>
          <a:xfrm>
            <a:off x="4435602" y="6596748"/>
            <a:ext cx="3046095" cy="234038"/>
          </a:xfrm>
          <a:prstGeom prst="rect">
            <a:avLst/>
          </a:prstGeom>
        </p:spPr>
        <p:txBody>
          <a:bodyPr vert="horz" wrap="square" lIns="0" tIns="0" rIns="0" bIns="0" rtlCol="0">
            <a:spAutoFit/>
          </a:bodyPr>
          <a:lstStyle/>
          <a:p>
            <a:pPr marL="12700">
              <a:lnSpc>
                <a:spcPts val="1764"/>
              </a:lnSpc>
            </a:pPr>
            <a:r>
              <a:rPr lang="tr-TR" spc="-10" dirty="0" smtClean="0">
                <a:hlinkClick r:id="rId3"/>
              </a:rPr>
              <a:t>http://web.harran.edu.tr/insaat</a:t>
            </a:r>
            <a:endParaRPr spc="-10" dirty="0">
              <a:hlinkClick r:id="rId3"/>
            </a:endParaRPr>
          </a:p>
        </p:txBody>
      </p:sp>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799" y="2743200"/>
            <a:ext cx="2590801" cy="13716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520</TotalTime>
  <Words>742</Words>
  <Application>Microsoft Office PowerPoint</Application>
  <PresentationFormat>Ekran Gösterisi (4:3)</PresentationFormat>
  <Paragraphs>173</Paragraphs>
  <Slides>27</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27</vt:i4>
      </vt:variant>
    </vt:vector>
  </HeadingPairs>
  <TitlesOfParts>
    <vt:vector size="32" baseType="lpstr">
      <vt:lpstr>Calibri</vt:lpstr>
      <vt:lpstr>Candara</vt:lpstr>
      <vt:lpstr>Symbol</vt:lpstr>
      <vt:lpstr>Times New Roman</vt:lpstr>
      <vt:lpstr>Office Theme</vt:lpstr>
      <vt:lpstr>İNŞAAT MÜHENDİSLİĞİ BÖLÜMÜ </vt:lpstr>
      <vt:lpstr>İNŞAAT MÜHENDİSLİĞİ BÖLÜMÜ</vt:lpstr>
      <vt:lpstr>İNŞAAT MÜHENDİSLİĞİ BÖLÜMÜ</vt:lpstr>
      <vt:lpstr>İNŞAAT MÜHENDİSLİĞİ BÖLÜMÜ</vt:lpstr>
      <vt:lpstr>İNŞAAT MÜHENDİSLİĞİ BÖLÜMÜ</vt:lpstr>
      <vt:lpstr>İNŞAAT MÜHENDİSLİĞİ BÖLÜMÜ</vt:lpstr>
      <vt:lpstr>İNŞAAT MÜHENDİSLİĞİ BÖLÜMÜ</vt:lpstr>
      <vt:lpstr>İNŞAAT MÜHENDİSLİĞİ BÖLÜMÜ</vt:lpstr>
      <vt:lpstr>İNŞAAT MÜHENDİSLİĞİ BÖLÜMÜ</vt:lpstr>
      <vt:lpstr>İNŞAAT MÜHENDİSLİĞİ BÖLÜMÜ</vt:lpstr>
      <vt:lpstr>İNŞAAT MÜHENDİSLİĞİ BÖLÜMÜ</vt:lpstr>
      <vt:lpstr>İNŞAAT MÜHENDİSLİĞİ BÖLÜMÜ</vt:lpstr>
      <vt:lpstr>İNŞAAT MÜHENDİSLİĞİ BÖLÜMÜ</vt:lpstr>
      <vt:lpstr>İNŞAAT MÜHENDİSLİĞİ BÖLÜMÜ</vt:lpstr>
      <vt:lpstr>İNŞAAT MÜHENDİSLİĞİ BÖLÜMÜ</vt:lpstr>
      <vt:lpstr>İNŞAAT MÜHENDİSLİĞİ BÖLÜMÜ</vt:lpstr>
      <vt:lpstr>İNŞAAT MÜHENDİSLİĞİ BÖLÜMÜ</vt:lpstr>
      <vt:lpstr>İNŞAAT MÜHENDİSLİĞİ BÖLÜMÜ</vt:lpstr>
      <vt:lpstr>İNŞAAT MÜHENDİSLİĞİ BÖLÜMÜ</vt:lpstr>
      <vt:lpstr>İNŞAAT MÜHENDİSLİĞİ BÖLÜMÜ</vt:lpstr>
      <vt:lpstr>İNŞAAT MÜHENDİSLİĞİ BÖLÜMÜ</vt:lpstr>
      <vt:lpstr>İNŞAAT MÜHENDİSLİĞİ BÖLÜMÜ</vt:lpstr>
      <vt:lpstr>İNŞAAT MÜHENDİSLİĞİ BÖLÜMÜ</vt:lpstr>
      <vt:lpstr>İNŞAAT MÜHENDİSLİĞİ BÖLÜMÜ</vt:lpstr>
      <vt:lpstr>İNŞAAT MÜHENDİSLİĞİ BÖLÜMÜ</vt:lpstr>
      <vt:lpstr>İNŞAAT MÜHENDİSLİĞİ BÖLÜMÜ</vt:lpstr>
      <vt:lpstr>İNŞAAT MÜHENDİSLİĞİ BÖLÜMÜ</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Mc</dc:creator>
  <cp:lastModifiedBy>Arda</cp:lastModifiedBy>
  <cp:revision>21</cp:revision>
  <dcterms:created xsi:type="dcterms:W3CDTF">2015-10-19T09:47:24Z</dcterms:created>
  <dcterms:modified xsi:type="dcterms:W3CDTF">2017-09-12T05:12:36Z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2013-04-29T00:00:00Z</vt:filetime>
  </property>
  <property fmtid="{D5CDD505-2E9C-101B-9397-08002B2CF9AE}" pid="3" name="Creator">
    <vt:lpwstr>Microsoft® Office PowerPoint® 2007</vt:lpwstr>
  </property>
  <property fmtid="{D5CDD505-2E9C-101B-9397-08002B2CF9AE}" pid="4" name="LastSaved">
    <vt:filetime>2015-10-19T00:00:00Z</vt:filetime>
  </property>
</Properties>
</file>