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82" r:id="rId2"/>
    <p:sldId id="293" r:id="rId3"/>
    <p:sldId id="259" r:id="rId4"/>
    <p:sldId id="309" r:id="rId5"/>
    <p:sldId id="264" r:id="rId6"/>
    <p:sldId id="266" r:id="rId7"/>
    <p:sldId id="290" r:id="rId8"/>
    <p:sldId id="275" r:id="rId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08" d="100"/>
          <a:sy n="108" d="100"/>
        </p:scale>
        <p:origin x="171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65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63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1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25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79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10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47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90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87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39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25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0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39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68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95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764"/>
              </a:lnSpc>
            </a:pPr>
            <a:r>
              <a:rPr lang="tr-TR" spc="-10"/>
              <a:t>http://web.harran.edu.tr/insaat</a:t>
            </a:r>
            <a:endParaRPr lang="tr-TR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0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eng.harran.edu.tr/insaa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.harran.edu.tr/insaa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eng.harran.edu.tr/insaa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eng.harran.edu.tr/insa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http://www.eng.harran.edu.tr/insa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.harran.edu.tr/insaa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ng.harran.edu.tr/insaa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240" y="932434"/>
            <a:ext cx="71735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lang="tr-TR" spc="-25" dirty="0"/>
              <a:t>CIVIL ENGINEERING DEPARTMENT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457200" y="6324600"/>
            <a:ext cx="4622973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lang="tr-TR" spc="-10" dirty="0">
                <a:hlinkClick r:id="rId2"/>
              </a:rPr>
              <a:t>http://web.harran.edu.tr/insaat</a:t>
            </a:r>
            <a:endParaRPr spc="-10" dirty="0">
              <a:hlinkClick r:id="rId2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FB0EAA-C9E2-4541-92BA-CDABBDDBD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67151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0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2756909"/>
          </a:xfrm>
          <a:prstGeom prst="rect">
            <a:avLst/>
          </a:prstGeom>
        </p:spPr>
        <p:txBody>
          <a:bodyPr vert="horz" wrap="square" lIns="0" tIns="154686" rIns="0" bIns="0" rtlCol="0">
            <a:spAutoFit/>
          </a:bodyPr>
          <a:lstStyle/>
          <a:p>
            <a:pPr marL="692785" indent="-274320">
              <a:lnSpc>
                <a:spcPct val="100000"/>
              </a:lnSpc>
              <a:buClr>
                <a:srgbClr val="30B6FC"/>
              </a:buClr>
              <a:buFont typeface="Symbol"/>
              <a:buChar char=""/>
              <a:tabLst>
                <a:tab pos="692785" algn="l"/>
              </a:tabLst>
            </a:pPr>
            <a:r>
              <a:rPr lang="tr-TR" sz="2400" dirty="0" err="1">
                <a:solidFill>
                  <a:srgbClr val="073D86"/>
                </a:solidFill>
                <a:latin typeface="Candara"/>
                <a:cs typeface="Candara"/>
              </a:rPr>
              <a:t>Mission</a:t>
            </a:r>
            <a:endParaRPr sz="2400" dirty="0">
              <a:latin typeface="Candara"/>
              <a:cs typeface="Candara"/>
            </a:endParaRPr>
          </a:p>
          <a:p>
            <a:pPr marL="692785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692785" algn="l"/>
              </a:tabLst>
            </a:pPr>
            <a:r>
              <a:rPr lang="tr-TR" sz="2400" b="0" spc="-10" dirty="0">
                <a:solidFill>
                  <a:srgbClr val="073D86"/>
                </a:solidFill>
                <a:latin typeface="Candara"/>
                <a:cs typeface="Candara"/>
              </a:rPr>
              <a:t>Administration</a:t>
            </a:r>
            <a:endParaRPr sz="2400" dirty="0">
              <a:latin typeface="Candara"/>
              <a:cs typeface="Candara"/>
            </a:endParaRPr>
          </a:p>
          <a:p>
            <a:pPr marL="692785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692785" algn="l"/>
              </a:tabLst>
            </a:pPr>
            <a:r>
              <a:rPr lang="tr-TR" sz="2400" b="0" dirty="0" err="1">
                <a:solidFill>
                  <a:srgbClr val="073D86"/>
                </a:solidFill>
                <a:latin typeface="Candara"/>
                <a:cs typeface="Candara"/>
              </a:rPr>
              <a:t>Education</a:t>
            </a:r>
            <a:endParaRPr sz="2400" dirty="0">
              <a:latin typeface="Candara"/>
              <a:cs typeface="Candara"/>
            </a:endParaRPr>
          </a:p>
          <a:p>
            <a:pPr marL="692785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692785" algn="l"/>
              </a:tabLst>
            </a:pPr>
            <a:r>
              <a:rPr lang="tr-TR" sz="2400" b="0" dirty="0" err="1">
                <a:solidFill>
                  <a:srgbClr val="073D86"/>
                </a:solidFill>
                <a:latin typeface="Candara"/>
                <a:cs typeface="Candara"/>
              </a:rPr>
              <a:t>Research</a:t>
            </a:r>
            <a:r>
              <a:rPr lang="tr-TR" sz="2400" b="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tr-TR" sz="2400" b="0" dirty="0" err="1">
                <a:solidFill>
                  <a:srgbClr val="073D86"/>
                </a:solidFill>
                <a:latin typeface="Candara"/>
                <a:cs typeface="Candara"/>
              </a:rPr>
              <a:t>Area</a:t>
            </a:r>
            <a:endParaRPr sz="2400" dirty="0">
              <a:latin typeface="Candara"/>
              <a:cs typeface="Candara"/>
            </a:endParaRPr>
          </a:p>
          <a:p>
            <a:pPr marL="692785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692785" algn="l"/>
              </a:tabLst>
            </a:pPr>
            <a:r>
              <a:rPr lang="tr-TR" sz="2400" b="0" dirty="0" err="1">
                <a:solidFill>
                  <a:srgbClr val="073D86"/>
                </a:solidFill>
                <a:latin typeface="Candara"/>
                <a:cs typeface="Candara"/>
              </a:rPr>
              <a:t>Academic</a:t>
            </a:r>
            <a:r>
              <a:rPr lang="tr-TR" sz="2400" b="0" dirty="0">
                <a:solidFill>
                  <a:srgbClr val="073D86"/>
                </a:solidFill>
                <a:latin typeface="Candara"/>
                <a:cs typeface="Candara"/>
              </a:rPr>
              <a:t> Works</a:t>
            </a:r>
            <a:endParaRPr sz="2400" dirty="0">
              <a:latin typeface="Candara"/>
              <a:cs typeface="Candara"/>
            </a:endParaRPr>
          </a:p>
          <a:p>
            <a:pPr marL="692785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692785" algn="l"/>
              </a:tabLst>
            </a:pPr>
            <a:r>
              <a:rPr lang="tr-TR" sz="2400" b="0" dirty="0" err="1">
                <a:solidFill>
                  <a:srgbClr val="073D86"/>
                </a:solidFill>
                <a:latin typeface="Candara"/>
                <a:cs typeface="Candara"/>
              </a:rPr>
              <a:t>Department</a:t>
            </a:r>
            <a:r>
              <a:rPr lang="tr-TR" sz="2400" b="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tr-TR" sz="2400" b="0" dirty="0" err="1">
                <a:solidFill>
                  <a:srgbClr val="073D86"/>
                </a:solidFill>
                <a:latin typeface="Candara"/>
                <a:cs typeface="Candara"/>
              </a:rPr>
              <a:t>Events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lang="tr-TR" spc="-25" dirty="0"/>
              <a:t>CIVIL ENGINEERING DEPARTMENT</a:t>
            </a:r>
            <a:endParaRPr spc="-5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F22D76D-63BB-48A4-9617-0BEE13183AD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609599" y="6248400"/>
            <a:ext cx="4622973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lang="tr-TR" spc="-10" dirty="0">
                <a:hlinkClick r:id="rId2"/>
              </a:rPr>
              <a:t>http://web.harran.edu.tr/insaat</a:t>
            </a:r>
            <a:endParaRPr spc="-1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09641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2813303"/>
            <a:ext cx="34861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endParaRPr sz="24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lang="tr-TR" spc="-25" dirty="0"/>
              <a:t>CIVIL ENGINEERING DEPARTMENT</a:t>
            </a:r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40487" y="2076703"/>
            <a:ext cx="8863025" cy="2303195"/>
          </a:xfrm>
          <a:prstGeom prst="rect">
            <a:avLst/>
          </a:prstGeom>
        </p:spPr>
        <p:txBody>
          <a:bodyPr vert="horz" wrap="square" lIns="0" tIns="736600" rIns="0" bIns="0" rtlCol="0">
            <a:spAutoFit/>
          </a:bodyPr>
          <a:lstStyle/>
          <a:p>
            <a:pPr marL="3716654">
              <a:lnSpc>
                <a:spcPct val="100000"/>
              </a:lnSpc>
              <a:tabLst>
                <a:tab pos="6181090" algn="l"/>
              </a:tabLst>
            </a:pPr>
            <a:endParaRPr lang="tr-TR" sz="1400" dirty="0">
              <a:solidFill>
                <a:srgbClr val="FF0000"/>
              </a:solidFill>
            </a:endParaRPr>
          </a:p>
          <a:p>
            <a:pPr marL="3716654">
              <a:lnSpc>
                <a:spcPct val="100000"/>
              </a:lnSpc>
              <a:tabLst>
                <a:tab pos="6181090" algn="l"/>
              </a:tabLst>
            </a:pPr>
            <a:r>
              <a:rPr lang="tr-TR" sz="1400" dirty="0" err="1">
                <a:solidFill>
                  <a:srgbClr val="FF0000"/>
                </a:solidFill>
              </a:rPr>
              <a:t>Head</a:t>
            </a:r>
            <a:r>
              <a:rPr lang="tr-TR" sz="1400" dirty="0">
                <a:solidFill>
                  <a:srgbClr val="FF0000"/>
                </a:solidFill>
              </a:rPr>
              <a:t> of </a:t>
            </a:r>
            <a:r>
              <a:rPr lang="tr-TR" sz="1400" dirty="0" err="1">
                <a:solidFill>
                  <a:srgbClr val="FF0000"/>
                </a:solidFill>
              </a:rPr>
              <a:t>Department</a:t>
            </a:r>
            <a:r>
              <a:rPr lang="tr-TR" sz="1400" dirty="0"/>
              <a:t>: Prof. Dr. H. Murat ALGIN</a:t>
            </a:r>
          </a:p>
          <a:p>
            <a:pPr marL="3716654">
              <a:lnSpc>
                <a:spcPct val="100000"/>
              </a:lnSpc>
              <a:tabLst>
                <a:tab pos="6181090" algn="l"/>
              </a:tabLst>
            </a:pPr>
            <a:r>
              <a:rPr lang="tr-TR" sz="1400" dirty="0" err="1">
                <a:solidFill>
                  <a:srgbClr val="FF0000"/>
                </a:solidFill>
              </a:rPr>
              <a:t>Deputy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Head</a:t>
            </a:r>
            <a:endParaRPr lang="tr-TR" sz="1400" dirty="0">
              <a:solidFill>
                <a:srgbClr val="FF0000"/>
              </a:solidFill>
            </a:endParaRPr>
          </a:p>
          <a:p>
            <a:pPr marL="3716654">
              <a:lnSpc>
                <a:spcPct val="100000"/>
              </a:lnSpc>
              <a:tabLst>
                <a:tab pos="6181090" algn="l"/>
              </a:tabLst>
            </a:pPr>
            <a:r>
              <a:rPr lang="tr-TR" sz="1200" dirty="0" err="1"/>
              <a:t>Asst</a:t>
            </a:r>
            <a:r>
              <a:rPr lang="tr-TR" sz="1200" dirty="0"/>
              <a:t>. Prof. Dr. Muhammet Fethi GÜLLÜ</a:t>
            </a:r>
          </a:p>
          <a:p>
            <a:pPr marL="3716654">
              <a:lnSpc>
                <a:spcPct val="100000"/>
              </a:lnSpc>
              <a:tabLst>
                <a:tab pos="6181090" algn="l"/>
              </a:tabLst>
            </a:pPr>
            <a:r>
              <a:rPr lang="tr-TR" sz="1400" dirty="0" err="1">
                <a:solidFill>
                  <a:srgbClr val="FF0000"/>
                </a:solidFill>
              </a:rPr>
              <a:t>Secretary</a:t>
            </a:r>
            <a:r>
              <a:rPr lang="tr-TR" sz="1400" dirty="0">
                <a:solidFill>
                  <a:srgbClr val="FF0000"/>
                </a:solidFill>
              </a:rPr>
              <a:t>: </a:t>
            </a:r>
            <a:r>
              <a:rPr lang="tr-TR" sz="1400" dirty="0"/>
              <a:t>Suat MEST</a:t>
            </a:r>
            <a:endParaRPr sz="140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lang="tr-TR" spc="-10" dirty="0">
                <a:hlinkClick r:id="rId2"/>
              </a:rPr>
              <a:t>http://web.harran.edu.tr/insaat</a:t>
            </a:r>
            <a:endParaRPr spc="-10" dirty="0">
              <a:hlinkClick r:id="rId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555" y="2060829"/>
            <a:ext cx="3312363" cy="504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11555" y="2060829"/>
            <a:ext cx="3312795" cy="504190"/>
          </a:xfrm>
          <a:custGeom>
            <a:avLst/>
            <a:gdLst/>
            <a:ahLst/>
            <a:cxnLst/>
            <a:rect l="l" t="t" r="r" b="b"/>
            <a:pathLst>
              <a:path w="3312795" h="504189">
                <a:moveTo>
                  <a:pt x="0" y="84074"/>
                </a:moveTo>
                <a:lnTo>
                  <a:pt x="6602" y="51327"/>
                </a:lnTo>
                <a:lnTo>
                  <a:pt x="24607" y="24606"/>
                </a:lnTo>
                <a:lnTo>
                  <a:pt x="51311" y="6600"/>
                </a:lnTo>
                <a:lnTo>
                  <a:pt x="84010" y="0"/>
                </a:lnTo>
                <a:lnTo>
                  <a:pt x="3228416" y="0"/>
                </a:lnTo>
                <a:lnTo>
                  <a:pt x="3261088" y="6600"/>
                </a:lnTo>
                <a:lnTo>
                  <a:pt x="3287772" y="24606"/>
                </a:lnTo>
                <a:lnTo>
                  <a:pt x="3305765" y="51327"/>
                </a:lnTo>
                <a:lnTo>
                  <a:pt x="3312363" y="84074"/>
                </a:lnTo>
                <a:lnTo>
                  <a:pt x="3312363" y="420116"/>
                </a:lnTo>
                <a:lnTo>
                  <a:pt x="3305765" y="452788"/>
                </a:lnTo>
                <a:lnTo>
                  <a:pt x="3287772" y="479472"/>
                </a:lnTo>
                <a:lnTo>
                  <a:pt x="3261088" y="497464"/>
                </a:lnTo>
                <a:lnTo>
                  <a:pt x="3228416" y="504063"/>
                </a:lnTo>
                <a:lnTo>
                  <a:pt x="84010" y="504063"/>
                </a:lnTo>
                <a:lnTo>
                  <a:pt x="51311" y="497464"/>
                </a:lnTo>
                <a:lnTo>
                  <a:pt x="24607" y="479472"/>
                </a:lnTo>
                <a:lnTo>
                  <a:pt x="6602" y="452788"/>
                </a:lnTo>
                <a:lnTo>
                  <a:pt x="0" y="420116"/>
                </a:lnTo>
                <a:lnTo>
                  <a:pt x="0" y="84074"/>
                </a:lnTo>
                <a:close/>
              </a:path>
            </a:pathLst>
          </a:custGeom>
          <a:ln w="9524">
            <a:solidFill>
              <a:srgbClr val="30B6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5162" y="2076703"/>
            <a:ext cx="263763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z="2800" b="1" spc="-85" dirty="0">
                <a:solidFill>
                  <a:srgbClr val="2861AA"/>
                </a:solidFill>
                <a:latin typeface="Candara"/>
                <a:cs typeface="Candara"/>
              </a:rPr>
              <a:t>Administration</a:t>
            </a:r>
            <a:endParaRPr sz="2800" dirty="0">
              <a:latin typeface="Candara"/>
              <a:cs typeface="Candara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2" y="2857030"/>
            <a:ext cx="2743200" cy="18276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08" y="133245"/>
            <a:ext cx="71735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lang="tr-TR" spc="-25" dirty="0"/>
              <a:t>ACADEMIC STAFF</a:t>
            </a:r>
            <a:endParaRPr spc="-5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D7A0914-0863-469B-8E20-466E6215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8798"/>
            <a:ext cx="1564453" cy="308133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3A9E698-52D0-470D-9E3A-99211BC6F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830136"/>
            <a:ext cx="1600200" cy="302786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D4C4DCD-D360-40E9-89CF-A4E3D209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1" y="748799"/>
            <a:ext cx="1600200" cy="308133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D60A5D7-F313-470E-B202-9DD1DCCD3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806" y="3830135"/>
            <a:ext cx="1610795" cy="302786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E9EF598-767B-485A-8510-F325E26B2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870" y="748796"/>
            <a:ext cx="1632751" cy="308133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40DE33B-8201-499A-92A8-7C30C3A990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704" y="3820417"/>
            <a:ext cx="1781302" cy="150386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3900781-C0ED-4A57-930F-500CBEDA9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0230" y="5407608"/>
            <a:ext cx="1564926" cy="145039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DFCF9896-ED9F-4BAB-8AF3-4D1455FBD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556" y="748796"/>
            <a:ext cx="1667521" cy="3081337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3AEFA494-4CAF-4ADF-8575-FA410D33A4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6694" y="3830134"/>
            <a:ext cx="1626833" cy="30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7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1560" y="2060829"/>
            <a:ext cx="3312325" cy="504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lang="tr-TR" spc="-25" dirty="0"/>
              <a:t>CIVIL ENGINEERING DEPARTMENT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40487" y="2076703"/>
            <a:ext cx="6565113" cy="2946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6580">
              <a:lnSpc>
                <a:spcPct val="100000"/>
              </a:lnSpc>
            </a:pPr>
            <a:r>
              <a:rPr lang="tr-TR" sz="2400" b="1" spc="-5" dirty="0">
                <a:solidFill>
                  <a:schemeClr val="bg1"/>
                </a:solidFill>
              </a:rPr>
              <a:t>MÜDEK</a:t>
            </a:r>
            <a:endParaRPr sz="2400" b="1" spc="-5" dirty="0" err="1">
              <a:solidFill>
                <a:schemeClr val="bg1"/>
              </a:solidFill>
              <a:latin typeface="Times" panose="02020603050405020304" pitchFamily="18" charset="0"/>
              <a:cs typeface="Candara"/>
            </a:endParaRPr>
          </a:p>
          <a:p>
            <a:pPr marL="548640" indent="-274320">
              <a:lnSpc>
                <a:spcPct val="100000"/>
              </a:lnSpc>
              <a:spcBef>
                <a:spcPts val="1470"/>
              </a:spcBef>
              <a:buClr>
                <a:srgbClr val="30B6FC"/>
              </a:buClr>
              <a:buFont typeface="Symbol"/>
              <a:buChar char=""/>
              <a:tabLst>
                <a:tab pos="549275" algn="l"/>
                <a:tab pos="1875155" algn="l"/>
              </a:tabLst>
            </a:pPr>
            <a:endParaRPr lang="tr-TR" sz="2400" b="0" spc="-5" dirty="0">
              <a:solidFill>
                <a:srgbClr val="073D86"/>
              </a:solidFill>
              <a:latin typeface="Candara"/>
              <a:cs typeface="Candara"/>
            </a:endParaRPr>
          </a:p>
          <a:p>
            <a:pPr marL="548640" indent="-274320">
              <a:lnSpc>
                <a:spcPct val="100000"/>
              </a:lnSpc>
              <a:spcBef>
                <a:spcPts val="1470"/>
              </a:spcBef>
              <a:buClr>
                <a:srgbClr val="30B6FC"/>
              </a:buClr>
              <a:buFont typeface="Symbol"/>
              <a:buChar char=""/>
              <a:tabLst>
                <a:tab pos="549275" algn="l"/>
                <a:tab pos="1875155" algn="l"/>
              </a:tabLst>
            </a:pPr>
            <a:endParaRPr lang="tr-TR" sz="2400" b="0" spc="-5" dirty="0">
              <a:solidFill>
                <a:srgbClr val="073D86"/>
              </a:solidFill>
            </a:endParaRPr>
          </a:p>
          <a:p>
            <a:pPr marL="274320">
              <a:lnSpc>
                <a:spcPct val="100000"/>
              </a:lnSpc>
              <a:spcBef>
                <a:spcPts val="1470"/>
              </a:spcBef>
              <a:buClr>
                <a:srgbClr val="30B6FC"/>
              </a:buClr>
              <a:tabLst>
                <a:tab pos="549275" algn="l"/>
                <a:tab pos="1875155" algn="l"/>
              </a:tabLst>
            </a:pPr>
            <a:endParaRPr lang="tr-TR" sz="2400" b="0" spc="-5" dirty="0">
              <a:solidFill>
                <a:srgbClr val="073D86"/>
              </a:solidFill>
            </a:endParaRPr>
          </a:p>
          <a:p>
            <a:pPr marL="548640" indent="-274320">
              <a:lnSpc>
                <a:spcPct val="100000"/>
              </a:lnSpc>
              <a:spcBef>
                <a:spcPts val="1470"/>
              </a:spcBef>
              <a:buClr>
                <a:srgbClr val="30B6FC"/>
              </a:buClr>
              <a:buFont typeface="Symbol"/>
              <a:buChar char=""/>
              <a:tabLst>
                <a:tab pos="549275" algn="l"/>
                <a:tab pos="1875155" algn="l"/>
              </a:tabLst>
            </a:pPr>
            <a:r>
              <a:rPr lang="en-US" sz="900" b="0" dirty="0"/>
              <a:t> MÜDEK accreditation of Civil Engineering Department has been extended until 30.09.2021.</a:t>
            </a:r>
            <a:endParaRPr lang="tr-TR" sz="2400" b="0" dirty="0"/>
          </a:p>
          <a:p>
            <a:pPr marL="548640" indent="-274320">
              <a:lnSpc>
                <a:spcPct val="100000"/>
              </a:lnSpc>
              <a:spcBef>
                <a:spcPts val="1470"/>
              </a:spcBef>
              <a:buClr>
                <a:srgbClr val="30B6FC"/>
              </a:buClr>
              <a:buFont typeface="Symbol"/>
              <a:buChar char=""/>
              <a:tabLst>
                <a:tab pos="549275" algn="l"/>
                <a:tab pos="1875155" algn="l"/>
              </a:tabLst>
            </a:pPr>
            <a:endParaRPr sz="2400" dirty="0">
              <a:latin typeface="Candara"/>
              <a:cs typeface="Candar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lang="tr-TR" spc="-10" dirty="0">
                <a:hlinkClick r:id="rId2"/>
              </a:rPr>
              <a:t>http://web.harran.edu.tr/insaat</a:t>
            </a:r>
            <a:endParaRPr spc="-10" dirty="0">
              <a:hlinkClick r:id="rId2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743200"/>
            <a:ext cx="2590801" cy="13716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8D5D002-397E-418A-9D17-7AA1FE611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79" y="2205655"/>
            <a:ext cx="3312325" cy="18927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1555" y="2060829"/>
            <a:ext cx="3456381" cy="504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lang="tr-TR" spc="-25" dirty="0"/>
              <a:t>CIVIL ENGINEERING DEPARTMENT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40487" y="1604638"/>
            <a:ext cx="8863025" cy="9182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87375">
              <a:lnSpc>
                <a:spcPct val="100000"/>
              </a:lnSpc>
            </a:pPr>
            <a:endParaRPr lang="tr-TR" sz="2400" dirty="0"/>
          </a:p>
          <a:p>
            <a:pPr marL="587375">
              <a:lnSpc>
                <a:spcPct val="100000"/>
              </a:lnSpc>
            </a:pPr>
            <a:r>
              <a:rPr lang="tr-TR" sz="2400" dirty="0" err="1"/>
              <a:t>Laboratories</a:t>
            </a:r>
            <a:endParaRPr sz="24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lang="tr-TR" spc="-10" dirty="0">
                <a:hlinkClick r:id="rId2"/>
              </a:rPr>
              <a:t>http://web.harran.edu.tr/insaat</a:t>
            </a:r>
            <a:endParaRPr spc="-10" dirty="0">
              <a:hlinkClick r:id="rId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555" y="2060829"/>
            <a:ext cx="3456940" cy="504190"/>
          </a:xfrm>
          <a:custGeom>
            <a:avLst/>
            <a:gdLst/>
            <a:ahLst/>
            <a:cxnLst/>
            <a:rect l="l" t="t" r="r" b="b"/>
            <a:pathLst>
              <a:path w="3456940" h="504189">
                <a:moveTo>
                  <a:pt x="0" y="84074"/>
                </a:moveTo>
                <a:lnTo>
                  <a:pt x="6602" y="51327"/>
                </a:lnTo>
                <a:lnTo>
                  <a:pt x="24607" y="24606"/>
                </a:lnTo>
                <a:lnTo>
                  <a:pt x="51311" y="6600"/>
                </a:lnTo>
                <a:lnTo>
                  <a:pt x="84010" y="0"/>
                </a:lnTo>
                <a:lnTo>
                  <a:pt x="3372434" y="0"/>
                </a:lnTo>
                <a:lnTo>
                  <a:pt x="3405106" y="6600"/>
                </a:lnTo>
                <a:lnTo>
                  <a:pt x="3431790" y="24606"/>
                </a:lnTo>
                <a:lnTo>
                  <a:pt x="3449783" y="51327"/>
                </a:lnTo>
                <a:lnTo>
                  <a:pt x="3456381" y="84074"/>
                </a:lnTo>
                <a:lnTo>
                  <a:pt x="3456381" y="420116"/>
                </a:lnTo>
                <a:lnTo>
                  <a:pt x="3449783" y="452788"/>
                </a:lnTo>
                <a:lnTo>
                  <a:pt x="3431790" y="479472"/>
                </a:lnTo>
                <a:lnTo>
                  <a:pt x="3405106" y="497464"/>
                </a:lnTo>
                <a:lnTo>
                  <a:pt x="3372434" y="504063"/>
                </a:lnTo>
                <a:lnTo>
                  <a:pt x="84010" y="504063"/>
                </a:lnTo>
                <a:lnTo>
                  <a:pt x="51311" y="497464"/>
                </a:lnTo>
                <a:lnTo>
                  <a:pt x="24607" y="479472"/>
                </a:lnTo>
                <a:lnTo>
                  <a:pt x="6602" y="452788"/>
                </a:lnTo>
                <a:lnTo>
                  <a:pt x="0" y="420116"/>
                </a:lnTo>
                <a:lnTo>
                  <a:pt x="0" y="84074"/>
                </a:lnTo>
                <a:close/>
              </a:path>
            </a:pathLst>
          </a:custGeom>
          <a:ln w="9525">
            <a:solidFill>
              <a:srgbClr val="30B6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F6943A3-77BA-410E-9DC1-4B98E25EE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85" y="2767971"/>
            <a:ext cx="1185546" cy="250240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3AC4E5A-BBD0-4F9E-8056-674CA257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2" y="2759220"/>
            <a:ext cx="1687452" cy="2502408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4F11BCCB-9C80-47D1-9957-885D7901E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94" y="2767971"/>
            <a:ext cx="2864704" cy="128828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EBECE418-9908-4CE1-8588-6546A85EF9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84" y="2767971"/>
            <a:ext cx="1981201" cy="111442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B197B2B7-4133-4723-A75E-7E8FDBA475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84" y="3875110"/>
            <a:ext cx="1981201" cy="1386518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F9F6EB8E-83EF-481B-878B-61E82C9B4F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05" y="4335162"/>
            <a:ext cx="2703923" cy="8058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1555" y="2060829"/>
            <a:ext cx="3456381" cy="504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lang="tr-TR" spc="-25" dirty="0"/>
              <a:t>CIVIL ENGINEERING DEPARTMENT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40487" y="2076703"/>
            <a:ext cx="6816825" cy="122597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87375">
              <a:lnSpc>
                <a:spcPct val="100000"/>
              </a:lnSpc>
            </a:pPr>
            <a:r>
              <a:rPr lang="tr-TR" sz="2000" spc="-5" dirty="0" err="1"/>
              <a:t>Civil</a:t>
            </a:r>
            <a:r>
              <a:rPr lang="tr-TR" sz="2000" spc="-5" dirty="0"/>
              <a:t> </a:t>
            </a:r>
            <a:r>
              <a:rPr lang="tr-TR" sz="2000" spc="-5" dirty="0" err="1"/>
              <a:t>Engineering</a:t>
            </a:r>
            <a:r>
              <a:rPr lang="tr-TR" sz="2000" spc="-5" dirty="0"/>
              <a:t> Club</a:t>
            </a:r>
            <a:endParaRPr sz="2000" dirty="0"/>
          </a:p>
          <a:p>
            <a:pPr marL="587375">
              <a:lnSpc>
                <a:spcPct val="100000"/>
              </a:lnSpc>
            </a:pPr>
            <a:r>
              <a:rPr lang="tr-TR" sz="2400" spc="-5" dirty="0" err="1"/>
              <a:t>Civil</a:t>
            </a:r>
            <a:r>
              <a:rPr lang="tr-TR" sz="2400" spc="-5" dirty="0"/>
              <a:t> </a:t>
            </a:r>
            <a:r>
              <a:rPr lang="tr-TR" sz="2400" spc="-5" dirty="0" err="1"/>
              <a:t>Engineering</a:t>
            </a:r>
            <a:r>
              <a:rPr lang="tr-TR" sz="2400" spc="-5" dirty="0"/>
              <a:t> Club is </a:t>
            </a:r>
            <a:r>
              <a:rPr lang="tr-TR" sz="2400" spc="-5" dirty="0" err="1"/>
              <a:t>active</a:t>
            </a:r>
            <a:r>
              <a:rPr lang="tr-TR" sz="2400" spc="-5" dirty="0"/>
              <a:t> in </a:t>
            </a:r>
            <a:r>
              <a:rPr lang="tr-TR" sz="2400" spc="-5" dirty="0" err="1"/>
              <a:t>our</a:t>
            </a:r>
            <a:r>
              <a:rPr lang="tr-TR" sz="2400" spc="-5" dirty="0"/>
              <a:t> </a:t>
            </a:r>
            <a:r>
              <a:rPr lang="tr-TR" sz="2400" spc="-5" dirty="0" err="1"/>
              <a:t>department</a:t>
            </a:r>
            <a:r>
              <a:rPr lang="tr-TR" sz="2400" spc="-5" dirty="0"/>
              <a:t>. </a:t>
            </a:r>
            <a:r>
              <a:rPr lang="tr-TR" sz="2400" spc="-5" dirty="0" err="1"/>
              <a:t>Students</a:t>
            </a:r>
            <a:r>
              <a:rPr lang="tr-TR" sz="2400" spc="-5" dirty="0"/>
              <a:t> can </a:t>
            </a:r>
            <a:r>
              <a:rPr lang="tr-TR" sz="2400" spc="-5" dirty="0" err="1"/>
              <a:t>join</a:t>
            </a:r>
            <a:r>
              <a:rPr lang="tr-TR" sz="2400" spc="-5" dirty="0"/>
              <a:t> </a:t>
            </a:r>
            <a:r>
              <a:rPr lang="tr-TR" sz="2400" spc="-5" dirty="0" err="1"/>
              <a:t>the</a:t>
            </a:r>
            <a:r>
              <a:rPr lang="tr-TR" sz="2400" spc="-5" dirty="0"/>
              <a:t> </a:t>
            </a:r>
            <a:r>
              <a:rPr lang="tr-TR" sz="2400" spc="-5" dirty="0" err="1"/>
              <a:t>events</a:t>
            </a:r>
            <a:r>
              <a:rPr lang="tr-TR" sz="2400" spc="-5" dirty="0"/>
              <a:t>.</a:t>
            </a:r>
            <a:endParaRPr lang="tr-TR" sz="24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lang="tr-TR" spc="-10" dirty="0">
                <a:hlinkClick r:id="rId2"/>
              </a:rPr>
              <a:t>http://web.harran.edu.tr/insaat</a:t>
            </a:r>
            <a:endParaRPr spc="-10" dirty="0">
              <a:hlinkClick r:id="rId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555" y="2060829"/>
            <a:ext cx="3456940" cy="504190"/>
          </a:xfrm>
          <a:custGeom>
            <a:avLst/>
            <a:gdLst/>
            <a:ahLst/>
            <a:cxnLst/>
            <a:rect l="l" t="t" r="r" b="b"/>
            <a:pathLst>
              <a:path w="3456940" h="504189">
                <a:moveTo>
                  <a:pt x="0" y="84074"/>
                </a:moveTo>
                <a:lnTo>
                  <a:pt x="6602" y="51327"/>
                </a:lnTo>
                <a:lnTo>
                  <a:pt x="24607" y="24606"/>
                </a:lnTo>
                <a:lnTo>
                  <a:pt x="51311" y="6600"/>
                </a:lnTo>
                <a:lnTo>
                  <a:pt x="84010" y="0"/>
                </a:lnTo>
                <a:lnTo>
                  <a:pt x="3372434" y="0"/>
                </a:lnTo>
                <a:lnTo>
                  <a:pt x="3405106" y="6600"/>
                </a:lnTo>
                <a:lnTo>
                  <a:pt x="3431790" y="24606"/>
                </a:lnTo>
                <a:lnTo>
                  <a:pt x="3449783" y="51327"/>
                </a:lnTo>
                <a:lnTo>
                  <a:pt x="3456381" y="84074"/>
                </a:lnTo>
                <a:lnTo>
                  <a:pt x="3456381" y="420116"/>
                </a:lnTo>
                <a:lnTo>
                  <a:pt x="3449783" y="452788"/>
                </a:lnTo>
                <a:lnTo>
                  <a:pt x="3431790" y="479472"/>
                </a:lnTo>
                <a:lnTo>
                  <a:pt x="3405106" y="497464"/>
                </a:lnTo>
                <a:lnTo>
                  <a:pt x="3372434" y="504063"/>
                </a:lnTo>
                <a:lnTo>
                  <a:pt x="84010" y="504063"/>
                </a:lnTo>
                <a:lnTo>
                  <a:pt x="51311" y="497464"/>
                </a:lnTo>
                <a:lnTo>
                  <a:pt x="24607" y="479472"/>
                </a:lnTo>
                <a:lnTo>
                  <a:pt x="6602" y="452788"/>
                </a:lnTo>
                <a:lnTo>
                  <a:pt x="0" y="420116"/>
                </a:lnTo>
                <a:lnTo>
                  <a:pt x="0" y="84074"/>
                </a:lnTo>
                <a:close/>
              </a:path>
            </a:pathLst>
          </a:custGeom>
          <a:ln w="9525">
            <a:solidFill>
              <a:srgbClr val="30B6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57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lang="tr-TR" spc="-25" dirty="0"/>
              <a:t>CIVIL ENGINEERING DEPARTMENT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lang="tr-TR" spc="-10" dirty="0">
                <a:hlinkClick r:id="rId2"/>
              </a:rPr>
              <a:t>http://web.harran.edu.tr/insaat</a:t>
            </a:r>
            <a:endParaRPr spc="-10" dirty="0">
              <a:hlinkClick r:id="rId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32" y="2204847"/>
            <a:ext cx="4464494" cy="504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32" y="2204847"/>
            <a:ext cx="4464685" cy="504190"/>
          </a:xfrm>
          <a:custGeom>
            <a:avLst/>
            <a:gdLst/>
            <a:ahLst/>
            <a:cxnLst/>
            <a:rect l="l" t="t" r="r" b="b"/>
            <a:pathLst>
              <a:path w="4464685" h="504189">
                <a:moveTo>
                  <a:pt x="0" y="84074"/>
                </a:moveTo>
                <a:lnTo>
                  <a:pt x="6600" y="51327"/>
                </a:lnTo>
                <a:lnTo>
                  <a:pt x="24603" y="24606"/>
                </a:lnTo>
                <a:lnTo>
                  <a:pt x="51306" y="6600"/>
                </a:lnTo>
                <a:lnTo>
                  <a:pt x="84010" y="0"/>
                </a:lnTo>
                <a:lnTo>
                  <a:pt x="4380420" y="0"/>
                </a:lnTo>
                <a:lnTo>
                  <a:pt x="4413166" y="6600"/>
                </a:lnTo>
                <a:lnTo>
                  <a:pt x="4439888" y="24606"/>
                </a:lnTo>
                <a:lnTo>
                  <a:pt x="4457894" y="51327"/>
                </a:lnTo>
                <a:lnTo>
                  <a:pt x="4464494" y="84074"/>
                </a:lnTo>
                <a:lnTo>
                  <a:pt x="4464494" y="420115"/>
                </a:lnTo>
                <a:lnTo>
                  <a:pt x="4457894" y="452788"/>
                </a:lnTo>
                <a:lnTo>
                  <a:pt x="4439888" y="479472"/>
                </a:lnTo>
                <a:lnTo>
                  <a:pt x="4413166" y="497464"/>
                </a:lnTo>
                <a:lnTo>
                  <a:pt x="4380420" y="504063"/>
                </a:lnTo>
                <a:lnTo>
                  <a:pt x="84010" y="504063"/>
                </a:lnTo>
                <a:lnTo>
                  <a:pt x="51306" y="497464"/>
                </a:lnTo>
                <a:lnTo>
                  <a:pt x="24603" y="479472"/>
                </a:lnTo>
                <a:lnTo>
                  <a:pt x="6600" y="452788"/>
                </a:lnTo>
                <a:lnTo>
                  <a:pt x="0" y="420115"/>
                </a:lnTo>
                <a:lnTo>
                  <a:pt x="0" y="84074"/>
                </a:lnTo>
                <a:close/>
              </a:path>
            </a:pathLst>
          </a:custGeom>
          <a:ln w="9525">
            <a:solidFill>
              <a:srgbClr val="30B6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324" y="2216783"/>
            <a:ext cx="7160261" cy="164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3585">
              <a:lnSpc>
                <a:spcPct val="100000"/>
              </a:lnSpc>
            </a:pPr>
            <a:r>
              <a:rPr lang="tr-TR" sz="2800" b="1" spc="-5" dirty="0">
                <a:solidFill>
                  <a:srgbClr val="2861AA"/>
                </a:solidFill>
                <a:latin typeface="Candara"/>
                <a:cs typeface="Candara"/>
              </a:rPr>
              <a:t>Web </a:t>
            </a:r>
            <a:r>
              <a:rPr lang="tr-TR" sz="2800" b="1" spc="-5" dirty="0" err="1">
                <a:solidFill>
                  <a:srgbClr val="2861AA"/>
                </a:solidFill>
                <a:latin typeface="Candara"/>
                <a:cs typeface="Candara"/>
              </a:rPr>
              <a:t>Page</a:t>
            </a:r>
            <a:endParaRPr sz="28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0"/>
            <a:r>
              <a:rPr lang="tr-TR" sz="2400" spc="-10" dirty="0">
                <a:hlinkClick r:id="rId2"/>
              </a:rPr>
              <a:t>http://web.harran.edu.tr/insaat</a:t>
            </a: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1478</TotalTime>
  <Words>183</Words>
  <Application>Microsoft Office PowerPoint</Application>
  <PresentationFormat>Ekran Gösterisi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Arial</vt:lpstr>
      <vt:lpstr>Candara</vt:lpstr>
      <vt:lpstr>Symbol</vt:lpstr>
      <vt:lpstr>Times</vt:lpstr>
      <vt:lpstr>Times New Roman</vt:lpstr>
      <vt:lpstr>Trebuchet MS</vt:lpstr>
      <vt:lpstr>Wingdings 3</vt:lpstr>
      <vt:lpstr>Yüzeyler</vt:lpstr>
      <vt:lpstr>CIVIL ENGINEERING DEPARTMENT</vt:lpstr>
      <vt:lpstr>CIVIL ENGINEERING DEPARTMENT</vt:lpstr>
      <vt:lpstr>CIVIL ENGINEERING DEPARTMENT</vt:lpstr>
      <vt:lpstr>ACADEMIC STAFF</vt:lpstr>
      <vt:lpstr>CIVIL ENGINEERING DEPARTMENT</vt:lpstr>
      <vt:lpstr>CIVIL ENGINEERING DEPARTMENT</vt:lpstr>
      <vt:lpstr>CIVIL ENGINEERING DEPARTMENT</vt:lpstr>
      <vt:lpstr>CIVIL ENGINEERING DEPARTMENT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Mc</dc:creator>
  <cp:lastModifiedBy>Arda</cp:lastModifiedBy>
  <cp:revision>142</cp:revision>
  <dcterms:created xsi:type="dcterms:W3CDTF">2015-10-19T09:47:24Z</dcterms:created>
  <dcterms:modified xsi:type="dcterms:W3CDTF">2020-07-16T08:03:59Z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2015-10-19T00:00:00Z</vt:filetime>
  </property>
</Properties>
</file>