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 id="2147484114" r:id="rId2"/>
    <p:sldMasterId id="2147484126" r:id="rId3"/>
    <p:sldMasterId id="2147484138" r:id="rId4"/>
    <p:sldMasterId id="2147484150" r:id="rId5"/>
    <p:sldMasterId id="2147484162" r:id="rId6"/>
  </p:sldMasterIdLst>
  <p:notesMasterIdLst>
    <p:notesMasterId r:id="rId27"/>
  </p:notesMasterIdLst>
  <p:sldIdLst>
    <p:sldId id="256" r:id="rId7"/>
    <p:sldId id="306" r:id="rId8"/>
    <p:sldId id="325" r:id="rId9"/>
    <p:sldId id="328" r:id="rId10"/>
    <p:sldId id="329" r:id="rId11"/>
    <p:sldId id="319" r:id="rId12"/>
    <p:sldId id="337" r:id="rId13"/>
    <p:sldId id="336" r:id="rId14"/>
    <p:sldId id="331" r:id="rId15"/>
    <p:sldId id="338" r:id="rId16"/>
    <p:sldId id="342" r:id="rId17"/>
    <p:sldId id="343" r:id="rId18"/>
    <p:sldId id="344" r:id="rId19"/>
    <p:sldId id="341" r:id="rId20"/>
    <p:sldId id="285" r:id="rId21"/>
    <p:sldId id="339" r:id="rId22"/>
    <p:sldId id="340" r:id="rId23"/>
    <p:sldId id="322" r:id="rId24"/>
    <p:sldId id="335" r:id="rId25"/>
    <p:sldId id="345"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FF33"/>
    <a:srgbClr val="F54B07"/>
    <a:srgbClr val="B94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dirty="0" smtClean="0"/>
              <a:t>Memnuniyet Anketi Sonuçları %</a:t>
            </a:r>
            <a:endParaRPr lang="tr-TR"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4.8133807303213309E-2"/>
          <c:y val="9.1526967685173197E-2"/>
          <c:w val="0.93406683994597761"/>
          <c:h val="0.69992755432305964"/>
        </c:manualLayout>
      </c:layout>
      <c:barChart>
        <c:barDir val="col"/>
        <c:grouping val="clustered"/>
        <c:varyColors val="0"/>
        <c:ser>
          <c:idx val="0"/>
          <c:order val="0"/>
          <c:tx>
            <c:strRef>
              <c:f>Sayfa1!$B$1</c:f>
              <c:strCache>
                <c:ptCount val="1"/>
                <c:pt idx="0">
                  <c:v>Akademik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2019</c:v>
                </c:pt>
                <c:pt idx="1">
                  <c:v>2020</c:v>
                </c:pt>
                <c:pt idx="2">
                  <c:v>2021</c:v>
                </c:pt>
              </c:numCache>
            </c:numRef>
          </c:cat>
          <c:val>
            <c:numRef>
              <c:f>Sayfa1!$B$2:$B$4</c:f>
              <c:numCache>
                <c:formatCode>General</c:formatCode>
                <c:ptCount val="3"/>
                <c:pt idx="0">
                  <c:v>46</c:v>
                </c:pt>
                <c:pt idx="1">
                  <c:v>63</c:v>
                </c:pt>
                <c:pt idx="2">
                  <c:v>67</c:v>
                </c:pt>
              </c:numCache>
            </c:numRef>
          </c:val>
          <c:extLst>
            <c:ext xmlns:c16="http://schemas.microsoft.com/office/drawing/2014/chart" uri="{C3380CC4-5D6E-409C-BE32-E72D297353CC}">
              <c16:uniqueId val="{00000000-0BB0-4796-AB9A-E83E9959B744}"/>
            </c:ext>
          </c:extLst>
        </c:ser>
        <c:ser>
          <c:idx val="1"/>
          <c:order val="1"/>
          <c:tx>
            <c:strRef>
              <c:f>Sayfa1!$C$1</c:f>
              <c:strCache>
                <c:ptCount val="1"/>
                <c:pt idx="0">
                  <c:v>İdari</c:v>
                </c:pt>
              </c:strCache>
            </c:strRef>
          </c:tx>
          <c:spPr>
            <a:solidFill>
              <a:srgbClr val="99FF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2019</c:v>
                </c:pt>
                <c:pt idx="1">
                  <c:v>2020</c:v>
                </c:pt>
                <c:pt idx="2">
                  <c:v>2021</c:v>
                </c:pt>
              </c:numCache>
            </c:numRef>
          </c:cat>
          <c:val>
            <c:numRef>
              <c:f>Sayfa1!$C$2:$C$4</c:f>
              <c:numCache>
                <c:formatCode>General</c:formatCode>
                <c:ptCount val="3"/>
                <c:pt idx="0">
                  <c:v>46</c:v>
                </c:pt>
                <c:pt idx="1">
                  <c:v>58</c:v>
                </c:pt>
                <c:pt idx="2">
                  <c:v>60</c:v>
                </c:pt>
              </c:numCache>
            </c:numRef>
          </c:val>
          <c:extLst>
            <c:ext xmlns:c16="http://schemas.microsoft.com/office/drawing/2014/chart" uri="{C3380CC4-5D6E-409C-BE32-E72D297353CC}">
              <c16:uniqueId val="{00000001-0BB0-4796-AB9A-E83E9959B744}"/>
            </c:ext>
          </c:extLst>
        </c:ser>
        <c:ser>
          <c:idx val="2"/>
          <c:order val="2"/>
          <c:tx>
            <c:strRef>
              <c:f>Sayfa1!$D$1</c:f>
              <c:strCache>
                <c:ptCount val="1"/>
                <c:pt idx="0">
                  <c:v>Öğrenci</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2019</c:v>
                </c:pt>
                <c:pt idx="1">
                  <c:v>2020</c:v>
                </c:pt>
                <c:pt idx="2">
                  <c:v>2021</c:v>
                </c:pt>
              </c:numCache>
            </c:numRef>
          </c:cat>
          <c:val>
            <c:numRef>
              <c:f>Sayfa1!$D$2:$D$4</c:f>
              <c:numCache>
                <c:formatCode>General</c:formatCode>
                <c:ptCount val="3"/>
                <c:pt idx="0">
                  <c:v>60</c:v>
                </c:pt>
                <c:pt idx="1">
                  <c:v>56</c:v>
                </c:pt>
                <c:pt idx="2">
                  <c:v>57</c:v>
                </c:pt>
              </c:numCache>
            </c:numRef>
          </c:val>
          <c:extLst>
            <c:ext xmlns:c16="http://schemas.microsoft.com/office/drawing/2014/chart" uri="{C3380CC4-5D6E-409C-BE32-E72D297353CC}">
              <c16:uniqueId val="{00000002-0BB0-4796-AB9A-E83E9959B744}"/>
            </c:ext>
          </c:extLst>
        </c:ser>
        <c:dLbls>
          <c:showLegendKey val="0"/>
          <c:showVal val="0"/>
          <c:showCatName val="0"/>
          <c:showSerName val="0"/>
          <c:showPercent val="0"/>
          <c:showBubbleSize val="0"/>
        </c:dLbls>
        <c:gapWidth val="219"/>
        <c:overlap val="-27"/>
        <c:axId val="1796155568"/>
        <c:axId val="1796155984"/>
      </c:barChart>
      <c:catAx>
        <c:axId val="179615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796155984"/>
        <c:crosses val="autoZero"/>
        <c:auto val="1"/>
        <c:lblAlgn val="ctr"/>
        <c:lblOffset val="100"/>
        <c:noMultiLvlLbl val="0"/>
      </c:catAx>
      <c:valAx>
        <c:axId val="179615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796155568"/>
        <c:crosses val="autoZero"/>
        <c:crossBetween val="between"/>
      </c:valAx>
      <c:spPr>
        <a:noFill/>
        <a:ln>
          <a:noFill/>
        </a:ln>
        <a:effectLst/>
      </c:spPr>
    </c:plotArea>
    <c:legend>
      <c:legendPos val="b"/>
      <c:layout>
        <c:manualLayout>
          <c:xMode val="edge"/>
          <c:yMode val="edge"/>
          <c:x val="0.34951430828427998"/>
          <c:y val="0.86598516337054177"/>
          <c:w val="0.34142433045383885"/>
          <c:h val="0.116050760538158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dirty="0"/>
              <a:t>Memnuniyet Anketi Sonuçları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4.8133807303213309E-2"/>
          <c:y val="9.1526967685173197E-2"/>
          <c:w val="0.93406683994597761"/>
          <c:h val="0.69992755432305964"/>
        </c:manualLayout>
      </c:layout>
      <c:barChart>
        <c:barDir val="col"/>
        <c:grouping val="clustered"/>
        <c:varyColors val="0"/>
        <c:ser>
          <c:idx val="0"/>
          <c:order val="0"/>
          <c:tx>
            <c:strRef>
              <c:f>Sayfa1!$B$1</c:f>
              <c:strCache>
                <c:ptCount val="1"/>
                <c:pt idx="0">
                  <c:v>Akademik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2019</c:v>
                </c:pt>
                <c:pt idx="1">
                  <c:v>2020</c:v>
                </c:pt>
                <c:pt idx="2">
                  <c:v>2021</c:v>
                </c:pt>
              </c:numCache>
            </c:numRef>
          </c:cat>
          <c:val>
            <c:numRef>
              <c:f>Sayfa1!$B$2:$B$4</c:f>
              <c:numCache>
                <c:formatCode>General</c:formatCode>
                <c:ptCount val="3"/>
                <c:pt idx="0">
                  <c:v>47</c:v>
                </c:pt>
                <c:pt idx="1">
                  <c:v>63</c:v>
                </c:pt>
                <c:pt idx="2">
                  <c:v>67</c:v>
                </c:pt>
              </c:numCache>
            </c:numRef>
          </c:val>
          <c:extLst>
            <c:ext xmlns:c16="http://schemas.microsoft.com/office/drawing/2014/chart" uri="{C3380CC4-5D6E-409C-BE32-E72D297353CC}">
              <c16:uniqueId val="{00000000-30AD-4E35-911A-37840191689A}"/>
            </c:ext>
          </c:extLst>
        </c:ser>
        <c:ser>
          <c:idx val="1"/>
          <c:order val="1"/>
          <c:tx>
            <c:strRef>
              <c:f>Sayfa1!$C$1</c:f>
              <c:strCache>
                <c:ptCount val="1"/>
                <c:pt idx="0">
                  <c:v>İdari</c:v>
                </c:pt>
              </c:strCache>
            </c:strRef>
          </c:tx>
          <c:spPr>
            <a:solidFill>
              <a:srgbClr val="99FF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2019</c:v>
                </c:pt>
                <c:pt idx="1">
                  <c:v>2020</c:v>
                </c:pt>
                <c:pt idx="2">
                  <c:v>2021</c:v>
                </c:pt>
              </c:numCache>
            </c:numRef>
          </c:cat>
          <c:val>
            <c:numRef>
              <c:f>Sayfa1!$C$2:$C$4</c:f>
              <c:numCache>
                <c:formatCode>General</c:formatCode>
                <c:ptCount val="3"/>
                <c:pt idx="0">
                  <c:v>46</c:v>
                </c:pt>
                <c:pt idx="1">
                  <c:v>58</c:v>
                </c:pt>
                <c:pt idx="2">
                  <c:v>60</c:v>
                </c:pt>
              </c:numCache>
            </c:numRef>
          </c:val>
          <c:extLst>
            <c:ext xmlns:c16="http://schemas.microsoft.com/office/drawing/2014/chart" uri="{C3380CC4-5D6E-409C-BE32-E72D297353CC}">
              <c16:uniqueId val="{00000001-30AD-4E35-911A-37840191689A}"/>
            </c:ext>
          </c:extLst>
        </c:ser>
        <c:ser>
          <c:idx val="2"/>
          <c:order val="2"/>
          <c:tx>
            <c:strRef>
              <c:f>Sayfa1!$D$1</c:f>
              <c:strCache>
                <c:ptCount val="1"/>
                <c:pt idx="0">
                  <c:v>Öğrenci</c:v>
                </c:pt>
              </c:strCache>
            </c:strRef>
          </c:tx>
          <c:spPr>
            <a:solidFill>
              <a:srgbClr val="FF99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2019</c:v>
                </c:pt>
                <c:pt idx="1">
                  <c:v>2020</c:v>
                </c:pt>
                <c:pt idx="2">
                  <c:v>2021</c:v>
                </c:pt>
              </c:numCache>
            </c:numRef>
          </c:cat>
          <c:val>
            <c:numRef>
              <c:f>Sayfa1!$D$2:$D$4</c:f>
              <c:numCache>
                <c:formatCode>General</c:formatCode>
                <c:ptCount val="3"/>
                <c:pt idx="0">
                  <c:v>61</c:v>
                </c:pt>
                <c:pt idx="1">
                  <c:v>56</c:v>
                </c:pt>
                <c:pt idx="2">
                  <c:v>58</c:v>
                </c:pt>
              </c:numCache>
            </c:numRef>
          </c:val>
          <c:extLst>
            <c:ext xmlns:c16="http://schemas.microsoft.com/office/drawing/2014/chart" uri="{C3380CC4-5D6E-409C-BE32-E72D297353CC}">
              <c16:uniqueId val="{00000002-30AD-4E35-911A-37840191689A}"/>
            </c:ext>
          </c:extLst>
        </c:ser>
        <c:ser>
          <c:idx val="3"/>
          <c:order val="3"/>
          <c:tx>
            <c:strRef>
              <c:f>Sayfa1!$E$1</c:f>
              <c:strCache>
                <c:ptCount val="1"/>
                <c:pt idx="0">
                  <c:v>DışPaydaş</c:v>
                </c:pt>
              </c:strCache>
            </c:strRef>
          </c:tx>
          <c:spPr>
            <a:solidFill>
              <a:srgbClr val="FF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Sayfa1!$A$2:$A$4</c:f>
              <c:numCache>
                <c:formatCode>General</c:formatCode>
                <c:ptCount val="3"/>
                <c:pt idx="0">
                  <c:v>2019</c:v>
                </c:pt>
                <c:pt idx="1">
                  <c:v>2020</c:v>
                </c:pt>
                <c:pt idx="2">
                  <c:v>2021</c:v>
                </c:pt>
              </c:numCache>
            </c:numRef>
          </c:cat>
          <c:val>
            <c:numRef>
              <c:f>Sayfa1!$E$2:$E$4</c:f>
              <c:numCache>
                <c:formatCode>General</c:formatCode>
                <c:ptCount val="3"/>
                <c:pt idx="0">
                  <c:v>10</c:v>
                </c:pt>
                <c:pt idx="1">
                  <c:v>10</c:v>
                </c:pt>
                <c:pt idx="2">
                  <c:v>54</c:v>
                </c:pt>
              </c:numCache>
            </c:numRef>
          </c:val>
          <c:extLst>
            <c:ext xmlns:c16="http://schemas.microsoft.com/office/drawing/2014/chart" uri="{C3380CC4-5D6E-409C-BE32-E72D297353CC}">
              <c16:uniqueId val="{00000003-30AD-4E35-911A-37840191689A}"/>
            </c:ext>
          </c:extLst>
        </c:ser>
        <c:dLbls>
          <c:showLegendKey val="0"/>
          <c:showVal val="0"/>
          <c:showCatName val="0"/>
          <c:showSerName val="0"/>
          <c:showPercent val="0"/>
          <c:showBubbleSize val="0"/>
        </c:dLbls>
        <c:gapWidth val="219"/>
        <c:overlap val="-27"/>
        <c:axId val="1796155568"/>
        <c:axId val="1796155984"/>
      </c:barChart>
      <c:catAx>
        <c:axId val="179615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796155984"/>
        <c:crosses val="autoZero"/>
        <c:auto val="1"/>
        <c:lblAlgn val="ctr"/>
        <c:lblOffset val="100"/>
        <c:noMultiLvlLbl val="0"/>
      </c:catAx>
      <c:valAx>
        <c:axId val="179615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796155568"/>
        <c:crosses val="autoZero"/>
        <c:crossBetween val="between"/>
      </c:valAx>
      <c:spPr>
        <a:noFill/>
        <a:ln>
          <a:noFill/>
        </a:ln>
        <a:effectLst/>
      </c:spPr>
    </c:plotArea>
    <c:legend>
      <c:legendPos val="b"/>
      <c:layout>
        <c:manualLayout>
          <c:xMode val="edge"/>
          <c:yMode val="edge"/>
          <c:x val="0.2768916198853722"/>
          <c:y val="0.86598516337054177"/>
          <c:w val="0.4255261320170774"/>
          <c:h val="0.13082662983126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E5D5E7-33C5-49D1-8DF2-EE67FA370F38}" type="doc">
      <dgm:prSet loTypeId="urn:microsoft.com/office/officeart/2005/8/layout/cycle6" loCatId="cycle" qsTypeId="urn:microsoft.com/office/officeart/2005/8/quickstyle/simple3" qsCatId="simple" csTypeId="urn:microsoft.com/office/officeart/2005/8/colors/colorful5" csCatId="colorful" phldr="1"/>
      <dgm:spPr/>
      <dgm:t>
        <a:bodyPr/>
        <a:lstStyle/>
        <a:p>
          <a:endParaRPr lang="tr-TR"/>
        </a:p>
      </dgm:t>
    </dgm:pt>
    <dgm:pt modelId="{FFA57808-DD3E-49AE-9E5C-FBEF04365157}">
      <dgm:prSet phldrT="[Metin]"/>
      <dgm:spPr/>
      <dgm:t>
        <a:bodyPr/>
        <a:lstStyle/>
        <a:p>
          <a:r>
            <a:rPr lang="tr-TR" dirty="0" smtClean="0"/>
            <a:t>Kurum Hakkında Bilgiler</a:t>
          </a:r>
          <a:endParaRPr lang="tr-TR" dirty="0"/>
        </a:p>
      </dgm:t>
    </dgm:pt>
    <dgm:pt modelId="{B235923C-81E6-44F1-9DEE-4A79241BBFC5}" type="parTrans" cxnId="{D77C6FC0-E60C-4AD8-88D8-7124212F0446}">
      <dgm:prSet/>
      <dgm:spPr/>
      <dgm:t>
        <a:bodyPr/>
        <a:lstStyle/>
        <a:p>
          <a:endParaRPr lang="tr-TR"/>
        </a:p>
      </dgm:t>
    </dgm:pt>
    <dgm:pt modelId="{150AF1A6-13BC-41EC-AC78-1C9D337CFD8B}" type="sibTrans" cxnId="{D77C6FC0-E60C-4AD8-88D8-7124212F0446}">
      <dgm:prSet/>
      <dgm:spPr/>
      <dgm:t>
        <a:bodyPr/>
        <a:lstStyle/>
        <a:p>
          <a:endParaRPr lang="tr-TR"/>
        </a:p>
      </dgm:t>
    </dgm:pt>
    <dgm:pt modelId="{45E2A231-97E5-4FDA-87BE-0D622D1E111F}">
      <dgm:prSet phldrT="[Metin]"/>
      <dgm:spPr/>
      <dgm:t>
        <a:bodyPr/>
        <a:lstStyle/>
        <a:p>
          <a:r>
            <a:rPr lang="tr-TR" dirty="0" smtClean="0"/>
            <a:t>Kalite Güvence Sistemi</a:t>
          </a:r>
          <a:endParaRPr lang="tr-TR" dirty="0"/>
        </a:p>
      </dgm:t>
    </dgm:pt>
    <dgm:pt modelId="{72DF9DA0-A446-491A-9D69-6976C977059B}" type="parTrans" cxnId="{461B5C5E-9BE4-474C-8A50-C467FE85DC30}">
      <dgm:prSet/>
      <dgm:spPr/>
      <dgm:t>
        <a:bodyPr/>
        <a:lstStyle/>
        <a:p>
          <a:endParaRPr lang="tr-TR"/>
        </a:p>
      </dgm:t>
    </dgm:pt>
    <dgm:pt modelId="{8BCC7E09-F74F-4DA9-997E-769250CE723C}" type="sibTrans" cxnId="{461B5C5E-9BE4-474C-8A50-C467FE85DC30}">
      <dgm:prSet/>
      <dgm:spPr/>
      <dgm:t>
        <a:bodyPr/>
        <a:lstStyle/>
        <a:p>
          <a:endParaRPr lang="tr-TR"/>
        </a:p>
      </dgm:t>
    </dgm:pt>
    <dgm:pt modelId="{D013E712-8C6A-4601-BD23-81F08831E424}">
      <dgm:prSet phldrT="[Metin]"/>
      <dgm:spPr/>
      <dgm:t>
        <a:bodyPr/>
        <a:lstStyle/>
        <a:p>
          <a:r>
            <a:rPr lang="tr-TR" dirty="0" smtClean="0"/>
            <a:t>Uzaktan Eğitim</a:t>
          </a:r>
          <a:endParaRPr lang="tr-TR" dirty="0"/>
        </a:p>
      </dgm:t>
    </dgm:pt>
    <dgm:pt modelId="{F2F6759A-4A25-4E48-8647-830FCF6B201E}" type="parTrans" cxnId="{721136A2-AFA4-49FF-882C-732E681714C1}">
      <dgm:prSet/>
      <dgm:spPr/>
      <dgm:t>
        <a:bodyPr/>
        <a:lstStyle/>
        <a:p>
          <a:endParaRPr lang="tr-TR"/>
        </a:p>
      </dgm:t>
    </dgm:pt>
    <dgm:pt modelId="{4835711A-9155-450D-900B-F5B27C0540D2}" type="sibTrans" cxnId="{721136A2-AFA4-49FF-882C-732E681714C1}">
      <dgm:prSet/>
      <dgm:spPr/>
      <dgm:t>
        <a:bodyPr/>
        <a:lstStyle/>
        <a:p>
          <a:endParaRPr lang="tr-TR"/>
        </a:p>
      </dgm:t>
    </dgm:pt>
    <dgm:pt modelId="{5D532027-AE50-46DF-B64E-5FA6B3BB75BA}">
      <dgm:prSet phldrT="[Metin]"/>
      <dgm:spPr>
        <a:solidFill>
          <a:srgbClr val="F54B07"/>
        </a:solidFill>
      </dgm:spPr>
      <dgm:t>
        <a:bodyPr/>
        <a:lstStyle/>
        <a:p>
          <a:r>
            <a:rPr lang="tr-TR" b="1" dirty="0" smtClean="0"/>
            <a:t>Toplumsal Katkı</a:t>
          </a:r>
          <a:endParaRPr lang="tr-TR" b="1" dirty="0"/>
        </a:p>
      </dgm:t>
    </dgm:pt>
    <dgm:pt modelId="{256BD43A-3A0F-4A09-97B1-F063BC7121A1}" type="parTrans" cxnId="{25FAF4B4-1930-45F8-84E4-6E12B1610178}">
      <dgm:prSet/>
      <dgm:spPr/>
      <dgm:t>
        <a:bodyPr/>
        <a:lstStyle/>
        <a:p>
          <a:endParaRPr lang="tr-TR"/>
        </a:p>
      </dgm:t>
    </dgm:pt>
    <dgm:pt modelId="{7A0868BB-F4B4-41B9-A79D-7F3F1B0CE6AF}" type="sibTrans" cxnId="{25FAF4B4-1930-45F8-84E4-6E12B1610178}">
      <dgm:prSet/>
      <dgm:spPr/>
      <dgm:t>
        <a:bodyPr/>
        <a:lstStyle/>
        <a:p>
          <a:endParaRPr lang="tr-TR"/>
        </a:p>
      </dgm:t>
    </dgm:pt>
    <dgm:pt modelId="{7248BB70-5DBD-43FB-A54C-DA9843E59BE6}">
      <dgm:prSet/>
      <dgm:spPr/>
      <dgm:t>
        <a:bodyPr/>
        <a:lstStyle/>
        <a:p>
          <a:r>
            <a:rPr lang="tr-TR" smtClean="0"/>
            <a:t>Eğitim-Öğretim</a:t>
          </a:r>
          <a:endParaRPr lang="tr-TR" dirty="0"/>
        </a:p>
      </dgm:t>
    </dgm:pt>
    <dgm:pt modelId="{69CC6A7E-C14F-4C9A-9C7A-73A6F6C0A1CA}" type="parTrans" cxnId="{299D5ABA-BC02-4AA9-ACB3-02398405E097}">
      <dgm:prSet/>
      <dgm:spPr/>
      <dgm:t>
        <a:bodyPr/>
        <a:lstStyle/>
        <a:p>
          <a:endParaRPr lang="tr-TR"/>
        </a:p>
      </dgm:t>
    </dgm:pt>
    <dgm:pt modelId="{6906608E-BEAF-424B-8CFC-D3305E949B23}" type="sibTrans" cxnId="{299D5ABA-BC02-4AA9-ACB3-02398405E097}">
      <dgm:prSet/>
      <dgm:spPr/>
      <dgm:t>
        <a:bodyPr/>
        <a:lstStyle/>
        <a:p>
          <a:endParaRPr lang="tr-TR"/>
        </a:p>
      </dgm:t>
    </dgm:pt>
    <dgm:pt modelId="{8D5C8014-5380-4ABE-9DA1-FB0F590BB46A}">
      <dgm:prSet/>
      <dgm:spPr/>
      <dgm:t>
        <a:bodyPr/>
        <a:lstStyle/>
        <a:p>
          <a:r>
            <a:rPr lang="tr-TR" smtClean="0"/>
            <a:t>Araştırma-Geliştirme</a:t>
          </a:r>
          <a:endParaRPr lang="tr-TR" dirty="0"/>
        </a:p>
      </dgm:t>
    </dgm:pt>
    <dgm:pt modelId="{ED67B171-FEA3-4E27-8C4B-249638C59002}" type="parTrans" cxnId="{BF9B7D1B-92F5-41F8-993F-B66BC4AF0359}">
      <dgm:prSet/>
      <dgm:spPr/>
      <dgm:t>
        <a:bodyPr/>
        <a:lstStyle/>
        <a:p>
          <a:endParaRPr lang="tr-TR"/>
        </a:p>
      </dgm:t>
    </dgm:pt>
    <dgm:pt modelId="{B6216B79-4EA3-45F1-B48A-14E54C3FC84B}" type="sibTrans" cxnId="{BF9B7D1B-92F5-41F8-993F-B66BC4AF0359}">
      <dgm:prSet/>
      <dgm:spPr/>
      <dgm:t>
        <a:bodyPr/>
        <a:lstStyle/>
        <a:p>
          <a:endParaRPr lang="tr-TR"/>
        </a:p>
      </dgm:t>
    </dgm:pt>
    <dgm:pt modelId="{B139DAA6-296F-46A3-90B4-0991EF61ADB6}">
      <dgm:prSet/>
      <dgm:spPr>
        <a:solidFill>
          <a:srgbClr val="F54B07"/>
        </a:solidFill>
      </dgm:spPr>
      <dgm:t>
        <a:bodyPr/>
        <a:lstStyle/>
        <a:p>
          <a:r>
            <a:rPr lang="tr-TR" b="1" dirty="0" err="1" smtClean="0"/>
            <a:t>Uluslararasılaşma</a:t>
          </a:r>
          <a:endParaRPr lang="tr-TR" b="1" dirty="0"/>
        </a:p>
      </dgm:t>
    </dgm:pt>
    <dgm:pt modelId="{5F50C70E-409A-4478-83EB-0BCEAEE13789}" type="parTrans" cxnId="{5FE0C8CA-E581-47FF-BEB4-239DC09E8523}">
      <dgm:prSet/>
      <dgm:spPr/>
      <dgm:t>
        <a:bodyPr/>
        <a:lstStyle/>
        <a:p>
          <a:endParaRPr lang="tr-TR"/>
        </a:p>
      </dgm:t>
    </dgm:pt>
    <dgm:pt modelId="{77FDE10D-78B4-4611-816E-575D296910A0}" type="sibTrans" cxnId="{5FE0C8CA-E581-47FF-BEB4-239DC09E8523}">
      <dgm:prSet/>
      <dgm:spPr/>
      <dgm:t>
        <a:bodyPr/>
        <a:lstStyle/>
        <a:p>
          <a:endParaRPr lang="tr-TR"/>
        </a:p>
      </dgm:t>
    </dgm:pt>
    <dgm:pt modelId="{5D07B4B7-410F-4A78-ABEC-B11A54A03D72}">
      <dgm:prSet/>
      <dgm:spPr>
        <a:solidFill>
          <a:srgbClr val="FFC000"/>
        </a:solidFill>
        <a:ln>
          <a:solidFill>
            <a:srgbClr val="FFC000"/>
          </a:solidFill>
        </a:ln>
      </dgm:spPr>
      <dgm:t>
        <a:bodyPr/>
        <a:lstStyle/>
        <a:p>
          <a:endParaRPr lang="tr-TR"/>
        </a:p>
      </dgm:t>
    </dgm:pt>
    <dgm:pt modelId="{3F5029DA-3AFA-415F-9458-BA52AA4D409D}" type="parTrans" cxnId="{446CA4C3-F11D-4206-925E-E11F02077896}">
      <dgm:prSet/>
      <dgm:spPr/>
      <dgm:t>
        <a:bodyPr/>
        <a:lstStyle/>
        <a:p>
          <a:endParaRPr lang="tr-TR"/>
        </a:p>
      </dgm:t>
    </dgm:pt>
    <dgm:pt modelId="{B584E97F-A6B4-477B-B2EA-D40B21D10560}" type="sibTrans" cxnId="{446CA4C3-F11D-4206-925E-E11F02077896}">
      <dgm:prSet/>
      <dgm:spPr/>
      <dgm:t>
        <a:bodyPr/>
        <a:lstStyle/>
        <a:p>
          <a:endParaRPr lang="tr-TR"/>
        </a:p>
      </dgm:t>
    </dgm:pt>
    <dgm:pt modelId="{FFBF6D5C-FD96-4873-803E-786C3D646647}" type="pres">
      <dgm:prSet presAssocID="{42E5D5E7-33C5-49D1-8DF2-EE67FA370F38}" presName="cycle" presStyleCnt="0">
        <dgm:presLayoutVars>
          <dgm:dir/>
          <dgm:resizeHandles val="exact"/>
        </dgm:presLayoutVars>
      </dgm:prSet>
      <dgm:spPr/>
      <dgm:t>
        <a:bodyPr/>
        <a:lstStyle/>
        <a:p>
          <a:endParaRPr lang="tr-TR"/>
        </a:p>
      </dgm:t>
    </dgm:pt>
    <dgm:pt modelId="{BA33E363-6297-4654-AD46-6B96A184E6A1}" type="pres">
      <dgm:prSet presAssocID="{FFA57808-DD3E-49AE-9E5C-FBEF04365157}" presName="node" presStyleLbl="node1" presStyleIdx="0" presStyleCnt="8" custScaleX="159056" custRadScaleRad="102434" custRadScaleInc="1803">
        <dgm:presLayoutVars>
          <dgm:bulletEnabled val="1"/>
        </dgm:presLayoutVars>
      </dgm:prSet>
      <dgm:spPr/>
      <dgm:t>
        <a:bodyPr/>
        <a:lstStyle/>
        <a:p>
          <a:endParaRPr lang="tr-TR"/>
        </a:p>
      </dgm:t>
    </dgm:pt>
    <dgm:pt modelId="{F3AA35DB-9075-486A-9C0C-D2B3F5E041D9}" type="pres">
      <dgm:prSet presAssocID="{FFA57808-DD3E-49AE-9E5C-FBEF04365157}" presName="spNode" presStyleCnt="0"/>
      <dgm:spPr/>
    </dgm:pt>
    <dgm:pt modelId="{E7EC837E-3870-45C2-9B8A-5342C68ACAE5}" type="pres">
      <dgm:prSet presAssocID="{150AF1A6-13BC-41EC-AC78-1C9D337CFD8B}" presName="sibTrans" presStyleLbl="sibTrans1D1" presStyleIdx="0" presStyleCnt="8"/>
      <dgm:spPr/>
      <dgm:t>
        <a:bodyPr/>
        <a:lstStyle/>
        <a:p>
          <a:endParaRPr lang="tr-TR"/>
        </a:p>
      </dgm:t>
    </dgm:pt>
    <dgm:pt modelId="{3D59815A-D5B6-4E99-8C69-1873F648CBC3}" type="pres">
      <dgm:prSet presAssocID="{45E2A231-97E5-4FDA-87BE-0D622D1E111F}" presName="node" presStyleLbl="node1" presStyleIdx="1" presStyleCnt="8" custScaleX="173097" custRadScaleRad="100204" custRadScaleInc="49418">
        <dgm:presLayoutVars>
          <dgm:bulletEnabled val="1"/>
        </dgm:presLayoutVars>
      </dgm:prSet>
      <dgm:spPr/>
      <dgm:t>
        <a:bodyPr/>
        <a:lstStyle/>
        <a:p>
          <a:endParaRPr lang="tr-TR"/>
        </a:p>
      </dgm:t>
    </dgm:pt>
    <dgm:pt modelId="{16770A2A-E043-4A18-BBA9-55B65B7C5652}" type="pres">
      <dgm:prSet presAssocID="{45E2A231-97E5-4FDA-87BE-0D622D1E111F}" presName="spNode" presStyleCnt="0"/>
      <dgm:spPr/>
    </dgm:pt>
    <dgm:pt modelId="{30BBB3ED-BB24-4C9C-AEA6-2CDDA40D27B8}" type="pres">
      <dgm:prSet presAssocID="{8BCC7E09-F74F-4DA9-997E-769250CE723C}" presName="sibTrans" presStyleLbl="sibTrans1D1" presStyleIdx="1" presStyleCnt="8"/>
      <dgm:spPr/>
      <dgm:t>
        <a:bodyPr/>
        <a:lstStyle/>
        <a:p>
          <a:endParaRPr lang="tr-TR"/>
        </a:p>
      </dgm:t>
    </dgm:pt>
    <dgm:pt modelId="{358675C9-2C90-412E-A2B8-BBE6B5612864}" type="pres">
      <dgm:prSet presAssocID="{5D07B4B7-410F-4A78-ABEC-B11A54A03D72}" presName="node" presStyleLbl="node1" presStyleIdx="2" presStyleCnt="8" custScaleX="266705" custScaleY="92482">
        <dgm:presLayoutVars>
          <dgm:bulletEnabled val="1"/>
        </dgm:presLayoutVars>
      </dgm:prSet>
      <dgm:spPr/>
      <dgm:t>
        <a:bodyPr/>
        <a:lstStyle/>
        <a:p>
          <a:endParaRPr lang="tr-TR"/>
        </a:p>
      </dgm:t>
    </dgm:pt>
    <dgm:pt modelId="{A66FCFC7-5D31-4645-8A05-53F24C5B1C6A}" type="pres">
      <dgm:prSet presAssocID="{5D07B4B7-410F-4A78-ABEC-B11A54A03D72}" presName="spNode" presStyleCnt="0"/>
      <dgm:spPr/>
    </dgm:pt>
    <dgm:pt modelId="{325FEF75-10DC-4E1B-AD44-58499F44F0D7}" type="pres">
      <dgm:prSet presAssocID="{B584E97F-A6B4-477B-B2EA-D40B21D10560}" presName="sibTrans" presStyleLbl="sibTrans1D1" presStyleIdx="2" presStyleCnt="8"/>
      <dgm:spPr/>
      <dgm:t>
        <a:bodyPr/>
        <a:lstStyle/>
        <a:p>
          <a:endParaRPr lang="tr-TR"/>
        </a:p>
      </dgm:t>
    </dgm:pt>
    <dgm:pt modelId="{B1DB7D91-06B0-4510-8528-4962DCD55CA6}" type="pres">
      <dgm:prSet presAssocID="{D013E712-8C6A-4601-BD23-81F08831E424}" presName="node" presStyleLbl="node1" presStyleIdx="3" presStyleCnt="8" custScaleX="176260" custRadScaleRad="100475" custRadScaleInc="-105166">
        <dgm:presLayoutVars>
          <dgm:bulletEnabled val="1"/>
        </dgm:presLayoutVars>
      </dgm:prSet>
      <dgm:spPr/>
      <dgm:t>
        <a:bodyPr/>
        <a:lstStyle/>
        <a:p>
          <a:endParaRPr lang="tr-TR"/>
        </a:p>
      </dgm:t>
    </dgm:pt>
    <dgm:pt modelId="{74831EFF-26B8-4E11-BCB4-6E9506D9E52A}" type="pres">
      <dgm:prSet presAssocID="{D013E712-8C6A-4601-BD23-81F08831E424}" presName="spNode" presStyleCnt="0"/>
      <dgm:spPr/>
    </dgm:pt>
    <dgm:pt modelId="{0EA2F067-74F2-44A9-A1FD-9DD8E301F296}" type="pres">
      <dgm:prSet presAssocID="{4835711A-9155-450D-900B-F5B27C0540D2}" presName="sibTrans" presStyleLbl="sibTrans1D1" presStyleIdx="3" presStyleCnt="8"/>
      <dgm:spPr/>
      <dgm:t>
        <a:bodyPr/>
        <a:lstStyle/>
        <a:p>
          <a:endParaRPr lang="tr-TR"/>
        </a:p>
      </dgm:t>
    </dgm:pt>
    <dgm:pt modelId="{086F9C15-E43F-456C-9409-774D7886AAE5}" type="pres">
      <dgm:prSet presAssocID="{5D532027-AE50-46DF-B64E-5FA6B3BB75BA}" presName="node" presStyleLbl="node1" presStyleIdx="4" presStyleCnt="8" custScaleX="190497" custRadScaleRad="99365" custRadScaleInc="-48802">
        <dgm:presLayoutVars>
          <dgm:bulletEnabled val="1"/>
        </dgm:presLayoutVars>
      </dgm:prSet>
      <dgm:spPr/>
      <dgm:t>
        <a:bodyPr/>
        <a:lstStyle/>
        <a:p>
          <a:endParaRPr lang="tr-TR"/>
        </a:p>
      </dgm:t>
    </dgm:pt>
    <dgm:pt modelId="{E6C8F9F2-846E-4F9D-850D-2F0108B21F49}" type="pres">
      <dgm:prSet presAssocID="{5D532027-AE50-46DF-B64E-5FA6B3BB75BA}" presName="spNode" presStyleCnt="0"/>
      <dgm:spPr/>
    </dgm:pt>
    <dgm:pt modelId="{61725EBE-7BCD-413F-A351-D3F6F8AD9934}" type="pres">
      <dgm:prSet presAssocID="{7A0868BB-F4B4-41B9-A79D-7F3F1B0CE6AF}" presName="sibTrans" presStyleLbl="sibTrans1D1" presStyleIdx="4" presStyleCnt="8"/>
      <dgm:spPr/>
      <dgm:t>
        <a:bodyPr/>
        <a:lstStyle/>
        <a:p>
          <a:endParaRPr lang="tr-TR"/>
        </a:p>
      </dgm:t>
    </dgm:pt>
    <dgm:pt modelId="{63D01840-40A7-4329-8A5E-9DA9DBCB00E2}" type="pres">
      <dgm:prSet presAssocID="{B139DAA6-296F-46A3-90B4-0991EF61ADB6}" presName="node" presStyleLbl="node1" presStyleIdx="5" presStyleCnt="8" custScaleX="198368" custRadScaleRad="106959" custRadScaleInc="43938">
        <dgm:presLayoutVars>
          <dgm:bulletEnabled val="1"/>
        </dgm:presLayoutVars>
      </dgm:prSet>
      <dgm:spPr/>
      <dgm:t>
        <a:bodyPr/>
        <a:lstStyle/>
        <a:p>
          <a:endParaRPr lang="tr-TR"/>
        </a:p>
      </dgm:t>
    </dgm:pt>
    <dgm:pt modelId="{B0E305DC-5F51-4F2B-A91B-80141634334A}" type="pres">
      <dgm:prSet presAssocID="{B139DAA6-296F-46A3-90B4-0991EF61ADB6}" presName="spNode" presStyleCnt="0"/>
      <dgm:spPr/>
    </dgm:pt>
    <dgm:pt modelId="{8D9FA81A-561A-4C3B-BAB4-9FB9BC65CF89}" type="pres">
      <dgm:prSet presAssocID="{77FDE10D-78B4-4611-816E-575D296910A0}" presName="sibTrans" presStyleLbl="sibTrans1D1" presStyleIdx="5" presStyleCnt="8"/>
      <dgm:spPr/>
      <dgm:t>
        <a:bodyPr/>
        <a:lstStyle/>
        <a:p>
          <a:endParaRPr lang="tr-TR"/>
        </a:p>
      </dgm:t>
    </dgm:pt>
    <dgm:pt modelId="{D22D896F-A3E8-4EB9-9B6B-D52DE769D13F}" type="pres">
      <dgm:prSet presAssocID="{8D5C8014-5380-4ABE-9DA1-FB0F590BB46A}" presName="node" presStyleLbl="node1" presStyleIdx="6" presStyleCnt="8" custScaleX="183704">
        <dgm:presLayoutVars>
          <dgm:bulletEnabled val="1"/>
        </dgm:presLayoutVars>
      </dgm:prSet>
      <dgm:spPr/>
      <dgm:t>
        <a:bodyPr/>
        <a:lstStyle/>
        <a:p>
          <a:endParaRPr lang="tr-TR"/>
        </a:p>
      </dgm:t>
    </dgm:pt>
    <dgm:pt modelId="{5AF723CF-1537-4FC2-882C-A11AE94D712F}" type="pres">
      <dgm:prSet presAssocID="{8D5C8014-5380-4ABE-9DA1-FB0F590BB46A}" presName="spNode" presStyleCnt="0"/>
      <dgm:spPr/>
    </dgm:pt>
    <dgm:pt modelId="{CC8B907F-50FB-4DAA-871A-64183C9AF201}" type="pres">
      <dgm:prSet presAssocID="{B6216B79-4EA3-45F1-B48A-14E54C3FC84B}" presName="sibTrans" presStyleLbl="sibTrans1D1" presStyleIdx="6" presStyleCnt="8"/>
      <dgm:spPr/>
      <dgm:t>
        <a:bodyPr/>
        <a:lstStyle/>
        <a:p>
          <a:endParaRPr lang="tr-TR"/>
        </a:p>
      </dgm:t>
    </dgm:pt>
    <dgm:pt modelId="{FFE0FEC9-75EB-4C4C-A1A3-AEF61B8B928A}" type="pres">
      <dgm:prSet presAssocID="{7248BB70-5DBD-43FB-A54C-DA9843E59BE6}" presName="node" presStyleLbl="node1" presStyleIdx="7" presStyleCnt="8" custScaleX="162071" custRadScaleRad="103023" custRadScaleInc="-60315">
        <dgm:presLayoutVars>
          <dgm:bulletEnabled val="1"/>
        </dgm:presLayoutVars>
      </dgm:prSet>
      <dgm:spPr/>
      <dgm:t>
        <a:bodyPr/>
        <a:lstStyle/>
        <a:p>
          <a:endParaRPr lang="tr-TR"/>
        </a:p>
      </dgm:t>
    </dgm:pt>
    <dgm:pt modelId="{7034F10A-4DB4-420D-84AB-CB33F9EFDC92}" type="pres">
      <dgm:prSet presAssocID="{7248BB70-5DBD-43FB-A54C-DA9843E59BE6}" presName="spNode" presStyleCnt="0"/>
      <dgm:spPr/>
    </dgm:pt>
    <dgm:pt modelId="{657F90CC-0872-4B40-9722-A72B1668FA27}" type="pres">
      <dgm:prSet presAssocID="{6906608E-BEAF-424B-8CFC-D3305E949B23}" presName="sibTrans" presStyleLbl="sibTrans1D1" presStyleIdx="7" presStyleCnt="8"/>
      <dgm:spPr/>
      <dgm:t>
        <a:bodyPr/>
        <a:lstStyle/>
        <a:p>
          <a:endParaRPr lang="tr-TR"/>
        </a:p>
      </dgm:t>
    </dgm:pt>
  </dgm:ptLst>
  <dgm:cxnLst>
    <dgm:cxn modelId="{AEC8BA39-D296-47BA-AF64-F7F77A8293A5}" type="presOf" srcId="{FFA57808-DD3E-49AE-9E5C-FBEF04365157}" destId="{BA33E363-6297-4654-AD46-6B96A184E6A1}" srcOrd="0" destOrd="0" presId="urn:microsoft.com/office/officeart/2005/8/layout/cycle6"/>
    <dgm:cxn modelId="{5FE0C8CA-E581-47FF-BEB4-239DC09E8523}" srcId="{42E5D5E7-33C5-49D1-8DF2-EE67FA370F38}" destId="{B139DAA6-296F-46A3-90B4-0991EF61ADB6}" srcOrd="5" destOrd="0" parTransId="{5F50C70E-409A-4478-83EB-0BCEAEE13789}" sibTransId="{77FDE10D-78B4-4611-816E-575D296910A0}"/>
    <dgm:cxn modelId="{25FAF4B4-1930-45F8-84E4-6E12B1610178}" srcId="{42E5D5E7-33C5-49D1-8DF2-EE67FA370F38}" destId="{5D532027-AE50-46DF-B64E-5FA6B3BB75BA}" srcOrd="4" destOrd="0" parTransId="{256BD43A-3A0F-4A09-97B1-F063BC7121A1}" sibTransId="{7A0868BB-F4B4-41B9-A79D-7F3F1B0CE6AF}"/>
    <dgm:cxn modelId="{2853B2DF-DCA4-47CD-8023-C6C62201E0EA}" type="presOf" srcId="{B6216B79-4EA3-45F1-B48A-14E54C3FC84B}" destId="{CC8B907F-50FB-4DAA-871A-64183C9AF201}" srcOrd="0" destOrd="0" presId="urn:microsoft.com/office/officeart/2005/8/layout/cycle6"/>
    <dgm:cxn modelId="{9455B23B-7905-4EF2-A057-E336B30043B5}" type="presOf" srcId="{5D07B4B7-410F-4A78-ABEC-B11A54A03D72}" destId="{358675C9-2C90-412E-A2B8-BBE6B5612864}" srcOrd="0" destOrd="0" presId="urn:microsoft.com/office/officeart/2005/8/layout/cycle6"/>
    <dgm:cxn modelId="{7BC71E4E-C13A-450E-98AB-1AA056C9938C}" type="presOf" srcId="{D013E712-8C6A-4601-BD23-81F08831E424}" destId="{B1DB7D91-06B0-4510-8528-4962DCD55CA6}" srcOrd="0" destOrd="0" presId="urn:microsoft.com/office/officeart/2005/8/layout/cycle6"/>
    <dgm:cxn modelId="{1DC7061E-ED86-4BB6-99A0-DDD9FBECEAA3}" type="presOf" srcId="{150AF1A6-13BC-41EC-AC78-1C9D337CFD8B}" destId="{E7EC837E-3870-45C2-9B8A-5342C68ACAE5}" srcOrd="0" destOrd="0" presId="urn:microsoft.com/office/officeart/2005/8/layout/cycle6"/>
    <dgm:cxn modelId="{446CA4C3-F11D-4206-925E-E11F02077896}" srcId="{42E5D5E7-33C5-49D1-8DF2-EE67FA370F38}" destId="{5D07B4B7-410F-4A78-ABEC-B11A54A03D72}" srcOrd="2" destOrd="0" parTransId="{3F5029DA-3AFA-415F-9458-BA52AA4D409D}" sibTransId="{B584E97F-A6B4-477B-B2EA-D40B21D10560}"/>
    <dgm:cxn modelId="{299D5ABA-BC02-4AA9-ACB3-02398405E097}" srcId="{42E5D5E7-33C5-49D1-8DF2-EE67FA370F38}" destId="{7248BB70-5DBD-43FB-A54C-DA9843E59BE6}" srcOrd="7" destOrd="0" parTransId="{69CC6A7E-C14F-4C9A-9C7A-73A6F6C0A1CA}" sibTransId="{6906608E-BEAF-424B-8CFC-D3305E949B23}"/>
    <dgm:cxn modelId="{F8684CA0-7A85-4512-A74A-6E18045B9B4E}" type="presOf" srcId="{8BCC7E09-F74F-4DA9-997E-769250CE723C}" destId="{30BBB3ED-BB24-4C9C-AEA6-2CDDA40D27B8}" srcOrd="0" destOrd="0" presId="urn:microsoft.com/office/officeart/2005/8/layout/cycle6"/>
    <dgm:cxn modelId="{D51D60CF-CEB3-4376-BD9F-5494D5993DC4}" type="presOf" srcId="{B584E97F-A6B4-477B-B2EA-D40B21D10560}" destId="{325FEF75-10DC-4E1B-AD44-58499F44F0D7}" srcOrd="0" destOrd="0" presId="urn:microsoft.com/office/officeart/2005/8/layout/cycle6"/>
    <dgm:cxn modelId="{75FFE675-6662-49C1-AEAF-ACD39343F8CC}" type="presOf" srcId="{42E5D5E7-33C5-49D1-8DF2-EE67FA370F38}" destId="{FFBF6D5C-FD96-4873-803E-786C3D646647}" srcOrd="0" destOrd="0" presId="urn:microsoft.com/office/officeart/2005/8/layout/cycle6"/>
    <dgm:cxn modelId="{461B5C5E-9BE4-474C-8A50-C467FE85DC30}" srcId="{42E5D5E7-33C5-49D1-8DF2-EE67FA370F38}" destId="{45E2A231-97E5-4FDA-87BE-0D622D1E111F}" srcOrd="1" destOrd="0" parTransId="{72DF9DA0-A446-491A-9D69-6976C977059B}" sibTransId="{8BCC7E09-F74F-4DA9-997E-769250CE723C}"/>
    <dgm:cxn modelId="{ADC3EB24-EA32-465F-816F-842C924E8786}" type="presOf" srcId="{8D5C8014-5380-4ABE-9DA1-FB0F590BB46A}" destId="{D22D896F-A3E8-4EB9-9B6B-D52DE769D13F}" srcOrd="0" destOrd="0" presId="urn:microsoft.com/office/officeart/2005/8/layout/cycle6"/>
    <dgm:cxn modelId="{BDDA307F-17EC-48A5-8C97-195891751B3E}" type="presOf" srcId="{B139DAA6-296F-46A3-90B4-0991EF61ADB6}" destId="{63D01840-40A7-4329-8A5E-9DA9DBCB00E2}" srcOrd="0" destOrd="0" presId="urn:microsoft.com/office/officeart/2005/8/layout/cycle6"/>
    <dgm:cxn modelId="{A7E24F7B-0D9A-482E-B8D5-E7D4AC39771E}" type="presOf" srcId="{7248BB70-5DBD-43FB-A54C-DA9843E59BE6}" destId="{FFE0FEC9-75EB-4C4C-A1A3-AEF61B8B928A}" srcOrd="0" destOrd="0" presId="urn:microsoft.com/office/officeart/2005/8/layout/cycle6"/>
    <dgm:cxn modelId="{864BB36D-3170-4CC2-B280-C9CCA1575638}" type="presOf" srcId="{7A0868BB-F4B4-41B9-A79D-7F3F1B0CE6AF}" destId="{61725EBE-7BCD-413F-A351-D3F6F8AD9934}" srcOrd="0" destOrd="0" presId="urn:microsoft.com/office/officeart/2005/8/layout/cycle6"/>
    <dgm:cxn modelId="{BF9B7D1B-92F5-41F8-993F-B66BC4AF0359}" srcId="{42E5D5E7-33C5-49D1-8DF2-EE67FA370F38}" destId="{8D5C8014-5380-4ABE-9DA1-FB0F590BB46A}" srcOrd="6" destOrd="0" parTransId="{ED67B171-FEA3-4E27-8C4B-249638C59002}" sibTransId="{B6216B79-4EA3-45F1-B48A-14E54C3FC84B}"/>
    <dgm:cxn modelId="{EA52BBCB-AF18-4222-9040-EEEDC21679E0}" type="presOf" srcId="{77FDE10D-78B4-4611-816E-575D296910A0}" destId="{8D9FA81A-561A-4C3B-BAB4-9FB9BC65CF89}" srcOrd="0" destOrd="0" presId="urn:microsoft.com/office/officeart/2005/8/layout/cycle6"/>
    <dgm:cxn modelId="{D77C6FC0-E60C-4AD8-88D8-7124212F0446}" srcId="{42E5D5E7-33C5-49D1-8DF2-EE67FA370F38}" destId="{FFA57808-DD3E-49AE-9E5C-FBEF04365157}" srcOrd="0" destOrd="0" parTransId="{B235923C-81E6-44F1-9DEE-4A79241BBFC5}" sibTransId="{150AF1A6-13BC-41EC-AC78-1C9D337CFD8B}"/>
    <dgm:cxn modelId="{721136A2-AFA4-49FF-882C-732E681714C1}" srcId="{42E5D5E7-33C5-49D1-8DF2-EE67FA370F38}" destId="{D013E712-8C6A-4601-BD23-81F08831E424}" srcOrd="3" destOrd="0" parTransId="{F2F6759A-4A25-4E48-8647-830FCF6B201E}" sibTransId="{4835711A-9155-450D-900B-F5B27C0540D2}"/>
    <dgm:cxn modelId="{432CBE54-8FDE-4F5E-8302-5172F303E6BD}" type="presOf" srcId="{4835711A-9155-450D-900B-F5B27C0540D2}" destId="{0EA2F067-74F2-44A9-A1FD-9DD8E301F296}" srcOrd="0" destOrd="0" presId="urn:microsoft.com/office/officeart/2005/8/layout/cycle6"/>
    <dgm:cxn modelId="{A01A6395-D372-49D8-B054-6C0438FFF6E0}" type="presOf" srcId="{45E2A231-97E5-4FDA-87BE-0D622D1E111F}" destId="{3D59815A-D5B6-4E99-8C69-1873F648CBC3}" srcOrd="0" destOrd="0" presId="urn:microsoft.com/office/officeart/2005/8/layout/cycle6"/>
    <dgm:cxn modelId="{1A98D290-FA58-4C94-8BDB-7630830267FD}" type="presOf" srcId="{5D532027-AE50-46DF-B64E-5FA6B3BB75BA}" destId="{086F9C15-E43F-456C-9409-774D7886AAE5}" srcOrd="0" destOrd="0" presId="urn:microsoft.com/office/officeart/2005/8/layout/cycle6"/>
    <dgm:cxn modelId="{06FED443-0AAA-40EB-84C9-BF70AA33086E}" type="presOf" srcId="{6906608E-BEAF-424B-8CFC-D3305E949B23}" destId="{657F90CC-0872-4B40-9722-A72B1668FA27}" srcOrd="0" destOrd="0" presId="urn:microsoft.com/office/officeart/2005/8/layout/cycle6"/>
    <dgm:cxn modelId="{6DCAB273-F950-48E5-9A62-AC1D38F02135}" type="presParOf" srcId="{FFBF6D5C-FD96-4873-803E-786C3D646647}" destId="{BA33E363-6297-4654-AD46-6B96A184E6A1}" srcOrd="0" destOrd="0" presId="urn:microsoft.com/office/officeart/2005/8/layout/cycle6"/>
    <dgm:cxn modelId="{D62B61A7-D777-48B8-A7D7-FA7B89FE08F5}" type="presParOf" srcId="{FFBF6D5C-FD96-4873-803E-786C3D646647}" destId="{F3AA35DB-9075-486A-9C0C-D2B3F5E041D9}" srcOrd="1" destOrd="0" presId="urn:microsoft.com/office/officeart/2005/8/layout/cycle6"/>
    <dgm:cxn modelId="{2F36FA38-D0EB-439D-871B-4F2BFC870A94}" type="presParOf" srcId="{FFBF6D5C-FD96-4873-803E-786C3D646647}" destId="{E7EC837E-3870-45C2-9B8A-5342C68ACAE5}" srcOrd="2" destOrd="0" presId="urn:microsoft.com/office/officeart/2005/8/layout/cycle6"/>
    <dgm:cxn modelId="{58558731-E386-42DB-95CD-6A46F3F03921}" type="presParOf" srcId="{FFBF6D5C-FD96-4873-803E-786C3D646647}" destId="{3D59815A-D5B6-4E99-8C69-1873F648CBC3}" srcOrd="3" destOrd="0" presId="urn:microsoft.com/office/officeart/2005/8/layout/cycle6"/>
    <dgm:cxn modelId="{F387A57C-6BBA-4B86-AB60-763C465CAD67}" type="presParOf" srcId="{FFBF6D5C-FD96-4873-803E-786C3D646647}" destId="{16770A2A-E043-4A18-BBA9-55B65B7C5652}" srcOrd="4" destOrd="0" presId="urn:microsoft.com/office/officeart/2005/8/layout/cycle6"/>
    <dgm:cxn modelId="{6CFA5FDD-2CDC-4A75-B62F-751AD7780596}" type="presParOf" srcId="{FFBF6D5C-FD96-4873-803E-786C3D646647}" destId="{30BBB3ED-BB24-4C9C-AEA6-2CDDA40D27B8}" srcOrd="5" destOrd="0" presId="urn:microsoft.com/office/officeart/2005/8/layout/cycle6"/>
    <dgm:cxn modelId="{106F7C4B-16B7-4766-9FDC-3D48CD09429E}" type="presParOf" srcId="{FFBF6D5C-FD96-4873-803E-786C3D646647}" destId="{358675C9-2C90-412E-A2B8-BBE6B5612864}" srcOrd="6" destOrd="0" presId="urn:microsoft.com/office/officeart/2005/8/layout/cycle6"/>
    <dgm:cxn modelId="{009CCCEB-CC49-4DA5-AA8A-1360D99B90C8}" type="presParOf" srcId="{FFBF6D5C-FD96-4873-803E-786C3D646647}" destId="{A66FCFC7-5D31-4645-8A05-53F24C5B1C6A}" srcOrd="7" destOrd="0" presId="urn:microsoft.com/office/officeart/2005/8/layout/cycle6"/>
    <dgm:cxn modelId="{3A98664C-D589-473E-85B9-A42BA67A13D3}" type="presParOf" srcId="{FFBF6D5C-FD96-4873-803E-786C3D646647}" destId="{325FEF75-10DC-4E1B-AD44-58499F44F0D7}" srcOrd="8" destOrd="0" presId="urn:microsoft.com/office/officeart/2005/8/layout/cycle6"/>
    <dgm:cxn modelId="{917D0750-8685-4AB5-AF5D-8F56A99B8790}" type="presParOf" srcId="{FFBF6D5C-FD96-4873-803E-786C3D646647}" destId="{B1DB7D91-06B0-4510-8528-4962DCD55CA6}" srcOrd="9" destOrd="0" presId="urn:microsoft.com/office/officeart/2005/8/layout/cycle6"/>
    <dgm:cxn modelId="{FEA0BA73-80C0-4866-93A4-BA77B14CFEBA}" type="presParOf" srcId="{FFBF6D5C-FD96-4873-803E-786C3D646647}" destId="{74831EFF-26B8-4E11-BCB4-6E9506D9E52A}" srcOrd="10" destOrd="0" presId="urn:microsoft.com/office/officeart/2005/8/layout/cycle6"/>
    <dgm:cxn modelId="{BA4A6109-AC91-4856-932D-A9B7480CCCF9}" type="presParOf" srcId="{FFBF6D5C-FD96-4873-803E-786C3D646647}" destId="{0EA2F067-74F2-44A9-A1FD-9DD8E301F296}" srcOrd="11" destOrd="0" presId="urn:microsoft.com/office/officeart/2005/8/layout/cycle6"/>
    <dgm:cxn modelId="{0F86A364-A78B-4579-A2EC-9902F450DC5D}" type="presParOf" srcId="{FFBF6D5C-FD96-4873-803E-786C3D646647}" destId="{086F9C15-E43F-456C-9409-774D7886AAE5}" srcOrd="12" destOrd="0" presId="urn:microsoft.com/office/officeart/2005/8/layout/cycle6"/>
    <dgm:cxn modelId="{883CAE73-B092-43A2-AE26-946856D985E0}" type="presParOf" srcId="{FFBF6D5C-FD96-4873-803E-786C3D646647}" destId="{E6C8F9F2-846E-4F9D-850D-2F0108B21F49}" srcOrd="13" destOrd="0" presId="urn:microsoft.com/office/officeart/2005/8/layout/cycle6"/>
    <dgm:cxn modelId="{B93212CC-3817-488D-8638-B76226222FB4}" type="presParOf" srcId="{FFBF6D5C-FD96-4873-803E-786C3D646647}" destId="{61725EBE-7BCD-413F-A351-D3F6F8AD9934}" srcOrd="14" destOrd="0" presId="urn:microsoft.com/office/officeart/2005/8/layout/cycle6"/>
    <dgm:cxn modelId="{A1577309-2039-4E5D-80B4-9D51168EE4EB}" type="presParOf" srcId="{FFBF6D5C-FD96-4873-803E-786C3D646647}" destId="{63D01840-40A7-4329-8A5E-9DA9DBCB00E2}" srcOrd="15" destOrd="0" presId="urn:microsoft.com/office/officeart/2005/8/layout/cycle6"/>
    <dgm:cxn modelId="{2F18282E-E5AA-4375-88C6-89B126400084}" type="presParOf" srcId="{FFBF6D5C-FD96-4873-803E-786C3D646647}" destId="{B0E305DC-5F51-4F2B-A91B-80141634334A}" srcOrd="16" destOrd="0" presId="urn:microsoft.com/office/officeart/2005/8/layout/cycle6"/>
    <dgm:cxn modelId="{9082C9DB-722A-4B26-BECC-B528E8A6BEC5}" type="presParOf" srcId="{FFBF6D5C-FD96-4873-803E-786C3D646647}" destId="{8D9FA81A-561A-4C3B-BAB4-9FB9BC65CF89}" srcOrd="17" destOrd="0" presId="urn:microsoft.com/office/officeart/2005/8/layout/cycle6"/>
    <dgm:cxn modelId="{68DF6158-C7B9-4288-A30E-9161A1BA6329}" type="presParOf" srcId="{FFBF6D5C-FD96-4873-803E-786C3D646647}" destId="{D22D896F-A3E8-4EB9-9B6B-D52DE769D13F}" srcOrd="18" destOrd="0" presId="urn:microsoft.com/office/officeart/2005/8/layout/cycle6"/>
    <dgm:cxn modelId="{7D29C722-3035-4976-A535-BBA682B16680}" type="presParOf" srcId="{FFBF6D5C-FD96-4873-803E-786C3D646647}" destId="{5AF723CF-1537-4FC2-882C-A11AE94D712F}" srcOrd="19" destOrd="0" presId="urn:microsoft.com/office/officeart/2005/8/layout/cycle6"/>
    <dgm:cxn modelId="{3C3D8E5F-3B44-4958-870B-DED743FD205C}" type="presParOf" srcId="{FFBF6D5C-FD96-4873-803E-786C3D646647}" destId="{CC8B907F-50FB-4DAA-871A-64183C9AF201}" srcOrd="20" destOrd="0" presId="urn:microsoft.com/office/officeart/2005/8/layout/cycle6"/>
    <dgm:cxn modelId="{A39897E1-C63E-4DC4-B240-6CB0580B7F72}" type="presParOf" srcId="{FFBF6D5C-FD96-4873-803E-786C3D646647}" destId="{FFE0FEC9-75EB-4C4C-A1A3-AEF61B8B928A}" srcOrd="21" destOrd="0" presId="urn:microsoft.com/office/officeart/2005/8/layout/cycle6"/>
    <dgm:cxn modelId="{70D3D7B2-8D64-4BE5-98C7-DB17363CF14F}" type="presParOf" srcId="{FFBF6D5C-FD96-4873-803E-786C3D646647}" destId="{7034F10A-4DB4-420D-84AB-CB33F9EFDC92}" srcOrd="22" destOrd="0" presId="urn:microsoft.com/office/officeart/2005/8/layout/cycle6"/>
    <dgm:cxn modelId="{489E4B63-2187-48A2-8A7D-593CA738FDE2}" type="presParOf" srcId="{FFBF6D5C-FD96-4873-803E-786C3D646647}" destId="{657F90CC-0872-4B40-9722-A72B1668FA27}"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6ABE5-BE6B-4CC7-8CDD-33D01ED2C47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610AE20E-68E8-4210-858C-6560489E216F}">
      <dgm:prSet phldrT="[Metin]" custT="1"/>
      <dgm:spPr/>
      <dgm:t>
        <a:bodyPr/>
        <a:lstStyle/>
        <a:p>
          <a:r>
            <a:rPr lang="tr-TR" sz="2400" b="1" u="sng" dirty="0" smtClean="0">
              <a:solidFill>
                <a:schemeClr val="tx1"/>
              </a:solidFill>
              <a:latin typeface="Times New Roman" panose="02020603050405020304" pitchFamily="18" charset="0"/>
              <a:cs typeface="Times New Roman" panose="02020603050405020304" pitchFamily="18" charset="0"/>
            </a:rPr>
            <a:t>Ulusal Sertifikasyon Sürecinde Belge Alan Birimlerimiz   </a:t>
          </a:r>
        </a:p>
        <a:p>
          <a:endParaRPr lang="tr-TR" sz="2400" b="1" u="sng" dirty="0" smtClean="0">
            <a:solidFill>
              <a:schemeClr val="tx1"/>
            </a:solidFill>
            <a:latin typeface="Times New Roman" panose="02020603050405020304" pitchFamily="18" charset="0"/>
            <a:cs typeface="Times New Roman" panose="02020603050405020304" pitchFamily="18" charset="0"/>
          </a:endParaRPr>
        </a:p>
        <a:p>
          <a:r>
            <a:rPr lang="tr-TR" sz="2400" b="1" u="sng" dirty="0" smtClean="0">
              <a:solidFill>
                <a:schemeClr val="tx1"/>
              </a:solidFill>
              <a:latin typeface="Times New Roman" panose="02020603050405020304" pitchFamily="18" charset="0"/>
              <a:cs typeface="Times New Roman" panose="02020603050405020304" pitchFamily="18" charset="0"/>
            </a:rPr>
            <a:t>TSE EN ISO 9001:2015 Çalışmaları   </a:t>
          </a:r>
        </a:p>
        <a:p>
          <a:r>
            <a:rPr lang="tr-TR" sz="2400" b="1" u="sng" dirty="0" smtClean="0">
              <a:solidFill>
                <a:schemeClr val="tx1"/>
              </a:solidFill>
              <a:latin typeface="Times New Roman" panose="02020603050405020304" pitchFamily="18" charset="0"/>
              <a:cs typeface="Times New Roman" panose="02020603050405020304" pitchFamily="18" charset="0"/>
            </a:rPr>
            <a:t>                                   </a:t>
          </a:r>
        </a:p>
        <a:p>
          <a:r>
            <a:rPr lang="tr-TR" sz="2400" b="1" dirty="0" smtClean="0">
              <a:solidFill>
                <a:schemeClr val="tx1"/>
              </a:solidFill>
              <a:latin typeface="Times New Roman" panose="02020603050405020304" pitchFamily="18" charset="0"/>
              <a:cs typeface="Times New Roman" panose="02020603050405020304" pitchFamily="18" charset="0"/>
            </a:rPr>
            <a:t>*Eğitim Fakültesi		</a:t>
          </a:r>
        </a:p>
        <a:p>
          <a:r>
            <a:rPr lang="tr-TR" sz="2400" b="1" dirty="0" smtClean="0">
              <a:solidFill>
                <a:schemeClr val="tx1"/>
              </a:solidFill>
              <a:latin typeface="Times New Roman" panose="02020603050405020304" pitchFamily="18" charset="0"/>
              <a:cs typeface="Times New Roman" panose="02020603050405020304" pitchFamily="18" charset="0"/>
            </a:rPr>
            <a:t>* Sağlık Bilimleri Enstitüsü</a:t>
          </a:r>
        </a:p>
        <a:p>
          <a:r>
            <a:rPr lang="tr-TR" sz="2400" b="1" dirty="0" smtClean="0">
              <a:solidFill>
                <a:schemeClr val="tx1"/>
              </a:solidFill>
              <a:latin typeface="Times New Roman" panose="02020603050405020304" pitchFamily="18" charset="0"/>
              <a:cs typeface="Times New Roman" panose="02020603050405020304" pitchFamily="18" charset="0"/>
            </a:rPr>
            <a:t>* Şanlıurfa Sosyal Bilimler MYO	</a:t>
          </a:r>
        </a:p>
        <a:p>
          <a:r>
            <a:rPr lang="tr-TR" sz="2400" b="1" dirty="0" smtClean="0">
              <a:solidFill>
                <a:schemeClr val="tx1"/>
              </a:solidFill>
              <a:latin typeface="Times New Roman" panose="02020603050405020304" pitchFamily="18" charset="0"/>
              <a:cs typeface="Times New Roman" panose="02020603050405020304" pitchFamily="18" charset="0"/>
            </a:rPr>
            <a:t>*Öğrenci İşleri Daire Başkanlığı	</a:t>
          </a:r>
        </a:p>
        <a:p>
          <a:endParaRPr lang="tr-TR" sz="2400" b="1" dirty="0" smtClean="0">
            <a:solidFill>
              <a:schemeClr val="tx1"/>
            </a:solidFill>
            <a:latin typeface="Times New Roman" panose="02020603050405020304" pitchFamily="18" charset="0"/>
            <a:cs typeface="Times New Roman" panose="02020603050405020304" pitchFamily="18" charset="0"/>
          </a:endParaRPr>
        </a:p>
        <a:p>
          <a:r>
            <a:rPr lang="tr-TR" sz="2400" b="1" dirty="0" smtClean="0">
              <a:solidFill>
                <a:schemeClr val="tx1"/>
              </a:solidFill>
              <a:latin typeface="Times New Roman" panose="02020603050405020304" pitchFamily="18" charset="0"/>
              <a:cs typeface="Times New Roman" panose="02020603050405020304" pitchFamily="18" charset="0"/>
            </a:rPr>
            <a:t>2021 yılı Ocak ayında 3 akademik, 1 idari birim ile toplamda 4 dört birimimiz için belgelendirme çalışmaları yapıldı ve TSE EN ISO 9001 Kalite Yönetim Sistemi Belgesi alındı.			</a:t>
          </a:r>
          <a:endParaRPr lang="tr-TR" sz="2400" dirty="0"/>
        </a:p>
      </dgm:t>
    </dgm:pt>
    <dgm:pt modelId="{5A8AD84E-6585-41B1-BF39-F681836373EC}" type="sibTrans" cxnId="{24B82053-8D5F-4D40-835F-9BC6044BA866}">
      <dgm:prSet/>
      <dgm:spPr/>
      <dgm:t>
        <a:bodyPr/>
        <a:lstStyle/>
        <a:p>
          <a:endParaRPr lang="tr-TR"/>
        </a:p>
      </dgm:t>
    </dgm:pt>
    <dgm:pt modelId="{1E8428F1-E660-488A-A4DE-A37B1BFF9BA9}" type="parTrans" cxnId="{24B82053-8D5F-4D40-835F-9BC6044BA866}">
      <dgm:prSet/>
      <dgm:spPr/>
      <dgm:t>
        <a:bodyPr/>
        <a:lstStyle/>
        <a:p>
          <a:endParaRPr lang="tr-TR"/>
        </a:p>
      </dgm:t>
    </dgm:pt>
    <dgm:pt modelId="{439D758D-26B9-4D84-A110-4DE9A7494383}" type="pres">
      <dgm:prSet presAssocID="{49A6ABE5-BE6B-4CC7-8CDD-33D01ED2C471}" presName="layout" presStyleCnt="0">
        <dgm:presLayoutVars>
          <dgm:chMax/>
          <dgm:chPref/>
          <dgm:dir/>
          <dgm:resizeHandles/>
        </dgm:presLayoutVars>
      </dgm:prSet>
      <dgm:spPr/>
      <dgm:t>
        <a:bodyPr/>
        <a:lstStyle/>
        <a:p>
          <a:endParaRPr lang="tr-TR"/>
        </a:p>
      </dgm:t>
    </dgm:pt>
    <dgm:pt modelId="{5CB568C9-9E82-4265-AF4B-C5499E0A98A5}" type="pres">
      <dgm:prSet presAssocID="{610AE20E-68E8-4210-858C-6560489E216F}" presName="root" presStyleCnt="0">
        <dgm:presLayoutVars>
          <dgm:chMax/>
          <dgm:chPref/>
        </dgm:presLayoutVars>
      </dgm:prSet>
      <dgm:spPr/>
    </dgm:pt>
    <dgm:pt modelId="{8878AC4E-6CD9-4744-844E-CC1ADFC23395}" type="pres">
      <dgm:prSet presAssocID="{610AE20E-68E8-4210-858C-6560489E216F}" presName="rootComposite" presStyleCnt="0">
        <dgm:presLayoutVars/>
      </dgm:prSet>
      <dgm:spPr/>
    </dgm:pt>
    <dgm:pt modelId="{9059D036-62D7-4588-A1EB-E16FBAFDEE67}" type="pres">
      <dgm:prSet presAssocID="{610AE20E-68E8-4210-858C-6560489E216F}" presName="ParentAccent" presStyleLbl="alignNode1" presStyleIdx="0" presStyleCnt="1" custFlipVert="1" custScaleY="34886" custLinFactNeighborX="135" custLinFactNeighborY="37237"/>
      <dgm:spPr/>
    </dgm:pt>
    <dgm:pt modelId="{E439FAC7-32B6-477D-AF11-6D962B65AE20}" type="pres">
      <dgm:prSet presAssocID="{610AE20E-68E8-4210-858C-6560489E216F}" presName="ParentSmallAccent" presStyleLbl="fgAcc1" presStyleIdx="0" presStyleCnt="1" custFlipVert="1" custScaleY="25552"/>
      <dgm:spPr/>
    </dgm:pt>
    <dgm:pt modelId="{B222DE9B-3B94-49F8-97DC-5CBFFE8C0883}" type="pres">
      <dgm:prSet presAssocID="{610AE20E-68E8-4210-858C-6560489E216F}" presName="Parent" presStyleLbl="revTx" presStyleIdx="0" presStyleCnt="1" custScaleX="100293" custScaleY="222009">
        <dgm:presLayoutVars>
          <dgm:chMax/>
          <dgm:chPref val="4"/>
          <dgm:bulletEnabled val="1"/>
        </dgm:presLayoutVars>
      </dgm:prSet>
      <dgm:spPr/>
      <dgm:t>
        <a:bodyPr/>
        <a:lstStyle/>
        <a:p>
          <a:endParaRPr lang="tr-TR"/>
        </a:p>
      </dgm:t>
    </dgm:pt>
    <dgm:pt modelId="{CC009DDF-1A9C-483A-BB54-5A885CDC8090}" type="pres">
      <dgm:prSet presAssocID="{610AE20E-68E8-4210-858C-6560489E216F}" presName="childShape" presStyleCnt="0">
        <dgm:presLayoutVars>
          <dgm:chMax val="0"/>
          <dgm:chPref val="0"/>
        </dgm:presLayoutVars>
      </dgm:prSet>
      <dgm:spPr/>
    </dgm:pt>
  </dgm:ptLst>
  <dgm:cxnLst>
    <dgm:cxn modelId="{A9A770D6-375A-4965-B2A2-B22BB190916C}" type="presOf" srcId="{610AE20E-68E8-4210-858C-6560489E216F}" destId="{B222DE9B-3B94-49F8-97DC-5CBFFE8C0883}" srcOrd="0" destOrd="0" presId="urn:microsoft.com/office/officeart/2008/layout/SquareAccentList"/>
    <dgm:cxn modelId="{37491D34-F6E5-4FF3-9A6C-36253019562D}" type="presOf" srcId="{49A6ABE5-BE6B-4CC7-8CDD-33D01ED2C471}" destId="{439D758D-26B9-4D84-A110-4DE9A7494383}" srcOrd="0" destOrd="0" presId="urn:microsoft.com/office/officeart/2008/layout/SquareAccentList"/>
    <dgm:cxn modelId="{24B82053-8D5F-4D40-835F-9BC6044BA866}" srcId="{49A6ABE5-BE6B-4CC7-8CDD-33D01ED2C471}" destId="{610AE20E-68E8-4210-858C-6560489E216F}" srcOrd="0" destOrd="0" parTransId="{1E8428F1-E660-488A-A4DE-A37B1BFF9BA9}" sibTransId="{5A8AD84E-6585-41B1-BF39-F681836373EC}"/>
    <dgm:cxn modelId="{3680411A-5777-4DFF-B105-81F476640705}" type="presParOf" srcId="{439D758D-26B9-4D84-A110-4DE9A7494383}" destId="{5CB568C9-9E82-4265-AF4B-C5499E0A98A5}" srcOrd="0" destOrd="0" presId="urn:microsoft.com/office/officeart/2008/layout/SquareAccentList"/>
    <dgm:cxn modelId="{043BC49C-2BF7-4AD1-A9F7-0470333B450C}" type="presParOf" srcId="{5CB568C9-9E82-4265-AF4B-C5499E0A98A5}" destId="{8878AC4E-6CD9-4744-844E-CC1ADFC23395}" srcOrd="0" destOrd="0" presId="urn:microsoft.com/office/officeart/2008/layout/SquareAccentList"/>
    <dgm:cxn modelId="{1E82AC5E-DA04-4177-8F1A-52263BE0CCB0}" type="presParOf" srcId="{8878AC4E-6CD9-4744-844E-CC1ADFC23395}" destId="{9059D036-62D7-4588-A1EB-E16FBAFDEE67}" srcOrd="0" destOrd="0" presId="urn:microsoft.com/office/officeart/2008/layout/SquareAccentList"/>
    <dgm:cxn modelId="{59D19F81-3D7B-411C-963A-13227D5519EE}" type="presParOf" srcId="{8878AC4E-6CD9-4744-844E-CC1ADFC23395}" destId="{E439FAC7-32B6-477D-AF11-6D962B65AE20}" srcOrd="1" destOrd="0" presId="urn:microsoft.com/office/officeart/2008/layout/SquareAccentList"/>
    <dgm:cxn modelId="{C20F5D6B-E4D9-4E83-B2FB-E84A73E3ECF4}" type="presParOf" srcId="{8878AC4E-6CD9-4744-844E-CC1ADFC23395}" destId="{B222DE9B-3B94-49F8-97DC-5CBFFE8C0883}" srcOrd="2" destOrd="0" presId="urn:microsoft.com/office/officeart/2008/layout/SquareAccentList"/>
    <dgm:cxn modelId="{CF246A25-BAF7-49FC-BA01-6E89D422899C}" type="presParOf" srcId="{5CB568C9-9E82-4265-AF4B-C5499E0A98A5}" destId="{CC009DDF-1A9C-483A-BB54-5A885CDC8090}"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A6ABE5-BE6B-4CC7-8CDD-33D01ED2C47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tr-TR"/>
        </a:p>
      </dgm:t>
    </dgm:pt>
    <dgm:pt modelId="{610AE20E-68E8-4210-858C-6560489E216F}">
      <dgm:prSet phldrT="[Metin]" custT="1"/>
      <dgm:spPr/>
      <dgm:t>
        <a:bodyPr/>
        <a:lstStyle/>
        <a:p>
          <a:endParaRPr lang="tr-TR" sz="2400" b="1" dirty="0" smtClean="0">
            <a:solidFill>
              <a:schemeClr val="tx1"/>
            </a:solidFill>
            <a:latin typeface="Times New Roman" panose="02020603050405020304" pitchFamily="18" charset="0"/>
            <a:cs typeface="Times New Roman" panose="02020603050405020304" pitchFamily="18" charset="0"/>
          </a:endParaRPr>
        </a:p>
        <a:p>
          <a:r>
            <a:rPr lang="tr-TR" sz="2400" b="1" u="sng" dirty="0" smtClean="0">
              <a:solidFill>
                <a:schemeClr val="tx1"/>
              </a:solidFill>
              <a:latin typeface="Times New Roman" panose="02020603050405020304" pitchFamily="18" charset="0"/>
              <a:cs typeface="Times New Roman" panose="02020603050405020304" pitchFamily="18" charset="0"/>
            </a:rPr>
            <a:t>Ulusal Sertifikasyon Sürecinde Belge Alan Birimlerimiz</a:t>
          </a:r>
        </a:p>
        <a:p>
          <a:endParaRPr lang="tr-TR" sz="2200" b="1" u="sng" dirty="0" smtClean="0">
            <a:solidFill>
              <a:schemeClr val="tx1"/>
            </a:solidFill>
            <a:latin typeface="Times New Roman" panose="02020603050405020304" pitchFamily="18" charset="0"/>
            <a:cs typeface="Times New Roman" panose="02020603050405020304" pitchFamily="18" charset="0"/>
          </a:endParaRPr>
        </a:p>
        <a:p>
          <a:r>
            <a:rPr lang="tr-TR" sz="2200" b="1" u="sng" dirty="0" smtClean="0">
              <a:solidFill>
                <a:schemeClr val="tx1"/>
              </a:solidFill>
              <a:latin typeface="Times New Roman" panose="02020603050405020304" pitchFamily="18" charset="0"/>
              <a:cs typeface="Times New Roman" panose="02020603050405020304" pitchFamily="18" charset="0"/>
            </a:rPr>
            <a:t>TSE EN ISO 9001:2015 Çalışmaları      </a:t>
          </a:r>
        </a:p>
        <a:p>
          <a:endParaRPr lang="tr-TR" sz="2200" b="1" u="sng" dirty="0" smtClean="0">
            <a:solidFill>
              <a:schemeClr val="tx1"/>
            </a:solidFill>
            <a:latin typeface="Times New Roman" panose="02020603050405020304" pitchFamily="18" charset="0"/>
            <a:cs typeface="Times New Roman" panose="02020603050405020304" pitchFamily="18" charset="0"/>
          </a:endParaRPr>
        </a:p>
        <a:p>
          <a:r>
            <a:rPr lang="tr-TR" sz="2200" b="1" u="none" dirty="0" smtClean="0">
              <a:solidFill>
                <a:schemeClr val="tx1"/>
              </a:solidFill>
              <a:latin typeface="Times New Roman" panose="02020603050405020304" pitchFamily="18" charset="0"/>
              <a:cs typeface="Times New Roman" panose="02020603050405020304" pitchFamily="18" charset="0"/>
            </a:rPr>
            <a:t> * Tıp Fakültesi </a:t>
          </a:r>
          <a:r>
            <a:rPr lang="tr-TR" sz="2200" b="1" u="sng" dirty="0" smtClean="0">
              <a:solidFill>
                <a:schemeClr val="tx1"/>
              </a:solidFill>
              <a:latin typeface="Times New Roman" panose="02020603050405020304" pitchFamily="18" charset="0"/>
              <a:cs typeface="Times New Roman" panose="02020603050405020304" pitchFamily="18" charset="0"/>
            </a:rPr>
            <a:t> </a:t>
          </a:r>
        </a:p>
        <a:p>
          <a:r>
            <a:rPr lang="tr-TR" sz="2200" b="1" dirty="0" smtClean="0">
              <a:solidFill>
                <a:schemeClr val="tx1"/>
              </a:solidFill>
              <a:latin typeface="Times New Roman" panose="02020603050405020304" pitchFamily="18" charset="0"/>
              <a:cs typeface="Times New Roman" panose="02020603050405020304" pitchFamily="18" charset="0"/>
            </a:rPr>
            <a:t>* Mühendislik Fakültesi</a:t>
          </a:r>
          <a:r>
            <a:rPr lang="tr-TR" sz="2200" b="1" u="sng" dirty="0" smtClean="0">
              <a:solidFill>
                <a:schemeClr val="tx1"/>
              </a:solidFill>
              <a:latin typeface="Times New Roman" panose="02020603050405020304" pitchFamily="18" charset="0"/>
              <a:cs typeface="Times New Roman" panose="02020603050405020304" pitchFamily="18" charset="0"/>
            </a:rPr>
            <a:t>  </a:t>
          </a:r>
        </a:p>
        <a:p>
          <a:r>
            <a:rPr lang="tr-TR" sz="2200" b="1" dirty="0" smtClean="0">
              <a:solidFill>
                <a:schemeClr val="tx1"/>
              </a:solidFill>
              <a:latin typeface="Times New Roman" panose="02020603050405020304" pitchFamily="18" charset="0"/>
              <a:cs typeface="Times New Roman" panose="02020603050405020304" pitchFamily="18" charset="0"/>
            </a:rPr>
            <a:t>* İktisadi ve İdari Bilimler Fakültesi</a:t>
          </a:r>
        </a:p>
        <a:p>
          <a:r>
            <a:rPr lang="tr-TR" sz="2200" b="1" dirty="0" smtClean="0">
              <a:solidFill>
                <a:schemeClr val="tx1"/>
              </a:solidFill>
              <a:latin typeface="Times New Roman" panose="02020603050405020304" pitchFamily="18" charset="0"/>
              <a:cs typeface="Times New Roman" panose="02020603050405020304" pitchFamily="18" charset="0"/>
            </a:rPr>
            <a:t>* Fen Edebiyat Fakültesi</a:t>
          </a:r>
        </a:p>
        <a:p>
          <a:r>
            <a:rPr lang="tr-TR" sz="2200" b="1" dirty="0" smtClean="0">
              <a:solidFill>
                <a:schemeClr val="tx1"/>
              </a:solidFill>
              <a:latin typeface="Times New Roman" panose="02020603050405020304" pitchFamily="18" charset="0"/>
              <a:cs typeface="Times New Roman" panose="02020603050405020304" pitchFamily="18" charset="0"/>
            </a:rPr>
            <a:t>* Sosyal Bilimler Enstitüsü</a:t>
          </a:r>
        </a:p>
        <a:p>
          <a:r>
            <a:rPr lang="tr-TR" sz="2200" b="1" dirty="0" smtClean="0">
              <a:solidFill>
                <a:schemeClr val="tx1"/>
              </a:solidFill>
              <a:latin typeface="Times New Roman" panose="02020603050405020304" pitchFamily="18" charset="0"/>
              <a:cs typeface="Times New Roman" panose="02020603050405020304" pitchFamily="18" charset="0"/>
            </a:rPr>
            <a:t>* Fen Bilimleri Enstitüsü</a:t>
          </a:r>
        </a:p>
        <a:p>
          <a:r>
            <a:rPr lang="tr-TR" sz="2200" b="1" dirty="0" smtClean="0">
              <a:solidFill>
                <a:schemeClr val="tx1"/>
              </a:solidFill>
              <a:latin typeface="Times New Roman" panose="02020603050405020304" pitchFamily="18" charset="0"/>
              <a:cs typeface="Times New Roman" panose="02020603050405020304" pitchFamily="18" charset="0"/>
            </a:rPr>
            <a:t>* Şanlıurfa Teknik Bilimler Meslek Yüksekokulu</a:t>
          </a:r>
        </a:p>
        <a:p>
          <a:r>
            <a:rPr lang="tr-TR" sz="2200" b="1" dirty="0" smtClean="0">
              <a:solidFill>
                <a:schemeClr val="tx1"/>
              </a:solidFill>
              <a:latin typeface="Times New Roman" panose="02020603050405020304" pitchFamily="18" charset="0"/>
              <a:cs typeface="Times New Roman" panose="02020603050405020304" pitchFamily="18" charset="0"/>
            </a:rPr>
            <a:t>* Yapı ve Teknik İşler Daire Başkanlığı</a:t>
          </a:r>
        </a:p>
        <a:p>
          <a:endParaRPr lang="tr-TR" sz="2200" b="1" dirty="0" smtClean="0">
            <a:solidFill>
              <a:schemeClr val="tx1"/>
            </a:solidFill>
            <a:latin typeface="Times New Roman" panose="02020603050405020304" pitchFamily="18" charset="0"/>
            <a:cs typeface="Times New Roman" panose="02020603050405020304" pitchFamily="18" charset="0"/>
          </a:endParaRPr>
        </a:p>
        <a:p>
          <a:r>
            <a:rPr lang="tr-TR" sz="2400" b="1" dirty="0" smtClean="0">
              <a:solidFill>
                <a:schemeClr val="tx1"/>
              </a:solidFill>
              <a:latin typeface="Times New Roman" panose="02020603050405020304" pitchFamily="18" charset="0"/>
              <a:cs typeface="Times New Roman" panose="02020603050405020304" pitchFamily="18" charset="0"/>
            </a:rPr>
            <a:t>2021 yılı Kasım ayında 7 akademik, 1 idari birim ile toplamda 8 birimimiz için belgelendirme çalışmaları devam etti ve böylece 2021 yılı sonu itibariyle 12 birimimiz için TSE EN ISO 9001 Kalite Yönetim Sistemi Belgesi alınmış oldu.</a:t>
          </a:r>
        </a:p>
        <a:p>
          <a:r>
            <a:rPr lang="tr-TR" sz="2400" b="1" dirty="0" smtClean="0">
              <a:solidFill>
                <a:schemeClr val="tx1"/>
              </a:solidFill>
              <a:latin typeface="Times New Roman" panose="02020603050405020304" pitchFamily="18" charset="0"/>
              <a:cs typeface="Times New Roman" panose="02020603050405020304" pitchFamily="18" charset="0"/>
            </a:rPr>
            <a:t>		</a:t>
          </a:r>
          <a:endParaRPr lang="tr-TR" sz="2400" dirty="0"/>
        </a:p>
      </dgm:t>
    </dgm:pt>
    <dgm:pt modelId="{5A8AD84E-6585-41B1-BF39-F681836373EC}" type="sibTrans" cxnId="{24B82053-8D5F-4D40-835F-9BC6044BA866}">
      <dgm:prSet/>
      <dgm:spPr/>
      <dgm:t>
        <a:bodyPr/>
        <a:lstStyle/>
        <a:p>
          <a:endParaRPr lang="tr-TR"/>
        </a:p>
      </dgm:t>
    </dgm:pt>
    <dgm:pt modelId="{1E8428F1-E660-488A-A4DE-A37B1BFF9BA9}" type="parTrans" cxnId="{24B82053-8D5F-4D40-835F-9BC6044BA866}">
      <dgm:prSet/>
      <dgm:spPr/>
      <dgm:t>
        <a:bodyPr/>
        <a:lstStyle/>
        <a:p>
          <a:endParaRPr lang="tr-TR"/>
        </a:p>
      </dgm:t>
    </dgm:pt>
    <dgm:pt modelId="{439D758D-26B9-4D84-A110-4DE9A7494383}" type="pres">
      <dgm:prSet presAssocID="{49A6ABE5-BE6B-4CC7-8CDD-33D01ED2C471}" presName="layout" presStyleCnt="0">
        <dgm:presLayoutVars>
          <dgm:chMax/>
          <dgm:chPref/>
          <dgm:dir/>
          <dgm:resizeHandles/>
        </dgm:presLayoutVars>
      </dgm:prSet>
      <dgm:spPr/>
      <dgm:t>
        <a:bodyPr/>
        <a:lstStyle/>
        <a:p>
          <a:endParaRPr lang="tr-TR"/>
        </a:p>
      </dgm:t>
    </dgm:pt>
    <dgm:pt modelId="{5CB568C9-9E82-4265-AF4B-C5499E0A98A5}" type="pres">
      <dgm:prSet presAssocID="{610AE20E-68E8-4210-858C-6560489E216F}" presName="root" presStyleCnt="0">
        <dgm:presLayoutVars>
          <dgm:chMax/>
          <dgm:chPref/>
        </dgm:presLayoutVars>
      </dgm:prSet>
      <dgm:spPr/>
    </dgm:pt>
    <dgm:pt modelId="{8878AC4E-6CD9-4744-844E-CC1ADFC23395}" type="pres">
      <dgm:prSet presAssocID="{610AE20E-68E8-4210-858C-6560489E216F}" presName="rootComposite" presStyleCnt="0">
        <dgm:presLayoutVars/>
      </dgm:prSet>
      <dgm:spPr/>
    </dgm:pt>
    <dgm:pt modelId="{9059D036-62D7-4588-A1EB-E16FBAFDEE67}" type="pres">
      <dgm:prSet presAssocID="{610AE20E-68E8-4210-858C-6560489E216F}" presName="ParentAccent" presStyleLbl="alignNode1" presStyleIdx="0" presStyleCnt="1" custFlipVert="1" custScaleY="49387" custLinFactNeighborX="-59" custLinFactNeighborY="50620"/>
      <dgm:spPr/>
    </dgm:pt>
    <dgm:pt modelId="{E439FAC7-32B6-477D-AF11-6D962B65AE20}" type="pres">
      <dgm:prSet presAssocID="{610AE20E-68E8-4210-858C-6560489E216F}" presName="ParentSmallAccent" presStyleLbl="fgAcc1" presStyleIdx="0" presStyleCnt="1" custFlipVert="1" custScaleY="25552"/>
      <dgm:spPr/>
    </dgm:pt>
    <dgm:pt modelId="{B222DE9B-3B94-49F8-97DC-5CBFFE8C0883}" type="pres">
      <dgm:prSet presAssocID="{610AE20E-68E8-4210-858C-6560489E216F}" presName="Parent" presStyleLbl="revTx" presStyleIdx="0" presStyleCnt="1" custScaleX="106757" custScaleY="261315">
        <dgm:presLayoutVars>
          <dgm:chMax/>
          <dgm:chPref val="4"/>
          <dgm:bulletEnabled val="1"/>
        </dgm:presLayoutVars>
      </dgm:prSet>
      <dgm:spPr/>
      <dgm:t>
        <a:bodyPr/>
        <a:lstStyle/>
        <a:p>
          <a:endParaRPr lang="tr-TR"/>
        </a:p>
      </dgm:t>
    </dgm:pt>
    <dgm:pt modelId="{CC009DDF-1A9C-483A-BB54-5A885CDC8090}" type="pres">
      <dgm:prSet presAssocID="{610AE20E-68E8-4210-858C-6560489E216F}" presName="childShape" presStyleCnt="0">
        <dgm:presLayoutVars>
          <dgm:chMax val="0"/>
          <dgm:chPref val="0"/>
        </dgm:presLayoutVars>
      </dgm:prSet>
      <dgm:spPr/>
    </dgm:pt>
  </dgm:ptLst>
  <dgm:cxnLst>
    <dgm:cxn modelId="{A9A770D6-375A-4965-B2A2-B22BB190916C}" type="presOf" srcId="{610AE20E-68E8-4210-858C-6560489E216F}" destId="{B222DE9B-3B94-49F8-97DC-5CBFFE8C0883}" srcOrd="0" destOrd="0" presId="urn:microsoft.com/office/officeart/2008/layout/SquareAccentList"/>
    <dgm:cxn modelId="{37491D34-F6E5-4FF3-9A6C-36253019562D}" type="presOf" srcId="{49A6ABE5-BE6B-4CC7-8CDD-33D01ED2C471}" destId="{439D758D-26B9-4D84-A110-4DE9A7494383}" srcOrd="0" destOrd="0" presId="urn:microsoft.com/office/officeart/2008/layout/SquareAccentList"/>
    <dgm:cxn modelId="{24B82053-8D5F-4D40-835F-9BC6044BA866}" srcId="{49A6ABE5-BE6B-4CC7-8CDD-33D01ED2C471}" destId="{610AE20E-68E8-4210-858C-6560489E216F}" srcOrd="0" destOrd="0" parTransId="{1E8428F1-E660-488A-A4DE-A37B1BFF9BA9}" sibTransId="{5A8AD84E-6585-41B1-BF39-F681836373EC}"/>
    <dgm:cxn modelId="{3680411A-5777-4DFF-B105-81F476640705}" type="presParOf" srcId="{439D758D-26B9-4D84-A110-4DE9A7494383}" destId="{5CB568C9-9E82-4265-AF4B-C5499E0A98A5}" srcOrd="0" destOrd="0" presId="urn:microsoft.com/office/officeart/2008/layout/SquareAccentList"/>
    <dgm:cxn modelId="{043BC49C-2BF7-4AD1-A9F7-0470333B450C}" type="presParOf" srcId="{5CB568C9-9E82-4265-AF4B-C5499E0A98A5}" destId="{8878AC4E-6CD9-4744-844E-CC1ADFC23395}" srcOrd="0" destOrd="0" presId="urn:microsoft.com/office/officeart/2008/layout/SquareAccentList"/>
    <dgm:cxn modelId="{1E82AC5E-DA04-4177-8F1A-52263BE0CCB0}" type="presParOf" srcId="{8878AC4E-6CD9-4744-844E-CC1ADFC23395}" destId="{9059D036-62D7-4588-A1EB-E16FBAFDEE67}" srcOrd="0" destOrd="0" presId="urn:microsoft.com/office/officeart/2008/layout/SquareAccentList"/>
    <dgm:cxn modelId="{59D19F81-3D7B-411C-963A-13227D5519EE}" type="presParOf" srcId="{8878AC4E-6CD9-4744-844E-CC1ADFC23395}" destId="{E439FAC7-32B6-477D-AF11-6D962B65AE20}" srcOrd="1" destOrd="0" presId="urn:microsoft.com/office/officeart/2008/layout/SquareAccentList"/>
    <dgm:cxn modelId="{C20F5D6B-E4D9-4E83-B2FB-E84A73E3ECF4}" type="presParOf" srcId="{8878AC4E-6CD9-4744-844E-CC1ADFC23395}" destId="{B222DE9B-3B94-49F8-97DC-5CBFFE8C0883}" srcOrd="2" destOrd="0" presId="urn:microsoft.com/office/officeart/2008/layout/SquareAccentList"/>
    <dgm:cxn modelId="{CF246A25-BAF7-49FC-BA01-6E89D422899C}" type="presParOf" srcId="{5CB568C9-9E82-4265-AF4B-C5499E0A98A5}" destId="{CC009DDF-1A9C-483A-BB54-5A885CDC809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3E363-6297-4654-AD46-6B96A184E6A1}">
      <dsp:nvSpPr>
        <dsp:cNvPr id="0" name=""/>
        <dsp:cNvSpPr/>
      </dsp:nvSpPr>
      <dsp:spPr>
        <a:xfrm>
          <a:off x="2489239" y="0"/>
          <a:ext cx="1347143" cy="550525"/>
        </a:xfrm>
        <a:prstGeom prst="round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Kurum Hakkında Bilgiler</a:t>
          </a:r>
          <a:endParaRPr lang="tr-TR" sz="1200" kern="1200" dirty="0"/>
        </a:p>
      </dsp:txBody>
      <dsp:txXfrm>
        <a:off x="2516113" y="26874"/>
        <a:ext cx="1293395" cy="496777"/>
      </dsp:txXfrm>
    </dsp:sp>
    <dsp:sp modelId="{E7EC837E-3870-45C2-9B8A-5342C68ACAE5}">
      <dsp:nvSpPr>
        <dsp:cNvPr id="0" name=""/>
        <dsp:cNvSpPr/>
      </dsp:nvSpPr>
      <dsp:spPr>
        <a:xfrm>
          <a:off x="1251086" y="277868"/>
          <a:ext cx="3819365" cy="3819365"/>
        </a:xfrm>
        <a:custGeom>
          <a:avLst/>
          <a:gdLst/>
          <a:ahLst/>
          <a:cxnLst/>
          <a:rect l="0" t="0" r="0" b="0"/>
          <a:pathLst>
            <a:path>
              <a:moveTo>
                <a:pt x="2591548" y="125881"/>
              </a:moveTo>
              <a:arcTo wR="1909682" hR="1909682" stAng="17455175" swAng="1186412"/>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59815A-D5B6-4E99-8C69-1873F648CBC3}">
      <dsp:nvSpPr>
        <dsp:cNvPr id="0" name=""/>
        <dsp:cNvSpPr/>
      </dsp:nvSpPr>
      <dsp:spPr>
        <a:xfrm>
          <a:off x="3936911" y="743975"/>
          <a:ext cx="1466065" cy="550525"/>
        </a:xfrm>
        <a:prstGeom prst="roundRect">
          <a:avLst/>
        </a:prstGeom>
        <a:gradFill rotWithShape="0">
          <a:gsLst>
            <a:gs pos="0">
              <a:schemeClr val="accent5">
                <a:hueOff val="-373698"/>
                <a:satOff val="2223"/>
                <a:lumOff val="896"/>
                <a:alphaOff val="0"/>
                <a:tint val="65000"/>
                <a:lumMod val="110000"/>
              </a:schemeClr>
            </a:gs>
            <a:gs pos="88000">
              <a:schemeClr val="accent5">
                <a:hueOff val="-373698"/>
                <a:satOff val="2223"/>
                <a:lumOff val="896"/>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Kalite Güvence Sistemi</a:t>
          </a:r>
          <a:endParaRPr lang="tr-TR" sz="1200" kern="1200" dirty="0"/>
        </a:p>
      </dsp:txBody>
      <dsp:txXfrm>
        <a:off x="3963785" y="770849"/>
        <a:ext cx="1412317" cy="496777"/>
      </dsp:txXfrm>
    </dsp:sp>
    <dsp:sp modelId="{30BBB3ED-BB24-4C9C-AEA6-2CDDA40D27B8}">
      <dsp:nvSpPr>
        <dsp:cNvPr id="0" name=""/>
        <dsp:cNvSpPr/>
      </dsp:nvSpPr>
      <dsp:spPr>
        <a:xfrm>
          <a:off x="1242418" y="265558"/>
          <a:ext cx="3819365" cy="3819365"/>
        </a:xfrm>
        <a:custGeom>
          <a:avLst/>
          <a:gdLst/>
          <a:ahLst/>
          <a:cxnLst/>
          <a:rect l="0" t="0" r="0" b="0"/>
          <a:pathLst>
            <a:path>
              <a:moveTo>
                <a:pt x="3607210" y="1034874"/>
              </a:moveTo>
              <a:arcTo wR="1909682" hR="1909682" stAng="19964161" swAng="1184557"/>
            </a:path>
          </a:pathLst>
        </a:custGeom>
        <a:noFill/>
        <a:ln w="12700" cap="rnd" cmpd="sng" algn="ctr">
          <a:solidFill>
            <a:schemeClr val="accent5">
              <a:hueOff val="-373698"/>
              <a:satOff val="2223"/>
              <a:lumOff val="896"/>
              <a:alphaOff val="0"/>
            </a:schemeClr>
          </a:solidFill>
          <a:prstDash val="solid"/>
        </a:ln>
        <a:effectLst/>
      </dsp:spPr>
      <dsp:style>
        <a:lnRef idx="1">
          <a:scrgbClr r="0" g="0" b="0"/>
        </a:lnRef>
        <a:fillRef idx="0">
          <a:scrgbClr r="0" g="0" b="0"/>
        </a:fillRef>
        <a:effectRef idx="0">
          <a:scrgbClr r="0" g="0" b="0"/>
        </a:effectRef>
        <a:fontRef idx="minor"/>
      </dsp:style>
    </dsp:sp>
    <dsp:sp modelId="{358675C9-2C90-412E-A2B8-BBE6B5612864}">
      <dsp:nvSpPr>
        <dsp:cNvPr id="0" name=""/>
        <dsp:cNvSpPr/>
      </dsp:nvSpPr>
      <dsp:spPr>
        <a:xfrm>
          <a:off x="3933815" y="1931894"/>
          <a:ext cx="2258889" cy="509136"/>
        </a:xfrm>
        <a:prstGeom prst="roundRect">
          <a:avLst/>
        </a:prstGeom>
        <a:solidFill>
          <a:srgbClr val="FFC000"/>
        </a:solidFill>
        <a:ln>
          <a:solidFill>
            <a:srgbClr val="FFC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tr-TR" sz="1200" kern="1200"/>
        </a:p>
      </dsp:txBody>
      <dsp:txXfrm>
        <a:off x="3958669" y="1956748"/>
        <a:ext cx="2209181" cy="459428"/>
      </dsp:txXfrm>
    </dsp:sp>
    <dsp:sp modelId="{325FEF75-10DC-4E1B-AD44-58499F44F0D7}">
      <dsp:nvSpPr>
        <dsp:cNvPr id="0" name=""/>
        <dsp:cNvSpPr/>
      </dsp:nvSpPr>
      <dsp:spPr>
        <a:xfrm>
          <a:off x="1238773" y="318292"/>
          <a:ext cx="3819365" cy="3819365"/>
        </a:xfrm>
        <a:custGeom>
          <a:avLst/>
          <a:gdLst/>
          <a:ahLst/>
          <a:cxnLst/>
          <a:rect l="0" t="0" r="0" b="0"/>
          <a:pathLst>
            <a:path>
              <a:moveTo>
                <a:pt x="3806973" y="2126883"/>
              </a:moveTo>
              <a:arcTo wR="1909682" hR="1909682" stAng="391845" swAng="737426"/>
            </a:path>
          </a:pathLst>
        </a:custGeom>
        <a:noFill/>
        <a:ln w="12700" cap="rnd" cmpd="sng" algn="ctr">
          <a:solidFill>
            <a:schemeClr val="accent5">
              <a:hueOff val="-747396"/>
              <a:satOff val="4447"/>
              <a:lumOff val="1793"/>
              <a:alphaOff val="0"/>
            </a:schemeClr>
          </a:solidFill>
          <a:prstDash val="solid"/>
        </a:ln>
        <a:effectLst/>
      </dsp:spPr>
      <dsp:style>
        <a:lnRef idx="1">
          <a:scrgbClr r="0" g="0" b="0"/>
        </a:lnRef>
        <a:fillRef idx="0">
          <a:scrgbClr r="0" g="0" b="0"/>
        </a:fillRef>
        <a:effectRef idx="0">
          <a:scrgbClr r="0" g="0" b="0"/>
        </a:effectRef>
        <a:fontRef idx="minor"/>
      </dsp:style>
    </dsp:sp>
    <dsp:sp modelId="{B1DB7D91-06B0-4510-8528-4962DCD55CA6}">
      <dsp:nvSpPr>
        <dsp:cNvPr id="0" name=""/>
        <dsp:cNvSpPr/>
      </dsp:nvSpPr>
      <dsp:spPr>
        <a:xfrm>
          <a:off x="4081662" y="2848016"/>
          <a:ext cx="1492854" cy="550525"/>
        </a:xfrm>
        <a:prstGeom prst="roundRect">
          <a:avLst/>
        </a:prstGeom>
        <a:gradFill rotWithShape="0">
          <a:gsLst>
            <a:gs pos="0">
              <a:schemeClr val="accent5">
                <a:hueOff val="-1121094"/>
                <a:satOff val="6670"/>
                <a:lumOff val="2689"/>
                <a:alphaOff val="0"/>
                <a:tint val="65000"/>
                <a:lumMod val="110000"/>
              </a:schemeClr>
            </a:gs>
            <a:gs pos="88000">
              <a:schemeClr val="accent5">
                <a:hueOff val="-1121094"/>
                <a:satOff val="6670"/>
                <a:lumOff val="268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Uzaktan Eğitim</a:t>
          </a:r>
          <a:endParaRPr lang="tr-TR" sz="1200" kern="1200" dirty="0"/>
        </a:p>
      </dsp:txBody>
      <dsp:txXfrm>
        <a:off x="4108536" y="2874890"/>
        <a:ext cx="1439106" cy="496777"/>
      </dsp:txXfrm>
    </dsp:sp>
    <dsp:sp modelId="{0EA2F067-74F2-44A9-A1FD-9DD8E301F296}">
      <dsp:nvSpPr>
        <dsp:cNvPr id="0" name=""/>
        <dsp:cNvSpPr/>
      </dsp:nvSpPr>
      <dsp:spPr>
        <a:xfrm>
          <a:off x="1292515" y="233198"/>
          <a:ext cx="3819365" cy="3819365"/>
        </a:xfrm>
        <a:custGeom>
          <a:avLst/>
          <a:gdLst/>
          <a:ahLst/>
          <a:cxnLst/>
          <a:rect l="0" t="0" r="0" b="0"/>
          <a:pathLst>
            <a:path>
              <a:moveTo>
                <a:pt x="3344419" y="3170008"/>
              </a:moveTo>
              <a:arcTo wR="1909682" hR="1909682" stAng="2477836" swAng="1098712"/>
            </a:path>
          </a:pathLst>
        </a:custGeom>
        <a:noFill/>
        <a:ln w="12700" cap="rnd" cmpd="sng" algn="ctr">
          <a:solidFill>
            <a:schemeClr val="accent5">
              <a:hueOff val="-1121094"/>
              <a:satOff val="6670"/>
              <a:lumOff val="2689"/>
              <a:alphaOff val="0"/>
            </a:schemeClr>
          </a:solidFill>
          <a:prstDash val="solid"/>
        </a:ln>
        <a:effectLst/>
      </dsp:spPr>
      <dsp:style>
        <a:lnRef idx="1">
          <a:scrgbClr r="0" g="0" b="0"/>
        </a:lnRef>
        <a:fillRef idx="0">
          <a:scrgbClr r="0" g="0" b="0"/>
        </a:fillRef>
        <a:effectRef idx="0">
          <a:scrgbClr r="0" g="0" b="0"/>
        </a:effectRef>
        <a:fontRef idx="minor"/>
      </dsp:style>
    </dsp:sp>
    <dsp:sp modelId="{086F9C15-E43F-456C-9409-774D7886AAE5}">
      <dsp:nvSpPr>
        <dsp:cNvPr id="0" name=""/>
        <dsp:cNvSpPr/>
      </dsp:nvSpPr>
      <dsp:spPr>
        <a:xfrm>
          <a:off x="2588637" y="3793290"/>
          <a:ext cx="1613436" cy="550525"/>
        </a:xfrm>
        <a:prstGeom prst="roundRect">
          <a:avLst/>
        </a:prstGeom>
        <a:solidFill>
          <a:srgbClr val="F54B0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Toplumsal Katkı</a:t>
          </a:r>
          <a:endParaRPr lang="tr-TR" sz="1200" b="1" kern="1200" dirty="0"/>
        </a:p>
      </dsp:txBody>
      <dsp:txXfrm>
        <a:off x="2615511" y="3820164"/>
        <a:ext cx="1559688" cy="496777"/>
      </dsp:txXfrm>
    </dsp:sp>
    <dsp:sp modelId="{61725EBE-7BCD-413F-A351-D3F6F8AD9934}">
      <dsp:nvSpPr>
        <dsp:cNvPr id="0" name=""/>
        <dsp:cNvSpPr/>
      </dsp:nvSpPr>
      <dsp:spPr>
        <a:xfrm>
          <a:off x="903219" y="191819"/>
          <a:ext cx="3819365" cy="3819365"/>
        </a:xfrm>
        <a:custGeom>
          <a:avLst/>
          <a:gdLst/>
          <a:ahLst/>
          <a:cxnLst/>
          <a:rect l="0" t="0" r="0" b="0"/>
          <a:pathLst>
            <a:path>
              <a:moveTo>
                <a:pt x="1677308" y="3805174"/>
              </a:moveTo>
              <a:arcTo wR="1909682" hR="1909682" stAng="5819352" swAng="1452656"/>
            </a:path>
          </a:pathLst>
        </a:custGeom>
        <a:noFill/>
        <a:ln w="12700" cap="rnd" cmpd="sng" algn="ctr">
          <a:solidFill>
            <a:schemeClr val="accent5">
              <a:hueOff val="-1494793"/>
              <a:satOff val="8893"/>
              <a:lumOff val="3585"/>
              <a:alphaOff val="0"/>
            </a:schemeClr>
          </a:solidFill>
          <a:prstDash val="solid"/>
        </a:ln>
        <a:effectLst/>
      </dsp:spPr>
      <dsp:style>
        <a:lnRef idx="1">
          <a:scrgbClr r="0" g="0" b="0"/>
        </a:lnRef>
        <a:fillRef idx="0">
          <a:scrgbClr r="0" g="0" b="0"/>
        </a:fillRef>
        <a:effectRef idx="0">
          <a:scrgbClr r="0" g="0" b="0"/>
        </a:effectRef>
        <a:fontRef idx="minor"/>
      </dsp:style>
    </dsp:sp>
    <dsp:sp modelId="{63D01840-40A7-4329-8A5E-9DA9DBCB00E2}">
      <dsp:nvSpPr>
        <dsp:cNvPr id="0" name=""/>
        <dsp:cNvSpPr/>
      </dsp:nvSpPr>
      <dsp:spPr>
        <a:xfrm>
          <a:off x="712977" y="3180202"/>
          <a:ext cx="1680101" cy="550525"/>
        </a:xfrm>
        <a:prstGeom prst="roundRect">
          <a:avLst/>
        </a:prstGeom>
        <a:solidFill>
          <a:srgbClr val="F54B07"/>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err="1" smtClean="0"/>
            <a:t>Uluslararasılaşma</a:t>
          </a:r>
          <a:endParaRPr lang="tr-TR" sz="1200" b="1" kern="1200" dirty="0"/>
        </a:p>
      </dsp:txBody>
      <dsp:txXfrm>
        <a:off x="739851" y="3207076"/>
        <a:ext cx="1626353" cy="496777"/>
      </dsp:txXfrm>
    </dsp:sp>
    <dsp:sp modelId="{8D9FA81A-561A-4C3B-BAB4-9FB9BC65CF89}">
      <dsp:nvSpPr>
        <dsp:cNvPr id="0" name=""/>
        <dsp:cNvSpPr/>
      </dsp:nvSpPr>
      <dsp:spPr>
        <a:xfrm>
          <a:off x="1261825" y="639674"/>
          <a:ext cx="3819365" cy="3819365"/>
        </a:xfrm>
        <a:custGeom>
          <a:avLst/>
          <a:gdLst/>
          <a:ahLst/>
          <a:cxnLst/>
          <a:rect l="0" t="0" r="0" b="0"/>
          <a:pathLst>
            <a:path>
              <a:moveTo>
                <a:pt x="104820" y="2533669"/>
              </a:moveTo>
              <a:arcTo wR="1909682" hR="1909682" stAng="9655705" swAng="1289030"/>
            </a:path>
          </a:pathLst>
        </a:custGeom>
        <a:noFill/>
        <a:ln w="12700" cap="rnd" cmpd="sng" algn="ctr">
          <a:solidFill>
            <a:schemeClr val="accent5">
              <a:hueOff val="-1868491"/>
              <a:satOff val="11116"/>
              <a:lumOff val="4481"/>
              <a:alphaOff val="0"/>
            </a:schemeClr>
          </a:solidFill>
          <a:prstDash val="solid"/>
        </a:ln>
        <a:effectLst/>
      </dsp:spPr>
      <dsp:style>
        <a:lnRef idx="1">
          <a:scrgbClr r="0" g="0" b="0"/>
        </a:lnRef>
        <a:fillRef idx="0">
          <a:scrgbClr r="0" g="0" b="0"/>
        </a:fillRef>
        <a:effectRef idx="0">
          <a:scrgbClr r="0" g="0" b="0"/>
        </a:effectRef>
        <a:fontRef idx="minor"/>
      </dsp:style>
    </dsp:sp>
    <dsp:sp modelId="{D22D896F-A3E8-4EB9-9B6B-D52DE769D13F}">
      <dsp:nvSpPr>
        <dsp:cNvPr id="0" name=""/>
        <dsp:cNvSpPr/>
      </dsp:nvSpPr>
      <dsp:spPr>
        <a:xfrm>
          <a:off x="465943" y="1911200"/>
          <a:ext cx="1555902" cy="550525"/>
        </a:xfrm>
        <a:prstGeom prst="roundRect">
          <a:avLst/>
        </a:prstGeom>
        <a:gradFill rotWithShape="0">
          <a:gsLst>
            <a:gs pos="0">
              <a:schemeClr val="accent5">
                <a:hueOff val="-2242189"/>
                <a:satOff val="13340"/>
                <a:lumOff val="5378"/>
                <a:alphaOff val="0"/>
                <a:tint val="65000"/>
                <a:lumMod val="110000"/>
              </a:schemeClr>
            </a:gs>
            <a:gs pos="88000">
              <a:schemeClr val="accent5">
                <a:hueOff val="-2242189"/>
                <a:satOff val="13340"/>
                <a:lumOff val="537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Araştırma-Geliştirme</a:t>
          </a:r>
          <a:endParaRPr lang="tr-TR" sz="1200" kern="1200" dirty="0"/>
        </a:p>
      </dsp:txBody>
      <dsp:txXfrm>
        <a:off x="492817" y="1938074"/>
        <a:ext cx="1502154" cy="496777"/>
      </dsp:txXfrm>
    </dsp:sp>
    <dsp:sp modelId="{CC8B907F-50FB-4DAA-871A-64183C9AF201}">
      <dsp:nvSpPr>
        <dsp:cNvPr id="0" name=""/>
        <dsp:cNvSpPr/>
      </dsp:nvSpPr>
      <dsp:spPr>
        <a:xfrm>
          <a:off x="1261524" y="95464"/>
          <a:ext cx="3819365" cy="3819365"/>
        </a:xfrm>
        <a:custGeom>
          <a:avLst/>
          <a:gdLst/>
          <a:ahLst/>
          <a:cxnLst/>
          <a:rect l="0" t="0" r="0" b="0"/>
          <a:pathLst>
            <a:path>
              <a:moveTo>
                <a:pt x="2626" y="1809559"/>
              </a:moveTo>
              <a:arcTo wR="1909682" hR="1909682" stAng="10980321" swAng="1095885"/>
            </a:path>
          </a:pathLst>
        </a:custGeom>
        <a:noFill/>
        <a:ln w="12700" cap="rnd" cmpd="sng" algn="ctr">
          <a:solidFill>
            <a:schemeClr val="accent5">
              <a:hueOff val="-2242189"/>
              <a:satOff val="13340"/>
              <a:lumOff val="5378"/>
              <a:alphaOff val="0"/>
            </a:schemeClr>
          </a:solidFill>
          <a:prstDash val="solid"/>
        </a:ln>
        <a:effectLst/>
      </dsp:spPr>
      <dsp:style>
        <a:lnRef idx="1">
          <a:scrgbClr r="0" g="0" b="0"/>
        </a:lnRef>
        <a:fillRef idx="0">
          <a:scrgbClr r="0" g="0" b="0"/>
        </a:fillRef>
        <a:effectRef idx="0">
          <a:scrgbClr r="0" g="0" b="0"/>
        </a:effectRef>
        <a:fontRef idx="minor"/>
      </dsp:style>
    </dsp:sp>
    <dsp:sp modelId="{FFE0FEC9-75EB-4C4C-A1A3-AEF61B8B928A}">
      <dsp:nvSpPr>
        <dsp:cNvPr id="0" name=""/>
        <dsp:cNvSpPr/>
      </dsp:nvSpPr>
      <dsp:spPr>
        <a:xfrm>
          <a:off x="874614" y="756097"/>
          <a:ext cx="1372679" cy="550525"/>
        </a:xfrm>
        <a:prstGeom prst="roundRect">
          <a:avLst/>
        </a:prstGeom>
        <a:gradFill rotWithShape="0">
          <a:gsLst>
            <a:gs pos="0">
              <a:schemeClr val="accent5">
                <a:hueOff val="-2615887"/>
                <a:satOff val="15563"/>
                <a:lumOff val="6274"/>
                <a:alphaOff val="0"/>
                <a:tint val="65000"/>
                <a:lumMod val="110000"/>
              </a:schemeClr>
            </a:gs>
            <a:gs pos="88000">
              <a:schemeClr val="accent5">
                <a:hueOff val="-2615887"/>
                <a:satOff val="15563"/>
                <a:lumOff val="6274"/>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smtClean="0"/>
            <a:t>Eğitim-Öğretim</a:t>
          </a:r>
          <a:endParaRPr lang="tr-TR" sz="1200" kern="1200" dirty="0"/>
        </a:p>
      </dsp:txBody>
      <dsp:txXfrm>
        <a:off x="901488" y="782971"/>
        <a:ext cx="1318931" cy="496777"/>
      </dsp:txXfrm>
    </dsp:sp>
    <dsp:sp modelId="{657F90CC-0872-4B40-9722-A72B1668FA27}">
      <dsp:nvSpPr>
        <dsp:cNvPr id="0" name=""/>
        <dsp:cNvSpPr/>
      </dsp:nvSpPr>
      <dsp:spPr>
        <a:xfrm>
          <a:off x="1107871" y="319883"/>
          <a:ext cx="3819365" cy="3819365"/>
        </a:xfrm>
        <a:custGeom>
          <a:avLst/>
          <a:gdLst/>
          <a:ahLst/>
          <a:cxnLst/>
          <a:rect l="0" t="0" r="0" b="0"/>
          <a:pathLst>
            <a:path>
              <a:moveTo>
                <a:pt x="700864" y="431289"/>
              </a:moveTo>
              <a:arcTo wR="1909682" hR="1909682" stAng="13843716" swAng="1378691"/>
            </a:path>
          </a:pathLst>
        </a:custGeom>
        <a:noFill/>
        <a:ln w="12700" cap="rnd" cmpd="sng" algn="ctr">
          <a:solidFill>
            <a:schemeClr val="accent5">
              <a:hueOff val="-2615887"/>
              <a:satOff val="15563"/>
              <a:lumOff val="6274"/>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9D036-62D7-4588-A1EB-E16FBAFDEE67}">
      <dsp:nvSpPr>
        <dsp:cNvPr id="0" name=""/>
        <dsp:cNvSpPr/>
      </dsp:nvSpPr>
      <dsp:spPr>
        <a:xfrm flipV="1">
          <a:off x="32802" y="4705550"/>
          <a:ext cx="11140474" cy="45723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9FAC7-32B6-477D-AF11-6D962B65AE20}">
      <dsp:nvSpPr>
        <dsp:cNvPr id="0" name=""/>
        <dsp:cNvSpPr/>
      </dsp:nvSpPr>
      <dsp:spPr>
        <a:xfrm flipV="1">
          <a:off x="17762" y="4587672"/>
          <a:ext cx="818419" cy="20912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2DE9B-3B94-49F8-97DC-5CBFFE8C0883}">
      <dsp:nvSpPr>
        <dsp:cNvPr id="0" name=""/>
        <dsp:cNvSpPr/>
      </dsp:nvSpPr>
      <dsp:spPr>
        <a:xfrm>
          <a:off x="1441" y="0"/>
          <a:ext cx="11173115" cy="522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tr-TR" sz="2400" b="1" u="sng" kern="1200" dirty="0" smtClean="0">
              <a:solidFill>
                <a:schemeClr val="tx1"/>
              </a:solidFill>
              <a:latin typeface="Times New Roman" panose="02020603050405020304" pitchFamily="18" charset="0"/>
              <a:cs typeface="Times New Roman" panose="02020603050405020304" pitchFamily="18" charset="0"/>
            </a:rPr>
            <a:t>Ulusal Sertifikasyon Sürecinde Belge Alan Birimlerimiz   </a:t>
          </a:r>
        </a:p>
        <a:p>
          <a:pPr lvl="0" algn="l" defTabSz="1066800">
            <a:lnSpc>
              <a:spcPct val="90000"/>
            </a:lnSpc>
            <a:spcBef>
              <a:spcPct val="0"/>
            </a:spcBef>
            <a:spcAft>
              <a:spcPct val="35000"/>
            </a:spcAft>
          </a:pPr>
          <a:endParaRPr lang="tr-TR" sz="2400" b="1" u="sng" kern="1200" dirty="0" smtClean="0">
            <a:solidFill>
              <a:schemeClr val="tx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tr-TR" sz="2400" b="1" u="sng" kern="1200" dirty="0" smtClean="0">
              <a:solidFill>
                <a:schemeClr val="tx1"/>
              </a:solidFill>
              <a:latin typeface="Times New Roman" panose="02020603050405020304" pitchFamily="18" charset="0"/>
              <a:cs typeface="Times New Roman" panose="02020603050405020304" pitchFamily="18" charset="0"/>
            </a:rPr>
            <a:t>TSE EN ISO 9001:2015 Çalışmaları   </a:t>
          </a:r>
        </a:p>
        <a:p>
          <a:pPr lvl="0" algn="l" defTabSz="1066800">
            <a:lnSpc>
              <a:spcPct val="90000"/>
            </a:lnSpc>
            <a:spcBef>
              <a:spcPct val="0"/>
            </a:spcBef>
            <a:spcAft>
              <a:spcPct val="35000"/>
            </a:spcAft>
          </a:pPr>
          <a:r>
            <a:rPr lang="tr-TR" sz="2400" b="1" u="sng" kern="1200" dirty="0" smtClean="0">
              <a:solidFill>
                <a:schemeClr val="tx1"/>
              </a:solidFill>
              <a:latin typeface="Times New Roman" panose="02020603050405020304" pitchFamily="18" charset="0"/>
              <a:cs typeface="Times New Roman" panose="02020603050405020304" pitchFamily="18" charset="0"/>
            </a:rPr>
            <a:t>                                   </a:t>
          </a:r>
        </a:p>
        <a:p>
          <a:pPr lvl="0" algn="l" defTabSz="1066800">
            <a:lnSpc>
              <a:spcPct val="90000"/>
            </a:lnSpc>
            <a:spcBef>
              <a:spcPct val="0"/>
            </a:spcBef>
            <a:spcAft>
              <a:spcPct val="35000"/>
            </a:spcAft>
          </a:pPr>
          <a:r>
            <a:rPr lang="tr-TR" sz="2400" b="1" kern="1200" dirty="0" smtClean="0">
              <a:solidFill>
                <a:schemeClr val="tx1"/>
              </a:solidFill>
              <a:latin typeface="Times New Roman" panose="02020603050405020304" pitchFamily="18" charset="0"/>
              <a:cs typeface="Times New Roman" panose="02020603050405020304" pitchFamily="18" charset="0"/>
            </a:rPr>
            <a:t>*Eğitim Fakültesi		</a:t>
          </a:r>
        </a:p>
        <a:p>
          <a:pPr lvl="0" algn="l" defTabSz="1066800">
            <a:lnSpc>
              <a:spcPct val="90000"/>
            </a:lnSpc>
            <a:spcBef>
              <a:spcPct val="0"/>
            </a:spcBef>
            <a:spcAft>
              <a:spcPct val="35000"/>
            </a:spcAft>
          </a:pPr>
          <a:r>
            <a:rPr lang="tr-TR" sz="2400" b="1" kern="1200" dirty="0" smtClean="0">
              <a:solidFill>
                <a:schemeClr val="tx1"/>
              </a:solidFill>
              <a:latin typeface="Times New Roman" panose="02020603050405020304" pitchFamily="18" charset="0"/>
              <a:cs typeface="Times New Roman" panose="02020603050405020304" pitchFamily="18" charset="0"/>
            </a:rPr>
            <a:t>* Sağlık Bilimleri Enstitüsü</a:t>
          </a:r>
        </a:p>
        <a:p>
          <a:pPr lvl="0" algn="l" defTabSz="1066800">
            <a:lnSpc>
              <a:spcPct val="90000"/>
            </a:lnSpc>
            <a:spcBef>
              <a:spcPct val="0"/>
            </a:spcBef>
            <a:spcAft>
              <a:spcPct val="35000"/>
            </a:spcAft>
          </a:pPr>
          <a:r>
            <a:rPr lang="tr-TR" sz="2400" b="1" kern="1200" dirty="0" smtClean="0">
              <a:solidFill>
                <a:schemeClr val="tx1"/>
              </a:solidFill>
              <a:latin typeface="Times New Roman" panose="02020603050405020304" pitchFamily="18" charset="0"/>
              <a:cs typeface="Times New Roman" panose="02020603050405020304" pitchFamily="18" charset="0"/>
            </a:rPr>
            <a:t>* Şanlıurfa Sosyal Bilimler MYO	</a:t>
          </a:r>
        </a:p>
        <a:p>
          <a:pPr lvl="0" algn="l" defTabSz="1066800">
            <a:lnSpc>
              <a:spcPct val="90000"/>
            </a:lnSpc>
            <a:spcBef>
              <a:spcPct val="0"/>
            </a:spcBef>
            <a:spcAft>
              <a:spcPct val="35000"/>
            </a:spcAft>
          </a:pPr>
          <a:r>
            <a:rPr lang="tr-TR" sz="2400" b="1" kern="1200" dirty="0" smtClean="0">
              <a:solidFill>
                <a:schemeClr val="tx1"/>
              </a:solidFill>
              <a:latin typeface="Times New Roman" panose="02020603050405020304" pitchFamily="18" charset="0"/>
              <a:cs typeface="Times New Roman" panose="02020603050405020304" pitchFamily="18" charset="0"/>
            </a:rPr>
            <a:t>*Öğrenci İşleri Daire Başkanlığı	</a:t>
          </a:r>
        </a:p>
        <a:p>
          <a:pPr lvl="0" algn="l" defTabSz="1066800">
            <a:lnSpc>
              <a:spcPct val="90000"/>
            </a:lnSpc>
            <a:spcBef>
              <a:spcPct val="0"/>
            </a:spcBef>
            <a:spcAft>
              <a:spcPct val="35000"/>
            </a:spcAft>
          </a:pPr>
          <a:endParaRPr lang="tr-TR" sz="2400" b="1" kern="1200" dirty="0" smtClean="0">
            <a:solidFill>
              <a:schemeClr val="tx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tr-TR" sz="2400" b="1" kern="1200" dirty="0" smtClean="0">
              <a:solidFill>
                <a:schemeClr val="tx1"/>
              </a:solidFill>
              <a:latin typeface="Times New Roman" panose="02020603050405020304" pitchFamily="18" charset="0"/>
              <a:cs typeface="Times New Roman" panose="02020603050405020304" pitchFamily="18" charset="0"/>
            </a:rPr>
            <a:t>2021 yılı Ocak ayında 3 akademik, 1 idari birim ile toplamda 4 dört birimimiz için belgelendirme çalışmaları yapıldı ve TSE EN ISO 9001 Kalite Yönetim Sistemi Belgesi alındı.			</a:t>
          </a:r>
          <a:endParaRPr lang="tr-TR" sz="2400" kern="1200" dirty="0"/>
        </a:p>
      </dsp:txBody>
      <dsp:txXfrm>
        <a:off x="1441" y="0"/>
        <a:ext cx="11173115" cy="5227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9D036-62D7-4588-A1EB-E16FBAFDEE67}">
      <dsp:nvSpPr>
        <dsp:cNvPr id="0" name=""/>
        <dsp:cNvSpPr/>
      </dsp:nvSpPr>
      <dsp:spPr>
        <a:xfrm flipV="1">
          <a:off x="373429" y="5170684"/>
          <a:ext cx="10974991" cy="63767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9FAC7-32B6-477D-AF11-6D962B65AE20}">
      <dsp:nvSpPr>
        <dsp:cNvPr id="0" name=""/>
        <dsp:cNvSpPr/>
      </dsp:nvSpPr>
      <dsp:spPr>
        <a:xfrm flipV="1">
          <a:off x="379904" y="4975376"/>
          <a:ext cx="806262" cy="206016"/>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2DE9B-3B94-49F8-97DC-5CBFFE8C0883}">
      <dsp:nvSpPr>
        <dsp:cNvPr id="0" name=""/>
        <dsp:cNvSpPr/>
      </dsp:nvSpPr>
      <dsp:spPr>
        <a:xfrm>
          <a:off x="9114" y="0"/>
          <a:ext cx="11716571" cy="606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endParaRPr lang="tr-TR" sz="2400" b="1" kern="1200" dirty="0" smtClean="0">
            <a:solidFill>
              <a:schemeClr val="tx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tr-TR" sz="2400" b="1" u="sng" kern="1200" dirty="0" smtClean="0">
              <a:solidFill>
                <a:schemeClr val="tx1"/>
              </a:solidFill>
              <a:latin typeface="Times New Roman" panose="02020603050405020304" pitchFamily="18" charset="0"/>
              <a:cs typeface="Times New Roman" panose="02020603050405020304" pitchFamily="18" charset="0"/>
            </a:rPr>
            <a:t>Ulusal Sertifikasyon Sürecinde Belge Alan Birimlerimiz</a:t>
          </a:r>
        </a:p>
        <a:p>
          <a:pPr lvl="0" algn="l" defTabSz="1066800">
            <a:lnSpc>
              <a:spcPct val="90000"/>
            </a:lnSpc>
            <a:spcBef>
              <a:spcPct val="0"/>
            </a:spcBef>
            <a:spcAft>
              <a:spcPct val="35000"/>
            </a:spcAft>
          </a:pPr>
          <a:endParaRPr lang="tr-TR" sz="2200" b="1" u="sng" kern="1200" dirty="0" smtClean="0">
            <a:solidFill>
              <a:schemeClr val="tx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tr-TR" sz="2200" b="1" u="sng" kern="1200" dirty="0" smtClean="0">
              <a:solidFill>
                <a:schemeClr val="tx1"/>
              </a:solidFill>
              <a:latin typeface="Times New Roman" panose="02020603050405020304" pitchFamily="18" charset="0"/>
              <a:cs typeface="Times New Roman" panose="02020603050405020304" pitchFamily="18" charset="0"/>
            </a:rPr>
            <a:t>TSE EN ISO 9001:2015 Çalışmaları      </a:t>
          </a:r>
        </a:p>
        <a:p>
          <a:pPr lvl="0" algn="l" defTabSz="1066800">
            <a:lnSpc>
              <a:spcPct val="90000"/>
            </a:lnSpc>
            <a:spcBef>
              <a:spcPct val="0"/>
            </a:spcBef>
            <a:spcAft>
              <a:spcPct val="35000"/>
            </a:spcAft>
          </a:pPr>
          <a:endParaRPr lang="tr-TR" sz="2200" b="1" u="sng" kern="1200" dirty="0" smtClean="0">
            <a:solidFill>
              <a:schemeClr val="tx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tr-TR" sz="2200" b="1" u="none" kern="1200" dirty="0" smtClean="0">
              <a:solidFill>
                <a:schemeClr val="tx1"/>
              </a:solidFill>
              <a:latin typeface="Times New Roman" panose="02020603050405020304" pitchFamily="18" charset="0"/>
              <a:cs typeface="Times New Roman" panose="02020603050405020304" pitchFamily="18" charset="0"/>
            </a:rPr>
            <a:t> * Tıp Fakültesi </a:t>
          </a:r>
          <a:r>
            <a:rPr lang="tr-TR" sz="2200" b="1" u="sng" kern="1200" dirty="0" smtClean="0">
              <a:solidFill>
                <a:schemeClr val="tx1"/>
              </a:solidFill>
              <a:latin typeface="Times New Roman" panose="02020603050405020304" pitchFamily="18" charset="0"/>
              <a:cs typeface="Times New Roman" panose="02020603050405020304" pitchFamily="18" charset="0"/>
            </a:rPr>
            <a:t> </a:t>
          </a:r>
        </a:p>
        <a:p>
          <a:pPr lvl="0" algn="l" defTabSz="1066800">
            <a:lnSpc>
              <a:spcPct val="90000"/>
            </a:lnSpc>
            <a:spcBef>
              <a:spcPct val="0"/>
            </a:spcBef>
            <a:spcAft>
              <a:spcPct val="35000"/>
            </a:spcAft>
          </a:pPr>
          <a:r>
            <a:rPr lang="tr-TR" sz="2200" b="1" kern="1200" dirty="0" smtClean="0">
              <a:solidFill>
                <a:schemeClr val="tx1"/>
              </a:solidFill>
              <a:latin typeface="Times New Roman" panose="02020603050405020304" pitchFamily="18" charset="0"/>
              <a:cs typeface="Times New Roman" panose="02020603050405020304" pitchFamily="18" charset="0"/>
            </a:rPr>
            <a:t>* Mühendislik Fakültesi</a:t>
          </a:r>
          <a:r>
            <a:rPr lang="tr-TR" sz="2200" b="1" u="sng" kern="1200" dirty="0" smtClean="0">
              <a:solidFill>
                <a:schemeClr val="tx1"/>
              </a:solidFill>
              <a:latin typeface="Times New Roman" panose="02020603050405020304" pitchFamily="18" charset="0"/>
              <a:cs typeface="Times New Roman" panose="02020603050405020304" pitchFamily="18" charset="0"/>
            </a:rPr>
            <a:t>  </a:t>
          </a:r>
        </a:p>
        <a:p>
          <a:pPr lvl="0" algn="l" defTabSz="1066800">
            <a:lnSpc>
              <a:spcPct val="90000"/>
            </a:lnSpc>
            <a:spcBef>
              <a:spcPct val="0"/>
            </a:spcBef>
            <a:spcAft>
              <a:spcPct val="35000"/>
            </a:spcAft>
          </a:pPr>
          <a:r>
            <a:rPr lang="tr-TR" sz="2200" b="1" kern="1200" dirty="0" smtClean="0">
              <a:solidFill>
                <a:schemeClr val="tx1"/>
              </a:solidFill>
              <a:latin typeface="Times New Roman" panose="02020603050405020304" pitchFamily="18" charset="0"/>
              <a:cs typeface="Times New Roman" panose="02020603050405020304" pitchFamily="18" charset="0"/>
            </a:rPr>
            <a:t>* İktisadi ve İdari Bilimler Fakültesi</a:t>
          </a:r>
        </a:p>
        <a:p>
          <a:pPr lvl="0" algn="l" defTabSz="1066800">
            <a:lnSpc>
              <a:spcPct val="90000"/>
            </a:lnSpc>
            <a:spcBef>
              <a:spcPct val="0"/>
            </a:spcBef>
            <a:spcAft>
              <a:spcPct val="35000"/>
            </a:spcAft>
          </a:pPr>
          <a:r>
            <a:rPr lang="tr-TR" sz="2200" b="1" kern="1200" dirty="0" smtClean="0">
              <a:solidFill>
                <a:schemeClr val="tx1"/>
              </a:solidFill>
              <a:latin typeface="Times New Roman" panose="02020603050405020304" pitchFamily="18" charset="0"/>
              <a:cs typeface="Times New Roman" panose="02020603050405020304" pitchFamily="18" charset="0"/>
            </a:rPr>
            <a:t>* Fen Edebiyat Fakültesi</a:t>
          </a:r>
        </a:p>
        <a:p>
          <a:pPr lvl="0" algn="l" defTabSz="1066800">
            <a:lnSpc>
              <a:spcPct val="90000"/>
            </a:lnSpc>
            <a:spcBef>
              <a:spcPct val="0"/>
            </a:spcBef>
            <a:spcAft>
              <a:spcPct val="35000"/>
            </a:spcAft>
          </a:pPr>
          <a:r>
            <a:rPr lang="tr-TR" sz="2200" b="1" kern="1200" dirty="0" smtClean="0">
              <a:solidFill>
                <a:schemeClr val="tx1"/>
              </a:solidFill>
              <a:latin typeface="Times New Roman" panose="02020603050405020304" pitchFamily="18" charset="0"/>
              <a:cs typeface="Times New Roman" panose="02020603050405020304" pitchFamily="18" charset="0"/>
            </a:rPr>
            <a:t>* Sosyal Bilimler Enstitüsü</a:t>
          </a:r>
        </a:p>
        <a:p>
          <a:pPr lvl="0" algn="l" defTabSz="1066800">
            <a:lnSpc>
              <a:spcPct val="90000"/>
            </a:lnSpc>
            <a:spcBef>
              <a:spcPct val="0"/>
            </a:spcBef>
            <a:spcAft>
              <a:spcPct val="35000"/>
            </a:spcAft>
          </a:pPr>
          <a:r>
            <a:rPr lang="tr-TR" sz="2200" b="1" kern="1200" dirty="0" smtClean="0">
              <a:solidFill>
                <a:schemeClr val="tx1"/>
              </a:solidFill>
              <a:latin typeface="Times New Roman" panose="02020603050405020304" pitchFamily="18" charset="0"/>
              <a:cs typeface="Times New Roman" panose="02020603050405020304" pitchFamily="18" charset="0"/>
            </a:rPr>
            <a:t>* Fen Bilimleri Enstitüsü</a:t>
          </a:r>
        </a:p>
        <a:p>
          <a:pPr lvl="0" algn="l" defTabSz="1066800">
            <a:lnSpc>
              <a:spcPct val="90000"/>
            </a:lnSpc>
            <a:spcBef>
              <a:spcPct val="0"/>
            </a:spcBef>
            <a:spcAft>
              <a:spcPct val="35000"/>
            </a:spcAft>
          </a:pPr>
          <a:r>
            <a:rPr lang="tr-TR" sz="2200" b="1" kern="1200" dirty="0" smtClean="0">
              <a:solidFill>
                <a:schemeClr val="tx1"/>
              </a:solidFill>
              <a:latin typeface="Times New Roman" panose="02020603050405020304" pitchFamily="18" charset="0"/>
              <a:cs typeface="Times New Roman" panose="02020603050405020304" pitchFamily="18" charset="0"/>
            </a:rPr>
            <a:t>* Şanlıurfa Teknik Bilimler Meslek Yüksekokulu</a:t>
          </a:r>
        </a:p>
        <a:p>
          <a:pPr lvl="0" algn="l" defTabSz="1066800">
            <a:lnSpc>
              <a:spcPct val="90000"/>
            </a:lnSpc>
            <a:spcBef>
              <a:spcPct val="0"/>
            </a:spcBef>
            <a:spcAft>
              <a:spcPct val="35000"/>
            </a:spcAft>
          </a:pPr>
          <a:r>
            <a:rPr lang="tr-TR" sz="2200" b="1" kern="1200" dirty="0" smtClean="0">
              <a:solidFill>
                <a:schemeClr val="tx1"/>
              </a:solidFill>
              <a:latin typeface="Times New Roman" panose="02020603050405020304" pitchFamily="18" charset="0"/>
              <a:cs typeface="Times New Roman" panose="02020603050405020304" pitchFamily="18" charset="0"/>
            </a:rPr>
            <a:t>* Yapı ve Teknik İşler Daire Başkanlığı</a:t>
          </a:r>
        </a:p>
        <a:p>
          <a:pPr lvl="0" algn="l" defTabSz="1066800">
            <a:lnSpc>
              <a:spcPct val="90000"/>
            </a:lnSpc>
            <a:spcBef>
              <a:spcPct val="0"/>
            </a:spcBef>
            <a:spcAft>
              <a:spcPct val="35000"/>
            </a:spcAft>
          </a:pPr>
          <a:endParaRPr lang="tr-TR" sz="2200" b="1" kern="1200" dirty="0" smtClean="0">
            <a:solidFill>
              <a:schemeClr val="tx1"/>
            </a:solidFill>
            <a:latin typeface="Times New Roman" panose="02020603050405020304" pitchFamily="18" charset="0"/>
            <a:cs typeface="Times New Roman" panose="02020603050405020304" pitchFamily="18" charset="0"/>
          </a:endParaRPr>
        </a:p>
        <a:p>
          <a:pPr lvl="0" algn="l" defTabSz="1066800">
            <a:lnSpc>
              <a:spcPct val="90000"/>
            </a:lnSpc>
            <a:spcBef>
              <a:spcPct val="0"/>
            </a:spcBef>
            <a:spcAft>
              <a:spcPct val="35000"/>
            </a:spcAft>
          </a:pPr>
          <a:r>
            <a:rPr lang="tr-TR" sz="2400" b="1" kern="1200" dirty="0" smtClean="0">
              <a:solidFill>
                <a:schemeClr val="tx1"/>
              </a:solidFill>
              <a:latin typeface="Times New Roman" panose="02020603050405020304" pitchFamily="18" charset="0"/>
              <a:cs typeface="Times New Roman" panose="02020603050405020304" pitchFamily="18" charset="0"/>
            </a:rPr>
            <a:t>2021 yılı Kasım ayında 7 akademik, 1 idari birim ile toplamda 8 birimimiz için belgelendirme çalışmaları devam etti ve böylece 2021 yılı sonu itibariyle 12 birimimiz için TSE EN ISO 9001 Kalite Yönetim Sistemi Belgesi alınmış oldu.</a:t>
          </a:r>
        </a:p>
        <a:p>
          <a:pPr lvl="0" algn="l" defTabSz="1066800">
            <a:lnSpc>
              <a:spcPct val="90000"/>
            </a:lnSpc>
            <a:spcBef>
              <a:spcPct val="0"/>
            </a:spcBef>
            <a:spcAft>
              <a:spcPct val="35000"/>
            </a:spcAft>
          </a:pPr>
          <a:r>
            <a:rPr lang="tr-TR" sz="2400" b="1" kern="1200" dirty="0" smtClean="0">
              <a:solidFill>
                <a:schemeClr val="tx1"/>
              </a:solidFill>
              <a:latin typeface="Times New Roman" panose="02020603050405020304" pitchFamily="18" charset="0"/>
              <a:cs typeface="Times New Roman" panose="02020603050405020304" pitchFamily="18" charset="0"/>
            </a:rPr>
            <a:t>		</a:t>
          </a:r>
          <a:endParaRPr lang="tr-TR" sz="2400" kern="1200" dirty="0"/>
        </a:p>
      </dsp:txBody>
      <dsp:txXfrm>
        <a:off x="9114" y="0"/>
        <a:ext cx="11716571" cy="6061186"/>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00851-88EA-46C4-8556-E21633F4039B}" type="datetimeFigureOut">
              <a:rPr lang="tr-TR" smtClean="0"/>
              <a:t>21.11.2022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DA503-F5A5-409A-B805-92A204D2AA39}" type="slidenum">
              <a:rPr lang="tr-TR" smtClean="0"/>
              <a:t>‹#›</a:t>
            </a:fld>
            <a:endParaRPr lang="tr-TR"/>
          </a:p>
        </p:txBody>
      </p:sp>
    </p:spTree>
    <p:extLst>
      <p:ext uri="{BB962C8B-B14F-4D97-AF65-F5344CB8AC3E}">
        <p14:creationId xmlns:p14="http://schemas.microsoft.com/office/powerpoint/2010/main" val="201662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1DA503-F5A5-409A-B805-92A204D2AA39}"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3548006935"/>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2771891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1871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35858354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68372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11987561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3207894690"/>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1561363697"/>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E8257E8-E987-464E-9CA0-DE0CC68BA9C3}"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47983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CD9FDBA-40BC-411C-9DD2-CCC84555161A}"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6059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F7B5052-E70E-42EF-B904-DDCCD51B60CD}"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202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908092294"/>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2B47F8B-4CB7-40BC-9C0C-ACA90594F6B6}"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0588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5D641E3-482A-42C5-B9A5-D4BFC3FCD8DB}" type="datetime1">
              <a:rPr lang="tr-TR" smtClean="0">
                <a:solidFill>
                  <a:prstClr val="black">
                    <a:tint val="75000"/>
                  </a:prstClr>
                </a:solidFill>
              </a:rPr>
              <a:pPr/>
              <a:t>21.11.2022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7588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3E10F77-B9D0-4D58-9C9C-5E07CB5FEEA6}" type="datetime1">
              <a:rPr lang="tr-TR" smtClean="0">
                <a:solidFill>
                  <a:prstClr val="black">
                    <a:tint val="75000"/>
                  </a:prstClr>
                </a:solidFill>
              </a:rPr>
              <a:pPr/>
              <a:t>21.11.2022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5880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AE18026-BD82-4A57-9EFD-93A61AA6A549}" type="datetime1">
              <a:rPr lang="tr-TR" smtClean="0">
                <a:solidFill>
                  <a:prstClr val="black">
                    <a:tint val="75000"/>
                  </a:prstClr>
                </a:solidFill>
              </a:rPr>
              <a:pPr/>
              <a:t>21.11.2022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2529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81E6DAD-CA61-46A1-9C34-EF4DDEC47105}"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565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C145798E-125C-40C4-8C0A-5B946DBEF0F2}"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6909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629836-0247-4010-9C1D-628E13104A01}"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11707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940DEC-D65E-4092-8BF4-9113125E4959}"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5538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E8257E8-E987-464E-9CA0-DE0CC68BA9C3}"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9984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CD9FDBA-40BC-411C-9DD2-CCC84555161A}"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655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2718344-EEE8-44DB-BB74-F3C2F78925FA}" type="datetimeFigureOut">
              <a:rPr lang="tr-TR" smtClean="0"/>
              <a:t>21.11.2022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267677823"/>
      </p:ext>
    </p:extLst>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F7B5052-E70E-42EF-B904-DDCCD51B60CD}"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6069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2B47F8B-4CB7-40BC-9C0C-ACA90594F6B6}"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5697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5D641E3-482A-42C5-B9A5-D4BFC3FCD8DB}" type="datetime1">
              <a:rPr lang="tr-TR" smtClean="0">
                <a:solidFill>
                  <a:prstClr val="black">
                    <a:tint val="75000"/>
                  </a:prstClr>
                </a:solidFill>
              </a:rPr>
              <a:pPr/>
              <a:t>21.11.2022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82689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3E10F77-B9D0-4D58-9C9C-5E07CB5FEEA6}" type="datetime1">
              <a:rPr lang="tr-TR" smtClean="0">
                <a:solidFill>
                  <a:prstClr val="black">
                    <a:tint val="75000"/>
                  </a:prstClr>
                </a:solidFill>
              </a:rPr>
              <a:pPr/>
              <a:t>21.11.2022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417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AE18026-BD82-4A57-9EFD-93A61AA6A549}" type="datetime1">
              <a:rPr lang="tr-TR" smtClean="0">
                <a:solidFill>
                  <a:prstClr val="black">
                    <a:tint val="75000"/>
                  </a:prstClr>
                </a:solidFill>
              </a:rPr>
              <a:pPr/>
              <a:t>21.11.2022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658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81E6DAD-CA61-46A1-9C34-EF4DDEC47105}"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25019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C145798E-125C-40C4-8C0A-5B946DBEF0F2}"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6149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629836-0247-4010-9C1D-628E13104A01}"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68343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940DEC-D65E-4092-8BF4-9113125E4959}"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9584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E8257E8-E987-464E-9CA0-DE0CC68BA9C3}"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149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2718344-EEE8-44DB-BB74-F3C2F78925FA}" type="datetimeFigureOut">
              <a:rPr lang="tr-TR" smtClean="0"/>
              <a:t>21.11.2022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623300623"/>
      </p:ext>
    </p:extLst>
  </p:cSld>
  <p:clrMapOvr>
    <a:masterClrMapping/>
  </p:clrMapOvr>
  <p:transition spd="slow">
    <p:push dir="u"/>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CD9FDBA-40BC-411C-9DD2-CCC84555161A}"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1383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F7B5052-E70E-42EF-B904-DDCCD51B60CD}"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1429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2B47F8B-4CB7-40BC-9C0C-ACA90594F6B6}"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5329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5D641E3-482A-42C5-B9A5-D4BFC3FCD8DB}" type="datetime1">
              <a:rPr lang="tr-TR" smtClean="0">
                <a:solidFill>
                  <a:prstClr val="black">
                    <a:tint val="75000"/>
                  </a:prstClr>
                </a:solidFill>
              </a:rPr>
              <a:pPr/>
              <a:t>21.11.2022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41448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3E10F77-B9D0-4D58-9C9C-5E07CB5FEEA6}" type="datetime1">
              <a:rPr lang="tr-TR" smtClean="0">
                <a:solidFill>
                  <a:prstClr val="black">
                    <a:tint val="75000"/>
                  </a:prstClr>
                </a:solidFill>
              </a:rPr>
              <a:pPr/>
              <a:t>21.11.2022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30956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AE18026-BD82-4A57-9EFD-93A61AA6A549}" type="datetime1">
              <a:rPr lang="tr-TR" smtClean="0">
                <a:solidFill>
                  <a:prstClr val="black">
                    <a:tint val="75000"/>
                  </a:prstClr>
                </a:solidFill>
              </a:rPr>
              <a:pPr/>
              <a:t>21.11.2022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8790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81E6DAD-CA61-46A1-9C34-EF4DDEC47105}"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8346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C145798E-125C-40C4-8C0A-5B946DBEF0F2}"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026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629836-0247-4010-9C1D-628E13104A01}"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33873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940DEC-D65E-4092-8BF4-9113125E4959}"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81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2718344-EEE8-44DB-BB74-F3C2F78925FA}" type="datetimeFigureOut">
              <a:rPr lang="tr-TR" smtClean="0"/>
              <a:t>21.11.2022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3860447226"/>
      </p:ext>
    </p:extLst>
  </p:cSld>
  <p:clrMapOvr>
    <a:masterClrMapping/>
  </p:clrMapOvr>
  <p:transition spd="slow">
    <p:push dir="u"/>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E8257E8-E987-464E-9CA0-DE0CC68BA9C3}"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8019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CD9FDBA-40BC-411C-9DD2-CCC84555161A}"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5964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F7B5052-E70E-42EF-B904-DDCCD51B60CD}"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94239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2B47F8B-4CB7-40BC-9C0C-ACA90594F6B6}"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34122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5D641E3-482A-42C5-B9A5-D4BFC3FCD8DB}" type="datetime1">
              <a:rPr lang="tr-TR" smtClean="0">
                <a:solidFill>
                  <a:prstClr val="black">
                    <a:tint val="75000"/>
                  </a:prstClr>
                </a:solidFill>
              </a:rPr>
              <a:pPr/>
              <a:t>21.11.2022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33449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3E10F77-B9D0-4D58-9C9C-5E07CB5FEEA6}" type="datetime1">
              <a:rPr lang="tr-TR" smtClean="0">
                <a:solidFill>
                  <a:prstClr val="black">
                    <a:tint val="75000"/>
                  </a:prstClr>
                </a:solidFill>
              </a:rPr>
              <a:pPr/>
              <a:t>21.11.2022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4640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AE18026-BD82-4A57-9EFD-93A61AA6A549}" type="datetime1">
              <a:rPr lang="tr-TR" smtClean="0">
                <a:solidFill>
                  <a:prstClr val="black">
                    <a:tint val="75000"/>
                  </a:prstClr>
                </a:solidFill>
              </a:rPr>
              <a:pPr/>
              <a:t>21.11.2022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7333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81E6DAD-CA61-46A1-9C34-EF4DDEC47105}"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2529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C145798E-125C-40C4-8C0A-5B946DBEF0F2}"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16007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629836-0247-4010-9C1D-628E13104A01}"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2035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2718344-EEE8-44DB-BB74-F3C2F78925FA}" type="datetimeFigureOut">
              <a:rPr lang="tr-TR" smtClean="0"/>
              <a:t>21.11.2022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2993963518"/>
      </p:ext>
    </p:extLst>
  </p:cSld>
  <p:clrMapOvr>
    <a:masterClrMapping/>
  </p:clrMapOvr>
  <p:transition spd="slow">
    <p:push dir="u"/>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940DEC-D65E-4092-8BF4-9113125E4959}"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76271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3E8257E8-E987-464E-9CA0-DE0CC68BA9C3}"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98742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BCD9FDBA-40BC-411C-9DD2-CCC84555161A}"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62389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F7B5052-E70E-42EF-B904-DDCCD51B60CD}"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4076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2B47F8B-4CB7-40BC-9C0C-ACA90594F6B6}"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2925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5D641E3-482A-42C5-B9A5-D4BFC3FCD8DB}" type="datetime1">
              <a:rPr lang="tr-TR" smtClean="0">
                <a:solidFill>
                  <a:prstClr val="black">
                    <a:tint val="75000"/>
                  </a:prstClr>
                </a:solidFill>
              </a:rPr>
              <a:pPr/>
              <a:t>21.11.2022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416796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3E10F77-B9D0-4D58-9C9C-5E07CB5FEEA6}" type="datetime1">
              <a:rPr lang="tr-TR" smtClean="0">
                <a:solidFill>
                  <a:prstClr val="black">
                    <a:tint val="75000"/>
                  </a:prstClr>
                </a:solidFill>
              </a:rPr>
              <a:pPr/>
              <a:t>21.11.2022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80306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AE18026-BD82-4A57-9EFD-93A61AA6A549}" type="datetime1">
              <a:rPr lang="tr-TR" smtClean="0">
                <a:solidFill>
                  <a:prstClr val="black">
                    <a:tint val="75000"/>
                  </a:prstClr>
                </a:solidFill>
              </a:rPr>
              <a:pPr/>
              <a:t>21.11.2022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3399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581E6DAD-CA61-46A1-9C34-EF4DDEC47105}"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90645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C145798E-125C-40C4-8C0A-5B946DBEF0F2}" type="datetime1">
              <a:rPr lang="tr-TR" smtClean="0">
                <a:solidFill>
                  <a:prstClr val="black">
                    <a:tint val="75000"/>
                  </a:prstClr>
                </a:solidFill>
              </a:rPr>
              <a:pPr/>
              <a:t>21.11.2022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1359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18344-EEE8-44DB-BB74-F3C2F78925FA}" type="datetimeFigureOut">
              <a:rPr lang="tr-TR" smtClean="0"/>
              <a:t>21.11.2022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956694603"/>
      </p:ext>
    </p:extLst>
  </p:cSld>
  <p:clrMapOvr>
    <a:masterClrMapping/>
  </p:clrMapOvr>
  <p:transition spd="slow">
    <p:push dir="u"/>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47629836-0247-4010-9C1D-628E13104A01}"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7790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9940DEC-D65E-4092-8BF4-9113125E4959}"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5745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718344-EEE8-44DB-BB74-F3C2F78925FA}" type="datetimeFigureOut">
              <a:rPr lang="tr-TR" smtClean="0"/>
              <a:t>21.11.2022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F52C61-DD6D-4E56-99BB-E9BD0B0CD0F8}" type="slidenum">
              <a:rPr lang="tr-TR" smtClean="0"/>
              <a:t>‹#›</a:t>
            </a:fld>
            <a:endParaRPr lang="tr-TR"/>
          </a:p>
        </p:txBody>
      </p:sp>
    </p:spTree>
    <p:extLst>
      <p:ext uri="{BB962C8B-B14F-4D97-AF65-F5344CB8AC3E}">
        <p14:creationId xmlns:p14="http://schemas.microsoft.com/office/powerpoint/2010/main" val="3349889883"/>
      </p:ext>
    </p:extLst>
  </p:cSld>
  <p:clrMapOvr>
    <a:masterClrMapping/>
  </p:clrMapOvr>
  <p:transition spd="slow">
    <p:push dir="u"/>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EF52C61-DD6D-4E56-99BB-E9BD0B0CD0F8}" type="slidenum">
              <a:rPr lang="tr-TR" smtClean="0"/>
              <a:t>‹#›</a:t>
            </a:fld>
            <a:endParaRPr lang="tr-TR"/>
          </a:p>
        </p:txBody>
      </p:sp>
      <p:sp>
        <p:nvSpPr>
          <p:cNvPr id="5" name="Date Placeholder 4"/>
          <p:cNvSpPr>
            <a:spLocks noGrp="1"/>
          </p:cNvSpPr>
          <p:nvPr>
            <p:ph type="dt" sz="half" idx="10"/>
          </p:nvPr>
        </p:nvSpPr>
        <p:spPr/>
        <p:txBody>
          <a:bodyPr/>
          <a:lstStyle/>
          <a:p>
            <a:fld id="{92718344-EEE8-44DB-BB74-F3C2F78925FA}" type="datetimeFigureOut">
              <a:rPr lang="tr-TR" smtClean="0"/>
              <a:t>21.11.2022</a:t>
            </a:fld>
            <a:endParaRPr lang="tr-TR"/>
          </a:p>
        </p:txBody>
      </p:sp>
    </p:spTree>
    <p:extLst>
      <p:ext uri="{BB962C8B-B14F-4D97-AF65-F5344CB8AC3E}">
        <p14:creationId xmlns:p14="http://schemas.microsoft.com/office/powerpoint/2010/main" val="3230568687"/>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718344-EEE8-44DB-BB74-F3C2F78925FA}" type="datetimeFigureOut">
              <a:rPr lang="tr-TR" smtClean="0"/>
              <a:t>21.11.2022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F52C61-DD6D-4E56-99BB-E9BD0B0CD0F8}" type="slidenum">
              <a:rPr lang="tr-TR" smtClean="0"/>
              <a:t>‹#›</a:t>
            </a:fld>
            <a:endParaRPr lang="tr-TR"/>
          </a:p>
        </p:txBody>
      </p:sp>
    </p:spTree>
    <p:extLst>
      <p:ext uri="{BB962C8B-B14F-4D97-AF65-F5344CB8AC3E}">
        <p14:creationId xmlns:p14="http://schemas.microsoft.com/office/powerpoint/2010/main" val="96050233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Lst>
  <p:transition spd="slow">
    <p:push dir="u"/>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600A-4945-485A-9E82-029F4948C89F}"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4761584"/>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600A-4945-485A-9E82-029F4948C89F}"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561380"/>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600A-4945-485A-9E82-029F4948C89F}"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4411609"/>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600A-4945-485A-9E82-029F4948C89F}"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6833509"/>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600A-4945-485A-9E82-029F4948C89F}" type="datetime1">
              <a:rPr lang="tr-TR" smtClean="0">
                <a:solidFill>
                  <a:prstClr val="black">
                    <a:tint val="75000"/>
                  </a:prstClr>
                </a:solidFill>
              </a:rPr>
              <a:pPr/>
              <a:t>21.11.2022</a:t>
            </a:fld>
            <a:endParaRPr lang="tr-TR">
              <a:solidFill>
                <a:prstClr val="black">
                  <a:tint val="75000"/>
                </a:prstClr>
              </a:solidFill>
            </a:endParaRP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9087561"/>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Y&#214;KAK_KAP_202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kalite.harran.edu.tr/tr/"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4726" y="3535370"/>
            <a:ext cx="11806382" cy="3043229"/>
          </a:xfrm>
        </p:spPr>
        <p:txBody>
          <a:bodyPr>
            <a:normAutofit fontScale="90000"/>
          </a:bodyPr>
          <a:lstStyle/>
          <a:p>
            <a:pPr algn="ct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TC</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HARRAN ÜNİVERSİTESİ </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KALİTE GÜVENCESİ VE KALİTE YÖNETİM SİSTEMİ</a:t>
            </a:r>
            <a:br>
              <a:rPr lang="tr-TR" sz="4000" b="1" dirty="0" smtClean="0">
                <a:solidFill>
                  <a:schemeClr val="tx1"/>
                </a:solidFill>
                <a:latin typeface="Times New Roman" panose="02020603050405020304" pitchFamily="18" charset="0"/>
                <a:cs typeface="Times New Roman" panose="02020603050405020304" pitchFamily="18" charset="0"/>
              </a:rPr>
            </a:br>
            <a:r>
              <a:rPr lang="tr-TR" sz="4000" b="1" dirty="0" smtClean="0">
                <a:solidFill>
                  <a:schemeClr val="tx1"/>
                </a:solidFill>
                <a:latin typeface="Times New Roman" panose="02020603050405020304" pitchFamily="18" charset="0"/>
                <a:cs typeface="Times New Roman" panose="02020603050405020304" pitchFamily="18" charset="0"/>
              </a:rPr>
              <a:t>2022</a:t>
            </a:r>
            <a:br>
              <a:rPr lang="tr-TR" sz="4000" b="1" dirty="0" smtClean="0">
                <a:solidFill>
                  <a:schemeClr val="tx1"/>
                </a:solidFill>
                <a:latin typeface="Times New Roman" panose="02020603050405020304" pitchFamily="18" charset="0"/>
                <a:cs typeface="Times New Roman" panose="02020603050405020304" pitchFamily="18" charset="0"/>
              </a:rPr>
            </a:br>
            <a:r>
              <a:rPr lang="tr-TR" sz="3600" b="1" dirty="0">
                <a:solidFill>
                  <a:schemeClr val="tx1"/>
                </a:solidFill>
                <a:latin typeface="Times New Roman" panose="02020603050405020304" pitchFamily="18" charset="0"/>
                <a:cs typeface="Times New Roman" panose="02020603050405020304" pitchFamily="18" charset="0"/>
              </a:rPr>
              <a:t/>
            </a:r>
            <a:br>
              <a:rPr lang="tr-TR" sz="3600" b="1" dirty="0">
                <a:solidFill>
                  <a:schemeClr val="tx1"/>
                </a:solidFill>
                <a:latin typeface="Times New Roman" panose="02020603050405020304" pitchFamily="18" charset="0"/>
                <a:cs typeface="Times New Roman" panose="02020603050405020304" pitchFamily="18" charset="0"/>
              </a:rPr>
            </a:br>
            <a:r>
              <a:rPr lang="tr-TR" sz="3600" b="1" dirty="0" smtClean="0">
                <a:solidFill>
                  <a:schemeClr val="tx1"/>
                </a:solidFill>
                <a:latin typeface="Times New Roman" panose="02020603050405020304" pitchFamily="18" charset="0"/>
                <a:cs typeface="Times New Roman" panose="02020603050405020304" pitchFamily="18" charset="0"/>
              </a:rPr>
              <a:t>                                                                    Doç. Dr. Zerife YILDIRIM</a:t>
            </a:r>
            <a:r>
              <a:rPr lang="tr-TR" sz="4000" b="1" dirty="0" smtClean="0">
                <a:solidFill>
                  <a:schemeClr val="tx1"/>
                </a:solidFill>
                <a:latin typeface="Times New Roman" panose="02020603050405020304" pitchFamily="18" charset="0"/>
                <a:cs typeface="Times New Roman" panose="02020603050405020304" pitchFamily="18" charset="0"/>
              </a:rPr>
              <a:t/>
            </a:r>
            <a:br>
              <a:rPr lang="tr-TR" sz="4000" b="1" dirty="0" smtClean="0">
                <a:solidFill>
                  <a:schemeClr val="tx1"/>
                </a:solidFill>
                <a:latin typeface="Times New Roman" panose="02020603050405020304" pitchFamily="18" charset="0"/>
                <a:cs typeface="Times New Roman" panose="02020603050405020304" pitchFamily="18" charset="0"/>
              </a:rPr>
            </a:br>
            <a:r>
              <a:rPr lang="tr-TR" sz="3600" b="1" dirty="0" smtClean="0">
                <a:solidFill>
                  <a:schemeClr val="tx1"/>
                </a:solidFill>
                <a:latin typeface="Times New Roman" panose="02020603050405020304" pitchFamily="18" charset="0"/>
                <a:cs typeface="Times New Roman" panose="02020603050405020304" pitchFamily="18" charset="0"/>
              </a:rPr>
              <a:t>                                                             </a:t>
            </a:r>
            <a:endParaRPr lang="tr-TR" sz="2800" b="1" dirty="0">
              <a:solidFill>
                <a:schemeClr val="tx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840" y="85017"/>
            <a:ext cx="2782153" cy="2768242"/>
          </a:xfrm>
          <a:prstGeom prst="rect">
            <a:avLst/>
          </a:prstGeom>
        </p:spPr>
      </p:pic>
      <p:pic>
        <p:nvPicPr>
          <p:cNvPr id="5" name="İçerik Yer Tutucusu 3">
            <a:extLst>
              <a:ext uri="{FF2B5EF4-FFF2-40B4-BE49-F238E27FC236}">
                <a16:creationId xmlns:a16="http://schemas.microsoft.com/office/drawing/2014/main" id="{FB8696D5-02E4-462D-9D13-2EC9392B2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1148"/>
            <a:ext cx="11369964" cy="4691470"/>
          </a:xfrm>
          <a:prstGeom prst="rect">
            <a:avLst/>
          </a:prstGeom>
        </p:spPr>
      </p:pic>
    </p:spTree>
    <p:extLst>
      <p:ext uri="{BB962C8B-B14F-4D97-AF65-F5344CB8AC3E}">
        <p14:creationId xmlns:p14="http://schemas.microsoft.com/office/powerpoint/2010/main" val="264941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0"/>
            <a:ext cx="10981266" cy="1041400"/>
          </a:xfrm>
        </p:spPr>
        <p:txBody>
          <a:bodyPr>
            <a:normAutofit fontScale="90000"/>
          </a:bodyPr>
          <a:lstStyle/>
          <a:p>
            <a:pPr algn="ctr"/>
            <a:r>
              <a:rPr lang="tr-TR" b="1" dirty="0">
                <a:solidFill>
                  <a:schemeClr val="tx1"/>
                </a:solidFill>
                <a:latin typeface="Times New Roman" panose="02020603050405020304" pitchFamily="18" charset="0"/>
                <a:cs typeface="Times New Roman" panose="02020603050405020304" pitchFamily="18" charset="0"/>
              </a:rPr>
              <a:t>HARRAN </a:t>
            </a:r>
            <a:r>
              <a:rPr lang="tr-TR" b="1" dirty="0" smtClean="0">
                <a:solidFill>
                  <a:schemeClr val="tx1"/>
                </a:solidFill>
                <a:latin typeface="Times New Roman" panose="02020603050405020304" pitchFamily="18" charset="0"/>
                <a:cs typeface="Times New Roman" panose="02020603050405020304" pitchFamily="18" charset="0"/>
              </a:rPr>
              <a:t>ÜNİVERSİTESİ KALİTE </a:t>
            </a:r>
            <a:r>
              <a:rPr lang="tr-TR" b="1" dirty="0">
                <a:solidFill>
                  <a:schemeClr val="tx1"/>
                </a:solidFill>
                <a:latin typeface="Times New Roman" panose="02020603050405020304" pitchFamily="18" charset="0"/>
                <a:cs typeface="Times New Roman" panose="02020603050405020304" pitchFamily="18" charset="0"/>
              </a:rPr>
              <a:t>YÖNETİM SİSTEMİ</a:t>
            </a:r>
            <a:endParaRPr lang="tr-TR" dirty="0"/>
          </a:p>
        </p:txBody>
      </p:sp>
      <p:sp>
        <p:nvSpPr>
          <p:cNvPr id="3" name="İçerik Yer Tutucusu 2"/>
          <p:cNvSpPr>
            <a:spLocks noGrp="1"/>
          </p:cNvSpPr>
          <p:nvPr>
            <p:ph idx="1"/>
          </p:nvPr>
        </p:nvSpPr>
        <p:spPr>
          <a:xfrm>
            <a:off x="241300" y="1435100"/>
            <a:ext cx="11417300" cy="5151967"/>
          </a:xfrm>
        </p:spPr>
        <p:txBody>
          <a:bodyPr>
            <a:normAutofit/>
          </a:bodyPr>
          <a:lstStyle/>
          <a:p>
            <a:r>
              <a:rPr lang="tr-TR" sz="2600" b="1" u="sng" dirty="0" smtClean="0">
                <a:solidFill>
                  <a:schemeClr val="tx1"/>
                </a:solidFill>
              </a:rPr>
              <a:t>Kurumumuzda</a:t>
            </a:r>
          </a:p>
          <a:p>
            <a:r>
              <a:rPr lang="tr-TR" sz="2400" dirty="0" smtClean="0">
                <a:solidFill>
                  <a:schemeClr val="tx1"/>
                </a:solidFill>
              </a:rPr>
              <a:t>Üniversitemizde kullanılan Kalite </a:t>
            </a:r>
            <a:r>
              <a:rPr lang="tr-TR" sz="2400" dirty="0">
                <a:solidFill>
                  <a:schemeClr val="tx1"/>
                </a:solidFill>
              </a:rPr>
              <a:t>Yönetim </a:t>
            </a:r>
            <a:r>
              <a:rPr lang="tr-TR" sz="2400" dirty="0" smtClean="0">
                <a:solidFill>
                  <a:schemeClr val="tx1"/>
                </a:solidFill>
              </a:rPr>
              <a:t>Sistemi(KYS) </a:t>
            </a:r>
            <a:r>
              <a:rPr lang="tr-TR" sz="2400" dirty="0">
                <a:solidFill>
                  <a:schemeClr val="tx1"/>
                </a:solidFill>
              </a:rPr>
              <a:t>ile iç ve dış paydaşların öneri, şikayet, talep vb. istek ve geri bildirimleri daha sistemli ve daha hızlı değerlendirilmektedir. </a:t>
            </a:r>
            <a:endParaRPr lang="tr-TR" sz="2400" dirty="0" smtClean="0">
              <a:solidFill>
                <a:schemeClr val="tx1"/>
              </a:solidFill>
            </a:endParaRPr>
          </a:p>
          <a:p>
            <a:pPr>
              <a:lnSpc>
                <a:spcPct val="110000"/>
              </a:lnSpc>
            </a:pPr>
            <a:r>
              <a:rPr lang="tr-TR" sz="2400" dirty="0" smtClean="0">
                <a:solidFill>
                  <a:schemeClr val="tx1"/>
                </a:solidFill>
              </a:rPr>
              <a:t>Böylece </a:t>
            </a:r>
            <a:r>
              <a:rPr lang="tr-TR" sz="2400" dirty="0">
                <a:solidFill>
                  <a:schemeClr val="tx1"/>
                </a:solidFill>
              </a:rPr>
              <a:t>gelen talepler; birim sekreteri tarafından talebin </a:t>
            </a:r>
            <a:r>
              <a:rPr lang="tr-TR" sz="2400" dirty="0" err="1">
                <a:solidFill>
                  <a:schemeClr val="tx1"/>
                </a:solidFill>
              </a:rPr>
              <a:t>muhattabına</a:t>
            </a:r>
            <a:r>
              <a:rPr lang="tr-TR" sz="2400" dirty="0">
                <a:solidFill>
                  <a:schemeClr val="tx1"/>
                </a:solidFill>
              </a:rPr>
              <a:t> </a:t>
            </a:r>
            <a:r>
              <a:rPr lang="tr-TR" sz="2400" dirty="0" smtClean="0">
                <a:solidFill>
                  <a:schemeClr val="tx1"/>
                </a:solidFill>
              </a:rPr>
              <a:t>iletilmekte,2-3 </a:t>
            </a:r>
            <a:r>
              <a:rPr lang="tr-TR" sz="2400" dirty="0">
                <a:solidFill>
                  <a:schemeClr val="tx1"/>
                </a:solidFill>
              </a:rPr>
              <a:t>iş günü içerisinde cevaplanması </a:t>
            </a:r>
            <a:r>
              <a:rPr lang="tr-TR" sz="2400" dirty="0" smtClean="0">
                <a:solidFill>
                  <a:schemeClr val="tx1"/>
                </a:solidFill>
              </a:rPr>
              <a:t>sağlanmakta, </a:t>
            </a:r>
            <a:r>
              <a:rPr lang="tr-TR" sz="2400" dirty="0">
                <a:solidFill>
                  <a:schemeClr val="tx1"/>
                </a:solidFill>
              </a:rPr>
              <a:t>uygunluk durumuna göre birim yöneticisine </a:t>
            </a:r>
            <a:r>
              <a:rPr lang="tr-TR" sz="2400" dirty="0" smtClean="0">
                <a:solidFill>
                  <a:schemeClr val="tx1"/>
                </a:solidFill>
              </a:rPr>
              <a:t>gitmekte, </a:t>
            </a:r>
            <a:r>
              <a:rPr lang="tr-TR" sz="2400" dirty="0">
                <a:solidFill>
                  <a:schemeClr val="tx1"/>
                </a:solidFill>
              </a:rPr>
              <a:t>yönetici onayıyla ilgili cevap talep sahibine yani talebi yapan kişiye </a:t>
            </a:r>
            <a:r>
              <a:rPr lang="tr-TR" sz="2400" dirty="0" smtClean="0">
                <a:solidFill>
                  <a:schemeClr val="tx1"/>
                </a:solidFill>
              </a:rPr>
              <a:t>gitmektedir.</a:t>
            </a:r>
            <a:endParaRPr lang="tr-TR" sz="2400" dirty="0">
              <a:solidFill>
                <a:schemeClr val="tx1"/>
              </a:solidFill>
            </a:endParaRPr>
          </a:p>
          <a:p>
            <a:pPr>
              <a:lnSpc>
                <a:spcPct val="110000"/>
              </a:lnSpc>
            </a:pPr>
            <a:r>
              <a:rPr lang="tr-TR" sz="2400" dirty="0">
                <a:solidFill>
                  <a:schemeClr val="tx1"/>
                </a:solidFill>
              </a:rPr>
              <a:t>Burada talep sahibi aldığı cevaba göre memnuniyet düzeyini </a:t>
            </a:r>
            <a:r>
              <a:rPr lang="tr-TR" sz="2400" dirty="0" smtClean="0">
                <a:solidFill>
                  <a:schemeClr val="tx1"/>
                </a:solidFill>
              </a:rPr>
              <a:t>puanlayabilmekte </a:t>
            </a:r>
            <a:r>
              <a:rPr lang="tr-TR" sz="2400" dirty="0">
                <a:solidFill>
                  <a:schemeClr val="tx1"/>
                </a:solidFill>
              </a:rPr>
              <a:t>ve bu anket sonucu da yine </a:t>
            </a:r>
            <a:r>
              <a:rPr lang="tr-TR" sz="2400" dirty="0" err="1">
                <a:solidFill>
                  <a:schemeClr val="tx1"/>
                </a:solidFill>
              </a:rPr>
              <a:t>muhattap</a:t>
            </a:r>
            <a:r>
              <a:rPr lang="tr-TR" sz="2400" dirty="0">
                <a:solidFill>
                  <a:schemeClr val="tx1"/>
                </a:solidFill>
              </a:rPr>
              <a:t> birime geri bildirim </a:t>
            </a:r>
            <a:r>
              <a:rPr lang="tr-TR" sz="2400" dirty="0" smtClean="0">
                <a:solidFill>
                  <a:schemeClr val="tx1"/>
                </a:solidFill>
              </a:rPr>
              <a:t>olmaktadır</a:t>
            </a:r>
            <a:r>
              <a:rPr lang="tr-TR" sz="2400" dirty="0">
                <a:solidFill>
                  <a:schemeClr val="tx1"/>
                </a:solidFill>
              </a:rPr>
              <a:t>.</a:t>
            </a:r>
          </a:p>
          <a:p>
            <a:endParaRPr lang="tr-TR" sz="2400" dirty="0">
              <a:solidFill>
                <a:schemeClr val="tx1"/>
              </a:solidFill>
            </a:endParaRPr>
          </a:p>
          <a:p>
            <a:endParaRPr lang="tr-TR" sz="2400" dirty="0">
              <a:solidFill>
                <a:schemeClr val="tx1"/>
              </a:solidFill>
            </a:endParaRPr>
          </a:p>
          <a:p>
            <a:endParaRPr lang="tr-TR" sz="2400" dirty="0" smtClean="0">
              <a:solidFill>
                <a:schemeClr val="tx1"/>
              </a:solidFill>
            </a:endParaRPr>
          </a:p>
          <a:p>
            <a:pPr lvl="8"/>
            <a:endParaRPr lang="tr-TR" dirty="0"/>
          </a:p>
        </p:txBody>
      </p:sp>
    </p:spTree>
    <p:extLst>
      <p:ext uri="{BB962C8B-B14F-4D97-AF65-F5344CB8AC3E}">
        <p14:creationId xmlns:p14="http://schemas.microsoft.com/office/powerpoint/2010/main" val="319831841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2256" y="0"/>
            <a:ext cx="8026400" cy="812800"/>
          </a:xfrm>
        </p:spPr>
        <p:txBody>
          <a:bodyPr>
            <a:normAutofit/>
          </a:bodyPr>
          <a:lstStyle/>
          <a:p>
            <a:pPr algn="ctr"/>
            <a:r>
              <a:rPr lang="tr-TR" sz="2400" b="1" dirty="0">
                <a:latin typeface="Times New Roman" panose="02020603050405020304" pitchFamily="18" charset="0"/>
                <a:cs typeface="Times New Roman" panose="02020603050405020304" pitchFamily="18" charset="0"/>
              </a:rPr>
              <a:t>HARRAN ÜNİVERSİTESİ KALİTE YÖNETİM SİSTEMİ </a:t>
            </a:r>
            <a:endParaRPr lang="tr-TR" sz="2400" dirty="0"/>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3482109" y="644115"/>
            <a:ext cx="8070986" cy="5110139"/>
          </a:xfrm>
          <a:prstGeom prst="rect">
            <a:avLst/>
          </a:prstGeom>
          <a:noFill/>
          <a:ln>
            <a:noFill/>
          </a:ln>
        </p:spPr>
      </p:pic>
      <p:pic>
        <p:nvPicPr>
          <p:cNvPr id="7" name="Resim 6"/>
          <p:cNvPicPr/>
          <p:nvPr/>
        </p:nvPicPr>
        <p:blipFill>
          <a:blip r:embed="rId3">
            <a:extLst>
              <a:ext uri="{28A0092B-C50C-407E-A947-70E740481C1C}">
                <a14:useLocalDpi xmlns:a14="http://schemas.microsoft.com/office/drawing/2010/main" val="0"/>
              </a:ext>
            </a:extLst>
          </a:blip>
          <a:srcRect/>
          <a:stretch>
            <a:fillRect/>
          </a:stretch>
        </p:blipFill>
        <p:spPr bwMode="auto">
          <a:xfrm>
            <a:off x="1986074" y="2414482"/>
            <a:ext cx="3744416" cy="3480048"/>
          </a:xfrm>
          <a:prstGeom prst="rect">
            <a:avLst/>
          </a:prstGeom>
          <a:noFill/>
          <a:ln>
            <a:noFill/>
          </a:ln>
        </p:spPr>
      </p:pic>
      <p:pic>
        <p:nvPicPr>
          <p:cNvPr id="8" name="Resim 7"/>
          <p:cNvPicPr/>
          <p:nvPr/>
        </p:nvPicPr>
        <p:blipFill>
          <a:blip r:embed="rId4">
            <a:extLst>
              <a:ext uri="{28A0092B-C50C-407E-A947-70E740481C1C}">
                <a14:useLocalDpi xmlns:a14="http://schemas.microsoft.com/office/drawing/2010/main" val="0"/>
              </a:ext>
            </a:extLst>
          </a:blip>
          <a:srcRect/>
          <a:stretch>
            <a:fillRect/>
          </a:stretch>
        </p:blipFill>
        <p:spPr bwMode="auto">
          <a:xfrm>
            <a:off x="4943872" y="6464424"/>
            <a:ext cx="3726180" cy="304800"/>
          </a:xfrm>
          <a:prstGeom prst="rect">
            <a:avLst/>
          </a:prstGeom>
          <a:noFill/>
          <a:ln>
            <a:noFill/>
          </a:ln>
        </p:spPr>
      </p:pic>
    </p:spTree>
    <p:extLst>
      <p:ext uri="{BB962C8B-B14F-4D97-AF65-F5344CB8AC3E}">
        <p14:creationId xmlns:p14="http://schemas.microsoft.com/office/powerpoint/2010/main" val="186802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2256" y="-18473"/>
            <a:ext cx="8026400" cy="868218"/>
          </a:xfrm>
        </p:spPr>
        <p:txBody>
          <a:bodyPr>
            <a:normAutofit/>
          </a:bodyPr>
          <a:lstStyle/>
          <a:p>
            <a:pPr algn="ctr"/>
            <a:r>
              <a:rPr lang="tr-TR" sz="2200" b="1" dirty="0">
                <a:latin typeface="Times New Roman" panose="02020603050405020304" pitchFamily="18" charset="0"/>
                <a:cs typeface="Times New Roman" panose="02020603050405020304" pitchFamily="18" charset="0"/>
              </a:rPr>
              <a:t>HARRAN ÜNİVERSİTESİ KALİTE YÖNETİM SİSTEMİ </a:t>
            </a:r>
            <a:endParaRPr lang="tr-TR" sz="2200" dirty="0"/>
          </a:p>
        </p:txBody>
      </p:sp>
      <p:pic>
        <p:nvPicPr>
          <p:cNvPr id="9" name="Resim 8"/>
          <p:cNvPicPr/>
          <p:nvPr/>
        </p:nvPicPr>
        <p:blipFill>
          <a:blip r:embed="rId2">
            <a:extLst>
              <a:ext uri="{28A0092B-C50C-407E-A947-70E740481C1C}">
                <a14:useLocalDpi xmlns:a14="http://schemas.microsoft.com/office/drawing/2010/main" val="0"/>
              </a:ext>
            </a:extLst>
          </a:blip>
          <a:srcRect/>
          <a:stretch>
            <a:fillRect/>
          </a:stretch>
        </p:blipFill>
        <p:spPr bwMode="auto">
          <a:xfrm>
            <a:off x="535709" y="507001"/>
            <a:ext cx="11166763" cy="6221690"/>
          </a:xfrm>
          <a:prstGeom prst="rect">
            <a:avLst/>
          </a:prstGeom>
          <a:noFill/>
          <a:ln>
            <a:noFill/>
          </a:ln>
        </p:spPr>
      </p:pic>
    </p:spTree>
    <p:extLst>
      <p:ext uri="{BB962C8B-B14F-4D97-AF65-F5344CB8AC3E}">
        <p14:creationId xmlns:p14="http://schemas.microsoft.com/office/powerpoint/2010/main" val="2235716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373476" y="768469"/>
            <a:ext cx="8640960" cy="5997282"/>
          </a:xfrm>
          <a:prstGeom prst="rect">
            <a:avLst/>
          </a:prstGeom>
          <a:noFill/>
          <a:ln>
            <a:noFill/>
          </a:ln>
        </p:spPr>
      </p:pic>
      <p:sp>
        <p:nvSpPr>
          <p:cNvPr id="7" name="Unvan 1"/>
          <p:cNvSpPr>
            <a:spLocks noGrp="1"/>
          </p:cNvSpPr>
          <p:nvPr>
            <p:ph type="title"/>
          </p:nvPr>
        </p:nvSpPr>
        <p:spPr>
          <a:xfrm>
            <a:off x="738909" y="-18473"/>
            <a:ext cx="10437091" cy="1108364"/>
          </a:xfrm>
        </p:spPr>
        <p:txBody>
          <a:bodyPr>
            <a:normAutofit/>
          </a:bodyPr>
          <a:lstStyle/>
          <a:p>
            <a:pPr algn="ctr"/>
            <a:r>
              <a:rPr lang="tr-TR" sz="2200" b="1" dirty="0">
                <a:latin typeface="Times New Roman" panose="02020603050405020304" pitchFamily="18" charset="0"/>
                <a:cs typeface="Times New Roman" panose="02020603050405020304" pitchFamily="18" charset="0"/>
              </a:rPr>
              <a:t>HARRAN ÜNİVERSİTESİ KALİTE YÖNETİM SİSTEMİ </a:t>
            </a:r>
            <a:endParaRPr lang="tr-TR" sz="2200" dirty="0"/>
          </a:p>
        </p:txBody>
      </p:sp>
    </p:spTree>
    <p:extLst>
      <p:ext uri="{BB962C8B-B14F-4D97-AF65-F5344CB8AC3E}">
        <p14:creationId xmlns:p14="http://schemas.microsoft.com/office/powerpoint/2010/main" val="224388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191491" y="116632"/>
            <a:ext cx="9781309" cy="691210"/>
          </a:xfrm>
        </p:spPr>
        <p:txBody>
          <a:bodyPr>
            <a:normAutofit/>
          </a:bodyPr>
          <a:lstStyle/>
          <a:p>
            <a:pPr algn="ctr"/>
            <a:r>
              <a:rPr lang="tr-TR" sz="2800" b="1" dirty="0">
                <a:latin typeface="Times New Roman" panose="02020603050405020304" pitchFamily="18" charset="0"/>
                <a:cs typeface="Times New Roman" panose="02020603050405020304" pitchFamily="18" charset="0"/>
              </a:rPr>
              <a:t>HARRAN ÜNİVERSİTESİ </a:t>
            </a:r>
            <a:r>
              <a:rPr lang="tr-TR" sz="2800" b="1" dirty="0" smtClean="0">
                <a:latin typeface="Times New Roman" panose="02020603050405020304" pitchFamily="18" charset="0"/>
                <a:cs typeface="Times New Roman" panose="02020603050405020304" pitchFamily="18" charset="0"/>
              </a:rPr>
              <a:t>KALİTE </a:t>
            </a:r>
            <a:r>
              <a:rPr lang="tr-TR" sz="2800" b="1" dirty="0">
                <a:latin typeface="Times New Roman" panose="02020603050405020304" pitchFamily="18" charset="0"/>
                <a:cs typeface="Times New Roman" panose="02020603050405020304" pitchFamily="18" charset="0"/>
              </a:rPr>
              <a:t>YÖNETİM SİSTEMİ </a:t>
            </a:r>
            <a:endParaRPr lang="tr-TR" sz="2800" dirty="0"/>
          </a:p>
        </p:txBody>
      </p:sp>
      <p:graphicFrame>
        <p:nvGraphicFramePr>
          <p:cNvPr id="7" name="İçerik Yer Tutucusu 8"/>
          <p:cNvGraphicFramePr>
            <a:graphicFrameLocks noGrp="1"/>
          </p:cNvGraphicFramePr>
          <p:nvPr>
            <p:ph sz="quarter" idx="4294967295"/>
            <p:extLst/>
          </p:nvPr>
        </p:nvGraphicFramePr>
        <p:xfrm>
          <a:off x="1775520" y="1484784"/>
          <a:ext cx="8568952" cy="3544416"/>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5">
            <a:extLst>
              <a:ext uri="{FF2B5EF4-FFF2-40B4-BE49-F238E27FC236}">
                <a16:creationId xmlns:a16="http://schemas.microsoft.com/office/drawing/2014/main" id="{6EA00A5A-1C41-4534-A706-1D940792097F}"/>
              </a:ext>
            </a:extLst>
          </p:cNvPr>
          <p:cNvSpPr>
            <a:spLocks noGrp="1"/>
          </p:cNvSpPr>
          <p:nvPr>
            <p:ph sz="quarter" idx="4294967295"/>
          </p:nvPr>
        </p:nvSpPr>
        <p:spPr>
          <a:xfrm>
            <a:off x="2018977" y="5000601"/>
            <a:ext cx="2470950" cy="848073"/>
          </a:xfrm>
          <a:prstGeom prst="rect">
            <a:avLst/>
          </a:prstGeom>
          <a:ln>
            <a:solidFill>
              <a:schemeClr val="tx1">
                <a:lumMod val="95000"/>
                <a:lumOff val="5000"/>
              </a:schemeClr>
            </a:solidFill>
          </a:ln>
        </p:spPr>
        <p:txBody>
          <a:bodyPr>
            <a:noAutofit/>
          </a:bodyPr>
          <a:lstStyle/>
          <a:p>
            <a:pPr marL="0" indent="0">
              <a:buNone/>
            </a:pPr>
            <a:r>
              <a:rPr lang="tr-TR" sz="1200" dirty="0"/>
              <a:t>2019: Ankete katılan akademik personel sayısı 390, idari personel sayısı 267, öğrenci sayısı ise 550 olmuştur. Dış paydaş bilgisi yok. </a:t>
            </a:r>
          </a:p>
        </p:txBody>
      </p:sp>
      <p:sp>
        <p:nvSpPr>
          <p:cNvPr id="9" name="Content Placeholder 3">
            <a:extLst>
              <a:ext uri="{FF2B5EF4-FFF2-40B4-BE49-F238E27FC236}">
                <a16:creationId xmlns:a16="http://schemas.microsoft.com/office/drawing/2014/main" id="{357A6049-AF45-4672-87E3-3A336E07EAA9}"/>
              </a:ext>
            </a:extLst>
          </p:cNvPr>
          <p:cNvSpPr>
            <a:spLocks noGrp="1"/>
          </p:cNvSpPr>
          <p:nvPr>
            <p:ph sz="half" idx="4294967295"/>
          </p:nvPr>
        </p:nvSpPr>
        <p:spPr>
          <a:xfrm>
            <a:off x="4918443" y="5000601"/>
            <a:ext cx="2401693" cy="848073"/>
          </a:xfrm>
          <a:prstGeom prst="rect">
            <a:avLst/>
          </a:prstGeom>
          <a:ln>
            <a:solidFill>
              <a:schemeClr val="tx1">
                <a:lumMod val="95000"/>
                <a:lumOff val="5000"/>
              </a:schemeClr>
            </a:solidFill>
          </a:ln>
        </p:spPr>
        <p:txBody>
          <a:bodyPr>
            <a:noAutofit/>
          </a:bodyPr>
          <a:lstStyle/>
          <a:p>
            <a:pPr marL="0" indent="0">
              <a:buNone/>
            </a:pPr>
            <a:r>
              <a:rPr lang="tr-TR" sz="1200" dirty="0"/>
              <a:t>2020: </a:t>
            </a:r>
            <a:r>
              <a:rPr lang="en-GB" sz="1200" dirty="0" err="1"/>
              <a:t>Ankete</a:t>
            </a:r>
            <a:r>
              <a:rPr lang="en-GB" sz="1200" dirty="0"/>
              <a:t> </a:t>
            </a:r>
            <a:r>
              <a:rPr lang="en-GB" sz="1200" dirty="0" err="1"/>
              <a:t>katılan</a:t>
            </a:r>
            <a:r>
              <a:rPr lang="en-GB" sz="1200" dirty="0"/>
              <a:t> </a:t>
            </a:r>
            <a:r>
              <a:rPr lang="en-GB" sz="1200" dirty="0" err="1"/>
              <a:t>akademik</a:t>
            </a:r>
            <a:r>
              <a:rPr lang="en-GB" sz="1200" dirty="0"/>
              <a:t> </a:t>
            </a:r>
            <a:r>
              <a:rPr lang="en-GB" sz="1200" dirty="0" err="1"/>
              <a:t>personel</a:t>
            </a:r>
            <a:r>
              <a:rPr lang="en-GB" sz="1200" dirty="0"/>
              <a:t> </a:t>
            </a:r>
            <a:r>
              <a:rPr lang="en-GB" sz="1200" dirty="0" err="1"/>
              <a:t>sayısı</a:t>
            </a:r>
            <a:r>
              <a:rPr lang="en-GB" sz="1200" dirty="0"/>
              <a:t> 465, </a:t>
            </a:r>
            <a:r>
              <a:rPr lang="en-GB" sz="1200" dirty="0" err="1"/>
              <a:t>idari</a:t>
            </a:r>
            <a:r>
              <a:rPr lang="en-GB" sz="1200" dirty="0"/>
              <a:t> </a:t>
            </a:r>
            <a:r>
              <a:rPr lang="en-GB" sz="1200" dirty="0" err="1"/>
              <a:t>personel</a:t>
            </a:r>
            <a:r>
              <a:rPr lang="en-GB" sz="1200" dirty="0"/>
              <a:t> </a:t>
            </a:r>
            <a:r>
              <a:rPr lang="en-GB" sz="1200" dirty="0" err="1"/>
              <a:t>sayısı</a:t>
            </a:r>
            <a:r>
              <a:rPr lang="en-GB" sz="1200" dirty="0"/>
              <a:t> 187, </a:t>
            </a:r>
            <a:r>
              <a:rPr lang="en-GB" sz="1200" dirty="0" err="1"/>
              <a:t>öğrenci</a:t>
            </a:r>
            <a:r>
              <a:rPr lang="en-GB" sz="1200" dirty="0"/>
              <a:t> </a:t>
            </a:r>
            <a:r>
              <a:rPr lang="en-GB" sz="1200" dirty="0" err="1"/>
              <a:t>sayısı</a:t>
            </a:r>
            <a:r>
              <a:rPr lang="en-GB" sz="1200" dirty="0"/>
              <a:t> </a:t>
            </a:r>
            <a:r>
              <a:rPr lang="en-GB" sz="1200" dirty="0" err="1"/>
              <a:t>ise</a:t>
            </a:r>
            <a:r>
              <a:rPr lang="en-GB" sz="1200" dirty="0"/>
              <a:t> 15.598 </a:t>
            </a:r>
            <a:r>
              <a:rPr lang="en-GB" sz="1200" dirty="0" err="1"/>
              <a:t>olmuştur</a:t>
            </a:r>
            <a:r>
              <a:rPr lang="en-GB" sz="1200" dirty="0"/>
              <a:t>.</a:t>
            </a:r>
            <a:r>
              <a:rPr lang="tr-TR" sz="1200" dirty="0"/>
              <a:t>Dış paydaş bilgisi yok.</a:t>
            </a:r>
          </a:p>
        </p:txBody>
      </p:sp>
      <p:sp>
        <p:nvSpPr>
          <p:cNvPr id="10" name="Content Placeholder 3">
            <a:extLst>
              <a:ext uri="{FF2B5EF4-FFF2-40B4-BE49-F238E27FC236}">
                <a16:creationId xmlns:a16="http://schemas.microsoft.com/office/drawing/2014/main" id="{357A6049-AF45-4672-87E3-3A336E07EAA9}"/>
              </a:ext>
            </a:extLst>
          </p:cNvPr>
          <p:cNvSpPr txBox="1">
            <a:spLocks/>
          </p:cNvSpPr>
          <p:nvPr/>
        </p:nvSpPr>
        <p:spPr>
          <a:xfrm>
            <a:off x="7915245" y="5000601"/>
            <a:ext cx="2144210" cy="848073"/>
          </a:xfrm>
          <a:prstGeom prst="rect">
            <a:avLst/>
          </a:prstGeom>
          <a:ln>
            <a:solidFill>
              <a:schemeClr val="tx1">
                <a:lumMod val="95000"/>
                <a:lumOff val="5000"/>
              </a:schemeClr>
            </a:solid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tr-TR" sz="1200" spc="-45" dirty="0">
                <a:solidFill>
                  <a:prstClr val="black"/>
                </a:solidFill>
                <a:latin typeface="Calibri"/>
              </a:rPr>
              <a:t>2021:</a:t>
            </a:r>
            <a:r>
              <a:rPr lang="en-GB" sz="1200" spc="-45" dirty="0" err="1">
                <a:solidFill>
                  <a:prstClr val="black"/>
                </a:solidFill>
                <a:latin typeface="Calibri"/>
              </a:rPr>
              <a:t>Ankete</a:t>
            </a:r>
            <a:r>
              <a:rPr lang="en-GB" sz="1200" spc="-45" dirty="0">
                <a:solidFill>
                  <a:prstClr val="black"/>
                </a:solidFill>
                <a:latin typeface="Calibri"/>
              </a:rPr>
              <a:t> </a:t>
            </a:r>
            <a:r>
              <a:rPr lang="en-GB" sz="1200" spc="-45" dirty="0" err="1">
                <a:solidFill>
                  <a:prstClr val="black"/>
                </a:solidFill>
                <a:latin typeface="Calibri"/>
              </a:rPr>
              <a:t>katılan</a:t>
            </a:r>
            <a:r>
              <a:rPr lang="en-GB" sz="1200" spc="-45" dirty="0">
                <a:solidFill>
                  <a:prstClr val="black"/>
                </a:solidFill>
                <a:latin typeface="Calibri"/>
              </a:rPr>
              <a:t> </a:t>
            </a:r>
            <a:r>
              <a:rPr lang="en-GB" sz="1200" spc="-45" dirty="0" err="1">
                <a:solidFill>
                  <a:prstClr val="black"/>
                </a:solidFill>
                <a:latin typeface="Calibri"/>
              </a:rPr>
              <a:t>akademik</a:t>
            </a:r>
            <a:r>
              <a:rPr lang="en-GB" sz="1200" spc="-45" dirty="0">
                <a:solidFill>
                  <a:prstClr val="black"/>
                </a:solidFill>
                <a:latin typeface="Calibri"/>
              </a:rPr>
              <a:t> </a:t>
            </a:r>
            <a:r>
              <a:rPr lang="en-GB" sz="1200" spc="-45" dirty="0" err="1">
                <a:solidFill>
                  <a:prstClr val="black"/>
                </a:solidFill>
                <a:latin typeface="Calibri"/>
              </a:rPr>
              <a:t>personel</a:t>
            </a:r>
            <a:r>
              <a:rPr lang="en-GB" sz="1200" spc="-45" dirty="0">
                <a:solidFill>
                  <a:prstClr val="black"/>
                </a:solidFill>
                <a:latin typeface="Calibri"/>
              </a:rPr>
              <a:t> </a:t>
            </a:r>
            <a:r>
              <a:rPr lang="en-GB" sz="1200" spc="-45" dirty="0" err="1">
                <a:solidFill>
                  <a:prstClr val="black"/>
                </a:solidFill>
                <a:latin typeface="Calibri"/>
              </a:rPr>
              <a:t>sayısı</a:t>
            </a:r>
            <a:r>
              <a:rPr lang="en-GB" sz="1200" spc="-45" dirty="0">
                <a:solidFill>
                  <a:prstClr val="black"/>
                </a:solidFill>
                <a:latin typeface="Calibri"/>
              </a:rPr>
              <a:t> </a:t>
            </a:r>
            <a:r>
              <a:rPr lang="tr-TR" sz="1200" spc="-45" dirty="0">
                <a:solidFill>
                  <a:prstClr val="black"/>
                </a:solidFill>
                <a:latin typeface="Calibri"/>
              </a:rPr>
              <a:t>451</a:t>
            </a:r>
            <a:r>
              <a:rPr lang="en-GB" sz="1200" spc="-45" dirty="0">
                <a:solidFill>
                  <a:prstClr val="black"/>
                </a:solidFill>
                <a:latin typeface="Calibri"/>
              </a:rPr>
              <a:t>, </a:t>
            </a:r>
            <a:r>
              <a:rPr lang="en-GB" sz="1200" spc="-45" dirty="0" err="1">
                <a:solidFill>
                  <a:prstClr val="black"/>
                </a:solidFill>
                <a:latin typeface="Calibri"/>
              </a:rPr>
              <a:t>idari</a:t>
            </a:r>
            <a:r>
              <a:rPr lang="en-GB" sz="1200" spc="-45" dirty="0">
                <a:solidFill>
                  <a:prstClr val="black"/>
                </a:solidFill>
                <a:latin typeface="Calibri"/>
              </a:rPr>
              <a:t> </a:t>
            </a:r>
            <a:r>
              <a:rPr lang="en-GB" sz="1200" spc="-45" dirty="0" err="1">
                <a:solidFill>
                  <a:prstClr val="black"/>
                </a:solidFill>
                <a:latin typeface="Calibri"/>
              </a:rPr>
              <a:t>personel</a:t>
            </a:r>
            <a:r>
              <a:rPr lang="en-GB" sz="1200" spc="-45" dirty="0">
                <a:solidFill>
                  <a:prstClr val="black"/>
                </a:solidFill>
                <a:latin typeface="Calibri"/>
              </a:rPr>
              <a:t> </a:t>
            </a:r>
            <a:r>
              <a:rPr lang="en-GB" sz="1200" spc="-45" dirty="0" err="1">
                <a:solidFill>
                  <a:prstClr val="black"/>
                </a:solidFill>
                <a:latin typeface="Calibri"/>
              </a:rPr>
              <a:t>sayısı</a:t>
            </a:r>
            <a:r>
              <a:rPr lang="en-GB" sz="1200" spc="-45" dirty="0">
                <a:solidFill>
                  <a:prstClr val="black"/>
                </a:solidFill>
                <a:latin typeface="Calibri"/>
              </a:rPr>
              <a:t> </a:t>
            </a:r>
            <a:r>
              <a:rPr lang="tr-TR" sz="1200" spc="-45" dirty="0">
                <a:solidFill>
                  <a:prstClr val="black"/>
                </a:solidFill>
                <a:latin typeface="Calibri"/>
              </a:rPr>
              <a:t>246</a:t>
            </a:r>
            <a:r>
              <a:rPr lang="en-GB" sz="1200" spc="-45" dirty="0">
                <a:solidFill>
                  <a:prstClr val="black"/>
                </a:solidFill>
                <a:latin typeface="Calibri"/>
              </a:rPr>
              <a:t>, </a:t>
            </a:r>
            <a:r>
              <a:rPr lang="en-GB" sz="1200" spc="-45" dirty="0" err="1">
                <a:solidFill>
                  <a:prstClr val="black"/>
                </a:solidFill>
                <a:latin typeface="Calibri"/>
              </a:rPr>
              <a:t>öğrenci</a:t>
            </a:r>
            <a:r>
              <a:rPr lang="en-GB" sz="1200" spc="-45" dirty="0">
                <a:solidFill>
                  <a:prstClr val="black"/>
                </a:solidFill>
                <a:latin typeface="Calibri"/>
              </a:rPr>
              <a:t> </a:t>
            </a:r>
            <a:r>
              <a:rPr lang="en-GB" sz="1200" spc="-45" dirty="0" err="1">
                <a:solidFill>
                  <a:prstClr val="black"/>
                </a:solidFill>
                <a:latin typeface="Calibri"/>
              </a:rPr>
              <a:t>sayısı</a:t>
            </a:r>
            <a:r>
              <a:rPr lang="en-GB" sz="1200" spc="-45" dirty="0">
                <a:solidFill>
                  <a:prstClr val="black"/>
                </a:solidFill>
                <a:latin typeface="Calibri"/>
              </a:rPr>
              <a:t> </a:t>
            </a:r>
            <a:r>
              <a:rPr lang="en-GB" sz="1200" spc="-45" dirty="0" err="1">
                <a:solidFill>
                  <a:prstClr val="black"/>
                </a:solidFill>
                <a:latin typeface="Calibri"/>
              </a:rPr>
              <a:t>ise</a:t>
            </a:r>
            <a:r>
              <a:rPr lang="en-GB" sz="1200" spc="-45" dirty="0">
                <a:solidFill>
                  <a:prstClr val="black"/>
                </a:solidFill>
                <a:latin typeface="Calibri"/>
              </a:rPr>
              <a:t> 1</a:t>
            </a:r>
            <a:r>
              <a:rPr lang="tr-TR" sz="1200" spc="-45" dirty="0">
                <a:solidFill>
                  <a:prstClr val="black"/>
                </a:solidFill>
                <a:latin typeface="Calibri"/>
              </a:rPr>
              <a:t>4.029, dış paydaş katılımı 195 olmuştur.</a:t>
            </a:r>
          </a:p>
        </p:txBody>
      </p:sp>
    </p:spTree>
    <p:extLst>
      <p:ext uri="{BB962C8B-B14F-4D97-AF65-F5344CB8AC3E}">
        <p14:creationId xmlns:p14="http://schemas.microsoft.com/office/powerpoint/2010/main" val="353488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018" y="277092"/>
            <a:ext cx="11573164" cy="1145308"/>
          </a:xfrm>
        </p:spPr>
        <p:txBody>
          <a:bodyPr>
            <a:normAutofit fontScale="90000"/>
          </a:bodyPr>
          <a:lstStyle/>
          <a:p>
            <a:pPr algn="ctr"/>
            <a:r>
              <a:rPr lang="tr-TR" b="1" dirty="0">
                <a:solidFill>
                  <a:schemeClr val="tx1"/>
                </a:solidFill>
                <a:latin typeface="Times New Roman" panose="02020603050405020304" pitchFamily="18" charset="0"/>
                <a:cs typeface="Times New Roman" panose="02020603050405020304" pitchFamily="18" charset="0"/>
              </a:rPr>
              <a:t>HARRAN </a:t>
            </a:r>
            <a:r>
              <a:rPr lang="tr-TR" b="1" dirty="0" smtClean="0">
                <a:solidFill>
                  <a:schemeClr val="tx1"/>
                </a:solidFill>
                <a:latin typeface="Times New Roman" panose="02020603050405020304" pitchFamily="18" charset="0"/>
                <a:cs typeface="Times New Roman" panose="02020603050405020304" pitchFamily="18" charset="0"/>
              </a:rPr>
              <a:t>ÜNİVERSİTESİ KALİTE </a:t>
            </a:r>
            <a:r>
              <a:rPr lang="tr-TR" b="1" dirty="0">
                <a:solidFill>
                  <a:schemeClr val="tx1"/>
                </a:solidFill>
                <a:latin typeface="Times New Roman" panose="02020603050405020304" pitchFamily="18" charset="0"/>
                <a:cs typeface="Times New Roman" panose="02020603050405020304" pitchFamily="18" charset="0"/>
              </a:rPr>
              <a:t>YÖNETİM SİSTEMİ</a:t>
            </a:r>
            <a:endParaRPr lang="tr-TR" dirty="0">
              <a:solidFill>
                <a:schemeClr val="tx1"/>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08779532"/>
              </p:ext>
            </p:extLst>
          </p:nvPr>
        </p:nvGraphicFramePr>
        <p:xfrm>
          <a:off x="677334" y="1308099"/>
          <a:ext cx="11175999" cy="5431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02284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8800" y="0"/>
            <a:ext cx="10714566" cy="635000"/>
          </a:xfrm>
        </p:spPr>
        <p:txBody>
          <a:bodyPr>
            <a:normAutofit fontScale="90000"/>
          </a:bodyPr>
          <a:lstStyle/>
          <a:p>
            <a:pPr algn="ctr"/>
            <a:r>
              <a:rPr lang="tr-TR" b="1" dirty="0">
                <a:solidFill>
                  <a:schemeClr val="tx1"/>
                </a:solidFill>
                <a:latin typeface="Times New Roman" panose="02020603050405020304" pitchFamily="18" charset="0"/>
                <a:cs typeface="Times New Roman" panose="02020603050405020304" pitchFamily="18" charset="0"/>
              </a:rPr>
              <a:t>HARRAN ÜNİVERSİTESİ </a:t>
            </a:r>
            <a:r>
              <a:rPr lang="tr-TR" b="1" dirty="0" smtClean="0">
                <a:solidFill>
                  <a:schemeClr val="tx1"/>
                </a:solidFill>
                <a:latin typeface="Times New Roman" panose="02020603050405020304" pitchFamily="18" charset="0"/>
                <a:cs typeface="Times New Roman" panose="02020603050405020304" pitchFamily="18" charset="0"/>
              </a:rPr>
              <a:t>KALİTE ÇALIŞMALARI</a:t>
            </a:r>
            <a:endParaRPr lang="tr-TR" dirty="0">
              <a:solidFill>
                <a:schemeClr val="tx1"/>
              </a:solidFill>
            </a:endParaRPr>
          </a:p>
        </p:txBody>
      </p:sp>
      <p:graphicFrame>
        <p:nvGraphicFramePr>
          <p:cNvPr id="4" name="İçerik Yer Tutucusu 3"/>
          <p:cNvGraphicFramePr>
            <a:graphicFrameLocks noGrp="1"/>
          </p:cNvGraphicFramePr>
          <p:nvPr>
            <p:ph idx="1"/>
            <p:extLst/>
          </p:nvPr>
        </p:nvGraphicFramePr>
        <p:xfrm>
          <a:off x="338667" y="736600"/>
          <a:ext cx="11734800" cy="612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159306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3635" y="0"/>
            <a:ext cx="9966037" cy="864096"/>
          </a:xfrm>
        </p:spPr>
        <p:txBody>
          <a:bodyPr>
            <a:normAutofit/>
          </a:bodyPr>
          <a:lstStyle/>
          <a:p>
            <a:pPr algn="ctr"/>
            <a:r>
              <a:rPr lang="tr-TR" sz="2800" b="1" dirty="0">
                <a:latin typeface="Times New Roman" panose="02020603050405020304" pitchFamily="18" charset="0"/>
                <a:cs typeface="Times New Roman" panose="02020603050405020304" pitchFamily="18" charset="0"/>
              </a:rPr>
              <a:t>HARRAN ÜNİVERSİTESİ </a:t>
            </a:r>
            <a:r>
              <a:rPr lang="tr-TR" sz="2800" b="1" dirty="0" smtClean="0">
                <a:latin typeface="Times New Roman" panose="02020603050405020304" pitchFamily="18" charset="0"/>
                <a:cs typeface="Times New Roman" panose="02020603050405020304" pitchFamily="18" charset="0"/>
              </a:rPr>
              <a:t>KALİTE </a:t>
            </a:r>
            <a:r>
              <a:rPr lang="tr-TR" sz="2800" b="1" dirty="0">
                <a:latin typeface="Times New Roman" panose="02020603050405020304" pitchFamily="18" charset="0"/>
                <a:cs typeface="Times New Roman" panose="02020603050405020304" pitchFamily="18" charset="0"/>
              </a:rPr>
              <a:t>YÖNETİM SİSTEMİ </a:t>
            </a:r>
            <a:endParaRPr lang="tr-TR" sz="2800" dirty="0"/>
          </a:p>
        </p:txBody>
      </p:sp>
      <p:sp>
        <p:nvSpPr>
          <p:cNvPr id="3" name="İçerik Yer Tutucusu 2"/>
          <p:cNvSpPr>
            <a:spLocks noGrp="1"/>
          </p:cNvSpPr>
          <p:nvPr>
            <p:ph idx="1"/>
          </p:nvPr>
        </p:nvSpPr>
        <p:spPr>
          <a:xfrm>
            <a:off x="277091" y="1340768"/>
            <a:ext cx="11619345" cy="5328592"/>
          </a:xfrm>
        </p:spPr>
        <p:txBody>
          <a:bodyPr>
            <a:normAutofit fontScale="85000" lnSpcReduction="20000"/>
          </a:bodyPr>
          <a:lstStyle/>
          <a:p>
            <a:pPr marL="0" indent="0" algn="just">
              <a:buNone/>
            </a:pPr>
            <a:r>
              <a:rPr lang="tr-TR" sz="2400" dirty="0"/>
              <a:t>Kalite çalışmaları Kalite Koordinatörlüğü tarafından gerçekleştirilmektedir. </a:t>
            </a:r>
          </a:p>
          <a:p>
            <a:pPr algn="just"/>
            <a:r>
              <a:rPr lang="tr-TR" sz="2400" dirty="0"/>
              <a:t>Üniversitemiz 2020 yılında ulusal sertifikasyon süreci çalışmalarına başlamıştır. Bu kapsamda 2020 yılında dört(4), 2021 yılında sekiz(8) birimimiz TSE tarafından belgelendirilmiştir. 2022 yılında işlemleri devam eden iki(2) birimimiz ile birlikte kapsam genişletilerek </a:t>
            </a:r>
            <a:r>
              <a:rPr lang="tr-TR" sz="2400" dirty="0" err="1"/>
              <a:t>ondört</a:t>
            </a:r>
            <a:r>
              <a:rPr lang="tr-TR" sz="2400" dirty="0"/>
              <a:t> (14) birim TS EN ISO 9001 süreci standartlarına göre yönetilmektedir.</a:t>
            </a:r>
          </a:p>
          <a:p>
            <a:pPr algn="just"/>
            <a:r>
              <a:rPr lang="tr-TR" sz="2400" dirty="0"/>
              <a:t>Kalite Koordinatörlüğü çalışmaları TS EN ISO 9001  sertifikasyon süreci devam etmektedir.</a:t>
            </a:r>
          </a:p>
          <a:p>
            <a:pPr algn="just"/>
            <a:r>
              <a:rPr lang="tr-TR" sz="2400" dirty="0"/>
              <a:t>Kalite El Kitabı hazırlanmış olup kalite web sayfasında yayınlanmıştır.</a:t>
            </a:r>
          </a:p>
          <a:p>
            <a:pPr marL="0" indent="0" algn="just">
              <a:buNone/>
            </a:pPr>
            <a:endParaRPr lang="tr-TR" sz="2400" dirty="0"/>
          </a:p>
          <a:p>
            <a:pPr marL="0" indent="0" algn="just">
              <a:buNone/>
            </a:pPr>
            <a:r>
              <a:rPr lang="tr-TR" sz="2400" b="1" u="sng" dirty="0">
                <a:latin typeface="Times New Roman" panose="02020603050405020304" pitchFamily="18" charset="0"/>
                <a:cs typeface="Times New Roman" panose="02020603050405020304" pitchFamily="18" charset="0"/>
              </a:rPr>
              <a:t>Ulusal Sertifikasyon Sürecinde TS EN ISO: 9001 Belgesi Alan Birimler      </a:t>
            </a:r>
          </a:p>
          <a:p>
            <a:pPr marL="0" indent="0" algn="just">
              <a:buNone/>
            </a:pPr>
            <a:endParaRPr lang="tr-TR" sz="2400" b="1" u="sng" dirty="0">
              <a:latin typeface="Times New Roman" panose="02020603050405020304" pitchFamily="18" charset="0"/>
              <a:cs typeface="Times New Roman" panose="02020603050405020304" pitchFamily="18" charset="0"/>
            </a:endParaRPr>
          </a:p>
          <a:p>
            <a:pPr marL="0" indent="0">
              <a:buNone/>
            </a:pPr>
            <a:r>
              <a:rPr lang="tr-TR" sz="2400" b="1" dirty="0">
                <a:latin typeface="Times New Roman" panose="02020603050405020304" pitchFamily="18" charset="0"/>
                <a:cs typeface="Times New Roman" panose="02020603050405020304" pitchFamily="18" charset="0"/>
              </a:rPr>
              <a:t>* Tıp Fakültesi  		                    * Fen Bilimleri Enstitüsü</a:t>
            </a:r>
          </a:p>
          <a:p>
            <a:pPr marL="0" indent="0">
              <a:buNone/>
            </a:pPr>
            <a:r>
              <a:rPr lang="tr-TR" sz="2400" b="1" dirty="0">
                <a:latin typeface="Times New Roman" panose="02020603050405020304" pitchFamily="18" charset="0"/>
                <a:cs typeface="Times New Roman" panose="02020603050405020304" pitchFamily="18" charset="0"/>
              </a:rPr>
              <a:t>* Mühendislik Fakültesi  	                    *Sosyal Bilimler Enstitüsü</a:t>
            </a:r>
          </a:p>
          <a:p>
            <a:pPr marL="0" indent="0">
              <a:buNone/>
            </a:pPr>
            <a:r>
              <a:rPr lang="tr-TR" sz="2400" b="1" dirty="0">
                <a:latin typeface="Times New Roman" panose="02020603050405020304" pitchFamily="18" charset="0"/>
                <a:cs typeface="Times New Roman" panose="02020603050405020304" pitchFamily="18" charset="0"/>
              </a:rPr>
              <a:t>* İktisadi ve İdari Bilimler Fakültesi   *Sağlık Bilimleri Enstitüsü </a:t>
            </a:r>
          </a:p>
          <a:p>
            <a:pPr marL="0" indent="0">
              <a:buNone/>
            </a:pPr>
            <a:r>
              <a:rPr lang="tr-TR" sz="2400" b="1" dirty="0">
                <a:latin typeface="Times New Roman" panose="02020603050405020304" pitchFamily="18" charset="0"/>
                <a:cs typeface="Times New Roman" panose="02020603050405020304" pitchFamily="18" charset="0"/>
              </a:rPr>
              <a:t>* Eğitim Fakültesi                                  * Sosyal Bilimler MYO</a:t>
            </a:r>
          </a:p>
          <a:p>
            <a:pPr marL="0" indent="0">
              <a:buNone/>
            </a:pPr>
            <a:r>
              <a:rPr lang="tr-TR" sz="2400" b="1" dirty="0">
                <a:latin typeface="Times New Roman" panose="02020603050405020304" pitchFamily="18" charset="0"/>
                <a:cs typeface="Times New Roman" panose="02020603050405020304" pitchFamily="18" charset="0"/>
              </a:rPr>
              <a:t>* Fen Edebiyat Fakültesi                       * Şanlıurfa Teknik Bilimler MYO </a:t>
            </a:r>
          </a:p>
          <a:p>
            <a:pPr marL="0" indent="0">
              <a:buNone/>
            </a:pPr>
            <a:r>
              <a:rPr lang="tr-TR" sz="2400" b="1" dirty="0">
                <a:latin typeface="Times New Roman" panose="02020603050405020304" pitchFamily="18" charset="0"/>
                <a:cs typeface="Times New Roman" panose="02020603050405020304" pitchFamily="18" charset="0"/>
              </a:rPr>
              <a:t>* Sağlık Bilimleri Fakültesi	     * Öğrenci İşleri Daire Başkanlığı</a:t>
            </a:r>
          </a:p>
          <a:p>
            <a:pPr marL="0" indent="0">
              <a:buNone/>
            </a:pPr>
            <a:r>
              <a:rPr lang="tr-TR" sz="2400" b="1" dirty="0">
                <a:latin typeface="Times New Roman" panose="02020603050405020304" pitchFamily="18" charset="0"/>
                <a:cs typeface="Times New Roman" panose="02020603050405020304" pitchFamily="18" charset="0"/>
              </a:rPr>
              <a:t>* Sağlık Hizmetleri MYO                      * Yapı Teknik İşler Daire Başkanlığı</a:t>
            </a:r>
          </a:p>
          <a:p>
            <a:pPr lvl="0"/>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a:p>
            <a:pPr algn="just"/>
            <a:endParaRPr lang="tr-TR" sz="2400" dirty="0"/>
          </a:p>
        </p:txBody>
      </p:sp>
      <p:sp>
        <p:nvSpPr>
          <p:cNvPr id="4" name="Yuvarlatılmış Dikdörtgen 4"/>
          <p:cNvSpPr txBox="1"/>
          <p:nvPr/>
        </p:nvSpPr>
        <p:spPr>
          <a:xfrm>
            <a:off x="1524000" y="834888"/>
            <a:ext cx="4067944" cy="535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algn="ctr" defTabSz="622300">
              <a:lnSpc>
                <a:spcPct val="90000"/>
              </a:lnSpc>
              <a:spcBef>
                <a:spcPct val="0"/>
              </a:spcBef>
              <a:spcAft>
                <a:spcPct val="35000"/>
              </a:spcAft>
            </a:pPr>
            <a:r>
              <a:rPr lang="tr-TR" sz="2800" b="1" dirty="0">
                <a:solidFill>
                  <a:srgbClr val="0000CC"/>
                </a:solidFill>
                <a:latin typeface="Calibri"/>
              </a:rPr>
              <a:t>Kalite Güvence Sistemi</a:t>
            </a:r>
          </a:p>
        </p:txBody>
      </p:sp>
    </p:spTree>
    <p:extLst>
      <p:ext uri="{BB962C8B-B14F-4D97-AF65-F5344CB8AC3E}">
        <p14:creationId xmlns:p14="http://schemas.microsoft.com/office/powerpoint/2010/main" val="147805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17500"/>
            <a:ext cx="11032066" cy="1244600"/>
          </a:xfrm>
        </p:spPr>
        <p:txBody>
          <a:bodyPr>
            <a:normAutofit/>
          </a:bodyPr>
          <a:lstStyle/>
          <a:p>
            <a:pPr algn="ctr"/>
            <a:r>
              <a:rPr lang="tr-TR" sz="3200" b="1" dirty="0">
                <a:solidFill>
                  <a:schemeClr val="tx1"/>
                </a:solidFill>
                <a:latin typeface="Times New Roman" panose="02020603050405020304" pitchFamily="18" charset="0"/>
                <a:cs typeface="Times New Roman" panose="02020603050405020304" pitchFamily="18" charset="0"/>
              </a:rPr>
              <a:t>HARRAN ÜNİVERSİTESİ </a:t>
            </a:r>
            <a:r>
              <a:rPr lang="tr-TR" sz="3200" b="1" dirty="0" smtClean="0">
                <a:solidFill>
                  <a:schemeClr val="tx1"/>
                </a:solidFill>
                <a:latin typeface="Times New Roman" panose="02020603050405020304" pitchFamily="18" charset="0"/>
                <a:cs typeface="Times New Roman" panose="02020603050405020304" pitchFamily="18" charset="0"/>
              </a:rPr>
              <a:t>KALİTE ÇALIŞMALARI</a:t>
            </a:r>
            <a:endParaRPr lang="tr-TR" sz="3200" dirty="0"/>
          </a:p>
        </p:txBody>
      </p:sp>
      <p:sp>
        <p:nvSpPr>
          <p:cNvPr id="3" name="İçerik Yer Tutucusu 2"/>
          <p:cNvSpPr>
            <a:spLocks noGrp="1"/>
          </p:cNvSpPr>
          <p:nvPr>
            <p:ph idx="1"/>
          </p:nvPr>
        </p:nvSpPr>
        <p:spPr>
          <a:xfrm>
            <a:off x="575734" y="1025236"/>
            <a:ext cx="11235266" cy="5553363"/>
          </a:xfrm>
        </p:spPr>
        <p:txBody>
          <a:bodyPr>
            <a:noAutofit/>
          </a:bodyPr>
          <a:lstStyle/>
          <a:p>
            <a:pPr marL="0" indent="0" algn="just">
              <a:buNone/>
            </a:pPr>
            <a:endParaRPr lang="tr-TR" sz="2400" dirty="0" smtClean="0">
              <a:solidFill>
                <a:schemeClr val="tx1"/>
              </a:solidFill>
            </a:endParaRPr>
          </a:p>
          <a:p>
            <a:pPr algn="just"/>
            <a:r>
              <a:rPr lang="tr-TR" sz="2400" dirty="0" smtClean="0">
                <a:solidFill>
                  <a:schemeClr val="tx1"/>
                </a:solidFill>
              </a:rPr>
              <a:t>2023 </a:t>
            </a:r>
            <a:r>
              <a:rPr lang="tr-TR" sz="2400" dirty="0" smtClean="0">
                <a:solidFill>
                  <a:schemeClr val="tx1"/>
                </a:solidFill>
              </a:rPr>
              <a:t>yılı içerisinde yine etkili bir şekilde KYBS kullanımı, raporlama ve sunum çalışmaları devam edecektir.</a:t>
            </a:r>
          </a:p>
          <a:p>
            <a:pPr algn="just"/>
            <a:r>
              <a:rPr lang="tr-TR" sz="2400" dirty="0" smtClean="0">
                <a:solidFill>
                  <a:schemeClr val="tx1"/>
                </a:solidFill>
              </a:rPr>
              <a:t>2023 </a:t>
            </a:r>
            <a:r>
              <a:rPr lang="tr-TR" sz="2400" dirty="0">
                <a:solidFill>
                  <a:schemeClr val="tx1"/>
                </a:solidFill>
              </a:rPr>
              <a:t>yılı içerisinde </a:t>
            </a:r>
            <a:r>
              <a:rPr lang="tr-TR" sz="2400" dirty="0" smtClean="0">
                <a:solidFill>
                  <a:schemeClr val="tx1"/>
                </a:solidFill>
              </a:rPr>
              <a:t>KYS kullanımı ve ilgili istatistiki bilgiler takip edilecektir.  </a:t>
            </a:r>
          </a:p>
          <a:p>
            <a:pPr algn="just"/>
            <a:r>
              <a:rPr lang="tr-TR" sz="2400" dirty="0" smtClean="0">
                <a:solidFill>
                  <a:schemeClr val="tx1"/>
                </a:solidFill>
              </a:rPr>
              <a:t>TS EN ISO 9001 Kalite Yönetim Sistemi belgelendirme çalışmalarının tüm birimlere yaygınlaştırma amaçlı çalışmalara hız verilecektir. </a:t>
            </a:r>
            <a:r>
              <a:rPr lang="tr-TR" sz="2400" dirty="0" smtClean="0">
                <a:solidFill>
                  <a:schemeClr val="tx1"/>
                </a:solidFill>
              </a:rPr>
              <a:t>Tek Belge.</a:t>
            </a:r>
            <a:endParaRPr lang="tr-TR" sz="2400" dirty="0" smtClean="0">
              <a:solidFill>
                <a:schemeClr val="tx1"/>
              </a:solidFill>
            </a:endParaRPr>
          </a:p>
          <a:p>
            <a:pPr algn="just"/>
            <a:r>
              <a:rPr lang="tr-TR" sz="2400" dirty="0" smtClean="0">
                <a:solidFill>
                  <a:schemeClr val="tx1"/>
                </a:solidFill>
                <a:hlinkClick r:id="rId2" action="ppaction://hlinkfile"/>
              </a:rPr>
              <a:t>Kurumsal Akreditasyon </a:t>
            </a:r>
            <a:r>
              <a:rPr lang="tr-TR" sz="2400" dirty="0" smtClean="0">
                <a:solidFill>
                  <a:schemeClr val="tx1"/>
                </a:solidFill>
              </a:rPr>
              <a:t>için (Yüksek Öğretim Kalite Kurulu YÖKAK)’a Niyet Mektubu verildi. Kabul </a:t>
            </a:r>
            <a:r>
              <a:rPr lang="tr-TR" sz="2400" dirty="0" smtClean="0">
                <a:solidFill>
                  <a:schemeClr val="tx1"/>
                </a:solidFill>
              </a:rPr>
              <a:t>edildi. Değerlendirme Takımı belirlendi. Uzaktan, Online ve Saha (yüz yüze) ziyareti izlemeleri gerçekleştirildi.</a:t>
            </a:r>
          </a:p>
          <a:p>
            <a:pPr algn="just"/>
            <a:r>
              <a:rPr lang="tr-TR" sz="2400" dirty="0" smtClean="0">
                <a:solidFill>
                  <a:schemeClr val="tx1"/>
                </a:solidFill>
              </a:rPr>
              <a:t> 10002 </a:t>
            </a:r>
            <a:r>
              <a:rPr lang="tr-TR" sz="2400" dirty="0" smtClean="0">
                <a:solidFill>
                  <a:schemeClr val="tx1"/>
                </a:solidFill>
              </a:rPr>
              <a:t>Müşteri Memnuniyeti Sertifikası için başvuru yapılacaktır.</a:t>
            </a:r>
          </a:p>
          <a:p>
            <a:pPr algn="just"/>
            <a:r>
              <a:rPr lang="tr-TR" sz="2400" dirty="0" smtClean="0">
                <a:solidFill>
                  <a:schemeClr val="tx1"/>
                </a:solidFill>
              </a:rPr>
              <a:t>KAL-</a:t>
            </a:r>
            <a:r>
              <a:rPr lang="tr-TR" sz="2400" dirty="0" err="1" smtClean="0">
                <a:solidFill>
                  <a:schemeClr val="tx1"/>
                </a:solidFill>
              </a:rPr>
              <a:t>DER’e</a:t>
            </a:r>
            <a:r>
              <a:rPr lang="tr-TR" sz="2400" dirty="0" smtClean="0">
                <a:solidFill>
                  <a:schemeClr val="tx1"/>
                </a:solidFill>
              </a:rPr>
              <a:t> üyelik için hazırlık yapılacaktır.</a:t>
            </a:r>
          </a:p>
          <a:p>
            <a:pPr algn="just"/>
            <a:r>
              <a:rPr lang="tr-TR" sz="2400" dirty="0" smtClean="0">
                <a:solidFill>
                  <a:schemeClr val="tx1"/>
                </a:solidFill>
              </a:rPr>
              <a:t>Birimlerimizin Akreditasyon çalışmaları takip edilecektir.</a:t>
            </a:r>
          </a:p>
          <a:p>
            <a:pPr marL="0" indent="0" algn="just">
              <a:buNone/>
            </a:pPr>
            <a:r>
              <a:rPr lang="tr-TR" sz="2400" dirty="0" smtClean="0">
                <a:solidFill>
                  <a:schemeClr val="tx1"/>
                </a:solidFill>
              </a:rPr>
              <a:t> </a:t>
            </a:r>
            <a:endParaRPr lang="tr-TR" sz="2400" dirty="0">
              <a:solidFill>
                <a:schemeClr val="tx1"/>
              </a:solidFill>
            </a:endParaRPr>
          </a:p>
          <a:p>
            <a:pPr lvl="0" algn="just"/>
            <a:endParaRPr lang="tr-TR" sz="2400" dirty="0" smtClean="0">
              <a:solidFill>
                <a:schemeClr val="tx1"/>
              </a:solidFill>
            </a:endParaRPr>
          </a:p>
        </p:txBody>
      </p:sp>
    </p:spTree>
    <p:extLst>
      <p:ext uri="{BB962C8B-B14F-4D97-AF65-F5344CB8AC3E}">
        <p14:creationId xmlns:p14="http://schemas.microsoft.com/office/powerpoint/2010/main" val="203764007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316" y="0"/>
            <a:ext cx="11277599" cy="1787237"/>
          </a:xfrm>
        </p:spPr>
        <p:txBody>
          <a:bodyPr>
            <a:normAutofit fontScale="90000"/>
          </a:bodyPr>
          <a:lstStyle/>
          <a:p>
            <a:pPr algn="ctr"/>
            <a:r>
              <a:rPr lang="tr-TR" b="1" dirty="0" smtClean="0">
                <a:solidFill>
                  <a:schemeClr val="tx1"/>
                </a:solidFill>
                <a:latin typeface="Times New Roman" panose="02020603050405020304" pitchFamily="18" charset="0"/>
                <a:cs typeface="Times New Roman" panose="02020603050405020304" pitchFamily="18" charset="0"/>
              </a:rPr>
              <a:t>T.C.</a:t>
            </a:r>
            <a:br>
              <a:rPr lang="tr-TR" b="1" dirty="0" smtClean="0">
                <a:solidFill>
                  <a:schemeClr val="tx1"/>
                </a:solidFill>
                <a:latin typeface="Times New Roman" panose="02020603050405020304" pitchFamily="18" charset="0"/>
                <a:cs typeface="Times New Roman" panose="02020603050405020304" pitchFamily="18" charset="0"/>
              </a:rPr>
            </a:br>
            <a:r>
              <a:rPr lang="tr-TR" b="1" dirty="0" smtClean="0">
                <a:solidFill>
                  <a:schemeClr val="tx1"/>
                </a:solidFill>
                <a:latin typeface="Times New Roman" panose="02020603050405020304" pitchFamily="18" charset="0"/>
                <a:cs typeface="Times New Roman" panose="02020603050405020304" pitchFamily="18" charset="0"/>
              </a:rPr>
              <a:t>HARRAN </a:t>
            </a:r>
            <a:r>
              <a:rPr lang="tr-TR" b="1" dirty="0">
                <a:solidFill>
                  <a:schemeClr val="tx1"/>
                </a:solidFill>
                <a:latin typeface="Times New Roman" panose="02020603050405020304" pitchFamily="18" charset="0"/>
                <a:cs typeface="Times New Roman" panose="02020603050405020304" pitchFamily="18" charset="0"/>
              </a:rPr>
              <a:t>ÜNİVERSİTESİ </a:t>
            </a:r>
            <a:r>
              <a:rPr lang="tr-TR" b="1" dirty="0" smtClean="0">
                <a:solidFill>
                  <a:schemeClr val="tx1"/>
                </a:solidFill>
                <a:latin typeface="Times New Roman" panose="02020603050405020304" pitchFamily="18" charset="0"/>
                <a:cs typeface="Times New Roman" panose="02020603050405020304" pitchFamily="18" charset="0"/>
              </a:rPr>
              <a:t/>
            </a:r>
            <a:br>
              <a:rPr lang="tr-TR" b="1" dirty="0" smtClean="0">
                <a:solidFill>
                  <a:schemeClr val="tx1"/>
                </a:solidFill>
                <a:latin typeface="Times New Roman" panose="02020603050405020304" pitchFamily="18" charset="0"/>
                <a:cs typeface="Times New Roman" panose="02020603050405020304" pitchFamily="18" charset="0"/>
              </a:rPr>
            </a:br>
            <a:r>
              <a:rPr lang="tr-TR" b="1" dirty="0" smtClean="0">
                <a:solidFill>
                  <a:schemeClr val="tx1"/>
                </a:solidFill>
                <a:latin typeface="Times New Roman" panose="02020603050405020304" pitchFamily="18" charset="0"/>
                <a:cs typeface="Times New Roman" panose="02020603050405020304" pitchFamily="18" charset="0"/>
              </a:rPr>
              <a:t>KALİTE GÜVENCESİ VE </a:t>
            </a:r>
            <a:br>
              <a:rPr lang="tr-TR" b="1" dirty="0" smtClean="0">
                <a:solidFill>
                  <a:schemeClr val="tx1"/>
                </a:solidFill>
                <a:latin typeface="Times New Roman" panose="02020603050405020304" pitchFamily="18" charset="0"/>
                <a:cs typeface="Times New Roman" panose="02020603050405020304" pitchFamily="18" charset="0"/>
              </a:rPr>
            </a:br>
            <a:r>
              <a:rPr lang="tr-TR" b="1" dirty="0" smtClean="0">
                <a:solidFill>
                  <a:schemeClr val="tx1"/>
                </a:solidFill>
                <a:latin typeface="Times New Roman" panose="02020603050405020304" pitchFamily="18" charset="0"/>
                <a:cs typeface="Times New Roman" panose="02020603050405020304" pitchFamily="18" charset="0"/>
              </a:rPr>
              <a:t>KALİTE YÖNETİM SİSTEMİ </a:t>
            </a:r>
            <a:r>
              <a:rPr lang="tr-TR" b="1" dirty="0" smtClean="0">
                <a:solidFill>
                  <a:schemeClr val="tx1"/>
                </a:solidFill>
                <a:latin typeface="Times New Roman" panose="02020603050405020304" pitchFamily="18" charset="0"/>
                <a:cs typeface="Times New Roman" panose="02020603050405020304" pitchFamily="18" charset="0"/>
              </a:rPr>
              <a:t/>
            </a:r>
            <a:br>
              <a:rPr lang="tr-TR" b="1" dirty="0" smtClean="0">
                <a:solidFill>
                  <a:schemeClr val="tx1"/>
                </a:solidFill>
                <a:latin typeface="Times New Roman" panose="02020603050405020304" pitchFamily="18" charset="0"/>
                <a:cs typeface="Times New Roman" panose="02020603050405020304" pitchFamily="18" charset="0"/>
              </a:rPr>
            </a:br>
            <a:r>
              <a:rPr lang="tr-TR" b="1" dirty="0" smtClean="0">
                <a:solidFill>
                  <a:schemeClr val="tx1"/>
                </a:solidFill>
                <a:latin typeface="Times New Roman" panose="02020603050405020304" pitchFamily="18" charset="0"/>
                <a:cs typeface="Times New Roman" panose="02020603050405020304" pitchFamily="18" charset="0"/>
              </a:rPr>
              <a:t/>
            </a:r>
            <a:br>
              <a:rPr lang="tr-TR" b="1" dirty="0" smtClean="0">
                <a:solidFill>
                  <a:schemeClr val="tx1"/>
                </a:solidFill>
                <a:latin typeface="Times New Roman" panose="02020603050405020304" pitchFamily="18" charset="0"/>
                <a:cs typeface="Times New Roman" panose="02020603050405020304" pitchFamily="18" charset="0"/>
              </a:rPr>
            </a:br>
            <a:r>
              <a:rPr lang="tr-TR" b="1" dirty="0">
                <a:solidFill>
                  <a:schemeClr val="tx1"/>
                </a:solidFill>
                <a:latin typeface="Times New Roman" panose="02020603050405020304" pitchFamily="18" charset="0"/>
                <a:cs typeface="Times New Roman" panose="02020603050405020304" pitchFamily="18" charset="0"/>
              </a:rPr>
              <a:t/>
            </a:r>
            <a:br>
              <a:rPr lang="tr-TR" b="1" dirty="0">
                <a:solidFill>
                  <a:schemeClr val="tx1"/>
                </a:solidFill>
                <a:latin typeface="Times New Roman" panose="02020603050405020304" pitchFamily="18" charset="0"/>
                <a:cs typeface="Times New Roman" panose="02020603050405020304" pitchFamily="18" charset="0"/>
              </a:rPr>
            </a:br>
            <a:endParaRPr lang="tr-TR" dirty="0"/>
          </a:p>
        </p:txBody>
      </p:sp>
      <p:sp>
        <p:nvSpPr>
          <p:cNvPr id="6" name="İçerik Yer Tutucusu 5"/>
          <p:cNvSpPr>
            <a:spLocks noGrp="1"/>
          </p:cNvSpPr>
          <p:nvPr>
            <p:ph idx="1"/>
          </p:nvPr>
        </p:nvSpPr>
        <p:spPr>
          <a:xfrm>
            <a:off x="714655" y="2009758"/>
            <a:ext cx="10891211" cy="4724400"/>
          </a:xfrm>
        </p:spPr>
        <p:txBody>
          <a:bodyPr>
            <a:normAutofit/>
          </a:bodyPr>
          <a:lstStyle/>
          <a:p>
            <a:r>
              <a:rPr lang="tr-TR" sz="2400" dirty="0" smtClean="0">
                <a:solidFill>
                  <a:schemeClr val="tx1"/>
                </a:solidFill>
              </a:rPr>
              <a:t>Kalite çalışmalarının tabana yayılması ile;</a:t>
            </a:r>
          </a:p>
          <a:p>
            <a:r>
              <a:rPr lang="tr-TR" sz="2400" dirty="0" smtClean="0">
                <a:solidFill>
                  <a:schemeClr val="tx1"/>
                </a:solidFill>
              </a:rPr>
              <a:t> Birimlerin aktif olarak sürece dahil edilmesi amaçlanmıştır. Bu yönde;</a:t>
            </a:r>
          </a:p>
          <a:p>
            <a:r>
              <a:rPr lang="tr-TR" sz="2400" dirty="0" smtClean="0">
                <a:solidFill>
                  <a:schemeClr val="tx1"/>
                </a:solidFill>
              </a:rPr>
              <a:t> Stratejik </a:t>
            </a:r>
            <a:r>
              <a:rPr lang="tr-TR" sz="2400" dirty="0">
                <a:solidFill>
                  <a:schemeClr val="tx1"/>
                </a:solidFill>
              </a:rPr>
              <a:t>Plan </a:t>
            </a:r>
            <a:r>
              <a:rPr lang="tr-TR" sz="2400" dirty="0" smtClean="0">
                <a:solidFill>
                  <a:schemeClr val="tx1"/>
                </a:solidFill>
              </a:rPr>
              <a:t>Çalışması,</a:t>
            </a:r>
          </a:p>
          <a:p>
            <a:r>
              <a:rPr lang="tr-TR" sz="2400" dirty="0" smtClean="0">
                <a:solidFill>
                  <a:schemeClr val="tx1"/>
                </a:solidFill>
              </a:rPr>
              <a:t> </a:t>
            </a:r>
            <a:r>
              <a:rPr lang="tr-TR" sz="2400" dirty="0">
                <a:solidFill>
                  <a:schemeClr val="tx1"/>
                </a:solidFill>
              </a:rPr>
              <a:t>İ</a:t>
            </a:r>
            <a:r>
              <a:rPr lang="tr-TR" sz="2400" dirty="0" smtClean="0">
                <a:solidFill>
                  <a:schemeClr val="tx1"/>
                </a:solidFill>
              </a:rPr>
              <a:t>ç </a:t>
            </a:r>
            <a:r>
              <a:rPr lang="tr-TR" sz="2400" dirty="0">
                <a:solidFill>
                  <a:schemeClr val="tx1"/>
                </a:solidFill>
              </a:rPr>
              <a:t>T</a:t>
            </a:r>
            <a:r>
              <a:rPr lang="tr-TR" sz="2400" dirty="0" smtClean="0">
                <a:solidFill>
                  <a:schemeClr val="tx1"/>
                </a:solidFill>
              </a:rPr>
              <a:t>etkik Yapılması, </a:t>
            </a:r>
          </a:p>
          <a:p>
            <a:r>
              <a:rPr lang="tr-TR" sz="2400" dirty="0" smtClean="0">
                <a:solidFill>
                  <a:schemeClr val="tx1"/>
                </a:solidFill>
              </a:rPr>
              <a:t>Yönetimi </a:t>
            </a:r>
            <a:r>
              <a:rPr lang="tr-TR" sz="2400" dirty="0">
                <a:solidFill>
                  <a:schemeClr val="tx1"/>
                </a:solidFill>
              </a:rPr>
              <a:t>G</a:t>
            </a:r>
            <a:r>
              <a:rPr lang="tr-TR" sz="2400" dirty="0" smtClean="0">
                <a:solidFill>
                  <a:schemeClr val="tx1"/>
                </a:solidFill>
              </a:rPr>
              <a:t>özden Geçirme Toplantıları ve</a:t>
            </a:r>
          </a:p>
          <a:p>
            <a:r>
              <a:rPr lang="tr-TR" sz="2400" dirty="0" smtClean="0">
                <a:solidFill>
                  <a:schemeClr val="tx1"/>
                </a:solidFill>
              </a:rPr>
              <a:t>Birim İç </a:t>
            </a:r>
            <a:r>
              <a:rPr lang="tr-TR" sz="2400" dirty="0" smtClean="0">
                <a:solidFill>
                  <a:schemeClr val="tx1"/>
                </a:solidFill>
              </a:rPr>
              <a:t>Değerlendirme Raporu hazırlanması  gibi faaliyetler birim bazlı olarak da çalışılması hedeflenmektedir.</a:t>
            </a:r>
          </a:p>
          <a:p>
            <a:r>
              <a:rPr lang="tr-TR" sz="2400" dirty="0" smtClean="0">
                <a:solidFill>
                  <a:schemeClr val="tx1"/>
                </a:solidFill>
              </a:rPr>
              <a:t>Üniversitemizin Kalite Çalışmaları İle Eşgüdümsel Olarak Birim Bazlı Çalışmaların Yapılması Yüksek Öğretim Kalite Kurulu </a:t>
            </a:r>
            <a:r>
              <a:rPr lang="tr-TR" sz="2400" dirty="0" smtClean="0">
                <a:solidFill>
                  <a:schemeClr val="tx1"/>
                </a:solidFill>
              </a:rPr>
              <a:t>Tarafından </a:t>
            </a:r>
            <a:r>
              <a:rPr lang="tr-TR" sz="2400" dirty="0" smtClean="0">
                <a:solidFill>
                  <a:schemeClr val="tx1"/>
                </a:solidFill>
              </a:rPr>
              <a:t>Önerilmektedir.</a:t>
            </a:r>
            <a:endParaRPr lang="tr-TR" sz="2400" dirty="0">
              <a:solidFill>
                <a:schemeClr val="tx1"/>
              </a:solidFill>
            </a:endParaRPr>
          </a:p>
        </p:txBody>
      </p:sp>
    </p:spTree>
    <p:extLst>
      <p:ext uri="{BB962C8B-B14F-4D97-AF65-F5344CB8AC3E}">
        <p14:creationId xmlns:p14="http://schemas.microsoft.com/office/powerpoint/2010/main" val="258988957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0"/>
            <a:ext cx="10981266" cy="1041400"/>
          </a:xfrm>
        </p:spPr>
        <p:txBody>
          <a:bodyPr>
            <a:normAutofit/>
          </a:bodyPr>
          <a:lstStyle/>
          <a:p>
            <a:pPr algn="ctr"/>
            <a:r>
              <a:rPr lang="tr-TR" b="1" dirty="0">
                <a:solidFill>
                  <a:schemeClr val="tx1"/>
                </a:solidFill>
                <a:latin typeface="Times New Roman" panose="02020603050405020304" pitchFamily="18" charset="0"/>
                <a:cs typeface="Times New Roman" panose="02020603050405020304" pitchFamily="18" charset="0"/>
              </a:rPr>
              <a:t>HARRAN ÜNİVERSİTESİ </a:t>
            </a:r>
            <a:r>
              <a:rPr lang="tr-TR" b="1" dirty="0" smtClean="0">
                <a:solidFill>
                  <a:schemeClr val="tx1"/>
                </a:solidFill>
                <a:latin typeface="Times New Roman" panose="02020603050405020304" pitchFamily="18" charset="0"/>
                <a:cs typeface="Times New Roman" panose="02020603050405020304" pitchFamily="18" charset="0"/>
              </a:rPr>
              <a:t>KALİTE ÇALIŞMALARI</a:t>
            </a:r>
            <a:endParaRPr lang="tr-TR" dirty="0"/>
          </a:p>
        </p:txBody>
      </p:sp>
      <p:sp>
        <p:nvSpPr>
          <p:cNvPr id="3" name="İçerik Yer Tutucusu 2"/>
          <p:cNvSpPr>
            <a:spLocks noGrp="1"/>
          </p:cNvSpPr>
          <p:nvPr>
            <p:ph idx="1"/>
          </p:nvPr>
        </p:nvSpPr>
        <p:spPr>
          <a:xfrm>
            <a:off x="241300" y="1435100"/>
            <a:ext cx="11417300" cy="4965699"/>
          </a:xfrm>
        </p:spPr>
        <p:txBody>
          <a:bodyPr>
            <a:normAutofit/>
          </a:bodyPr>
          <a:lstStyle/>
          <a:p>
            <a:r>
              <a:rPr lang="tr-TR" sz="2600" b="1" u="sng" dirty="0" smtClean="0">
                <a:solidFill>
                  <a:schemeClr val="tx1"/>
                </a:solidFill>
              </a:rPr>
              <a:t>Kurumumuzda</a:t>
            </a:r>
          </a:p>
          <a:p>
            <a:r>
              <a:rPr lang="tr-TR" sz="2800" dirty="0" smtClean="0">
                <a:solidFill>
                  <a:schemeClr val="tx1"/>
                </a:solidFill>
              </a:rPr>
              <a:t>Üniversitemizde kalite çalışmaları Kalite Koordinatörlüğü tarafından koordine edilmektedir. Bu kapsamda;</a:t>
            </a:r>
          </a:p>
          <a:p>
            <a:r>
              <a:rPr lang="tr-TR" sz="2800" dirty="0" smtClean="0">
                <a:solidFill>
                  <a:schemeClr val="tx1"/>
                </a:solidFill>
              </a:rPr>
              <a:t>Stratejik Plan çalışmalarına katkı sağlanmakta,</a:t>
            </a:r>
          </a:p>
          <a:p>
            <a:r>
              <a:rPr lang="tr-TR" sz="2800" dirty="0" smtClean="0">
                <a:solidFill>
                  <a:schemeClr val="tx1"/>
                </a:solidFill>
              </a:rPr>
              <a:t>Kurum İç Değerlendirme Raporları yazılmakta,</a:t>
            </a:r>
          </a:p>
          <a:p>
            <a:r>
              <a:rPr lang="tr-TR" sz="2800" dirty="0" smtClean="0">
                <a:solidFill>
                  <a:schemeClr val="tx1"/>
                </a:solidFill>
              </a:rPr>
              <a:t>Kalite </a:t>
            </a:r>
            <a:r>
              <a:rPr lang="tr-TR" sz="2800" dirty="0">
                <a:solidFill>
                  <a:schemeClr val="tx1"/>
                </a:solidFill>
              </a:rPr>
              <a:t>Belgelendirme çalışmaları </a:t>
            </a:r>
            <a:r>
              <a:rPr lang="tr-TR" sz="2800" dirty="0" smtClean="0">
                <a:solidFill>
                  <a:schemeClr val="tx1"/>
                </a:solidFill>
              </a:rPr>
              <a:t>koordine edilmektedir.</a:t>
            </a:r>
            <a:r>
              <a:rPr lang="tr-TR" sz="2800" dirty="0">
                <a:solidFill>
                  <a:schemeClr val="tx1"/>
                </a:solidFill>
              </a:rPr>
              <a:t>	</a:t>
            </a:r>
          </a:p>
          <a:p>
            <a:r>
              <a:rPr lang="tr-TR" sz="2800" dirty="0">
                <a:solidFill>
                  <a:schemeClr val="tx1"/>
                </a:solidFill>
              </a:rPr>
              <a:t>Akreditasyon çalışmalarında akademik birimlere yardımcı olunmaktadır. </a:t>
            </a:r>
          </a:p>
          <a:p>
            <a:pPr lvl="8"/>
            <a:endParaRPr lang="tr-TR" dirty="0"/>
          </a:p>
        </p:txBody>
      </p:sp>
    </p:spTree>
    <p:extLst>
      <p:ext uri="{BB962C8B-B14F-4D97-AF65-F5344CB8AC3E}">
        <p14:creationId xmlns:p14="http://schemas.microsoft.com/office/powerpoint/2010/main" val="429490635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2160589"/>
            <a:ext cx="10221576" cy="3880773"/>
          </a:xfrm>
        </p:spPr>
        <p:txBody>
          <a:bodyPr/>
          <a:lstStyle/>
          <a:p>
            <a:endParaRPr lang="tr-TR" dirty="0" smtClean="0"/>
          </a:p>
          <a:p>
            <a:endParaRPr lang="tr-TR" dirty="0" smtClean="0"/>
          </a:p>
          <a:p>
            <a:endParaRPr lang="tr-TR" dirty="0"/>
          </a:p>
          <a:p>
            <a:endParaRPr lang="tr-TR" dirty="0"/>
          </a:p>
          <a:p>
            <a:pPr algn="r"/>
            <a:r>
              <a:rPr lang="tr-TR" sz="2400" b="1" dirty="0" smtClean="0">
                <a:solidFill>
                  <a:schemeClr val="tx1"/>
                </a:solidFill>
              </a:rPr>
              <a:t>TEŞEKKÜRLER….</a:t>
            </a:r>
          </a:p>
          <a:p>
            <a:pPr algn="r"/>
            <a:endParaRPr lang="tr-TR" sz="2400" b="1" dirty="0" smtClean="0">
              <a:solidFill>
                <a:schemeClr val="tx1"/>
              </a:solidFill>
            </a:endParaRPr>
          </a:p>
          <a:p>
            <a:pPr algn="r"/>
            <a:r>
              <a:rPr lang="tr-TR" sz="2400" b="1" dirty="0" smtClean="0">
                <a:solidFill>
                  <a:schemeClr val="tx1"/>
                </a:solidFill>
              </a:rPr>
              <a:t>KALİTE KOORDİNATÖRLÜĞÜ</a:t>
            </a:r>
          </a:p>
          <a:p>
            <a:endParaRPr lang="tr-TR" dirty="0"/>
          </a:p>
          <a:p>
            <a:endParaRPr lang="tr-TR" dirty="0" smtClean="0"/>
          </a:p>
          <a:p>
            <a:endParaRPr lang="tr-TR" dirty="0"/>
          </a:p>
        </p:txBody>
      </p:sp>
      <p:pic>
        <p:nvPicPr>
          <p:cNvPr id="4" name="İçerik Yer Tutucusu 3">
            <a:extLst>
              <a:ext uri="{FF2B5EF4-FFF2-40B4-BE49-F238E27FC236}">
                <a16:creationId xmlns:a16="http://schemas.microsoft.com/office/drawing/2014/main" id="{FB8696D5-02E4-462D-9D13-2EC9392B2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164"/>
            <a:ext cx="11369964" cy="6714836"/>
          </a:xfrm>
          <a:prstGeom prst="rect">
            <a:avLst/>
          </a:prstGeom>
        </p:spPr>
      </p:pic>
    </p:spTree>
    <p:extLst>
      <p:ext uri="{BB962C8B-B14F-4D97-AF65-F5344CB8AC3E}">
        <p14:creationId xmlns:p14="http://schemas.microsoft.com/office/powerpoint/2010/main" val="103424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a:extLst>
              <a:ext uri="{FF2B5EF4-FFF2-40B4-BE49-F238E27FC236}">
                <a16:creationId xmlns:a16="http://schemas.microsoft.com/office/drawing/2014/main" id="{C0431990-2820-4E8C-BA9A-BA537711CE17}"/>
              </a:ext>
            </a:extLst>
          </p:cNvPr>
          <p:cNvSpPr>
            <a:spLocks noGrp="1"/>
          </p:cNvSpPr>
          <p:nvPr>
            <p:ph type="sldNum" sz="quarter" idx="12"/>
          </p:nvPr>
        </p:nvSpPr>
        <p:spPr/>
        <p:txBody>
          <a:bodyPr/>
          <a:lstStyle/>
          <a:p>
            <a:fld id="{B1DEFA8C-F947-479F-BE07-76B6B3F80BF1}" type="slidenum">
              <a:rPr lang="tr-TR" smtClean="0"/>
              <a:t>3</a:t>
            </a:fld>
            <a:endParaRPr lang="tr-TR"/>
          </a:p>
        </p:txBody>
      </p:sp>
      <p:graphicFrame>
        <p:nvGraphicFramePr>
          <p:cNvPr id="2" name="Diyagram 1"/>
          <p:cNvGraphicFramePr/>
          <p:nvPr>
            <p:extLst>
              <p:ext uri="{D42A27DB-BD31-4B8C-83A1-F6EECF244321}">
                <p14:modId xmlns:p14="http://schemas.microsoft.com/office/powerpoint/2010/main" val="3740063893"/>
              </p:ext>
            </p:extLst>
          </p:nvPr>
        </p:nvGraphicFramePr>
        <p:xfrm>
          <a:off x="5824605" y="1942734"/>
          <a:ext cx="6658648" cy="4372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220133" y="182399"/>
            <a:ext cx="11658600" cy="830997"/>
          </a:xfrm>
          <a:prstGeom prst="rect">
            <a:avLst/>
          </a:prstGeom>
          <a:noFill/>
        </p:spPr>
        <p:txBody>
          <a:bodyPr wrap="square" rtlCol="0">
            <a:spAutoFit/>
          </a:bodyPr>
          <a:lstStyle/>
          <a:p>
            <a:pPr algn="ctr"/>
            <a:r>
              <a:rPr lang="tr-TR" sz="2800" b="1" dirty="0">
                <a:latin typeface="Times New Roman" panose="02020603050405020304" pitchFamily="18" charset="0"/>
                <a:cs typeface="Times New Roman" panose="02020603050405020304" pitchFamily="18" charset="0"/>
              </a:rPr>
              <a:t>HARRAN ÜNİVERSİTESİ </a:t>
            </a:r>
            <a:r>
              <a:rPr lang="tr-TR" sz="2800" b="1" dirty="0" smtClean="0">
                <a:latin typeface="Times New Roman" panose="02020603050405020304" pitchFamily="18" charset="0"/>
                <a:cs typeface="Times New Roman" panose="02020603050405020304" pitchFamily="18" charset="0"/>
              </a:rPr>
              <a:t>KALİTE ÇALIŞMALARI</a:t>
            </a:r>
          </a:p>
          <a:p>
            <a:pPr algn="ctr"/>
            <a:r>
              <a:rPr lang="tr-TR" sz="2000" dirty="0" smtClean="0"/>
              <a:t> </a:t>
            </a:r>
            <a:endParaRPr lang="tr-TR" sz="2000" dirty="0"/>
          </a:p>
        </p:txBody>
      </p:sp>
      <p:sp>
        <p:nvSpPr>
          <p:cNvPr id="5" name="Metin kutusu 4"/>
          <p:cNvSpPr txBox="1"/>
          <p:nvPr/>
        </p:nvSpPr>
        <p:spPr>
          <a:xfrm>
            <a:off x="7001933" y="6378302"/>
            <a:ext cx="2767168" cy="369332"/>
          </a:xfrm>
          <a:prstGeom prst="rect">
            <a:avLst/>
          </a:prstGeom>
          <a:noFill/>
        </p:spPr>
        <p:txBody>
          <a:bodyPr wrap="none" rtlCol="0">
            <a:spAutoFit/>
          </a:bodyPr>
          <a:lstStyle/>
          <a:p>
            <a:r>
              <a:rPr lang="tr-TR" dirty="0"/>
              <a:t>Şekil 1. Anahtar Kriterler</a:t>
            </a:r>
          </a:p>
        </p:txBody>
      </p:sp>
      <p:sp>
        <p:nvSpPr>
          <p:cNvPr id="3" name="Unvan 2"/>
          <p:cNvSpPr>
            <a:spLocks noGrp="1"/>
          </p:cNvSpPr>
          <p:nvPr>
            <p:ph type="title"/>
          </p:nvPr>
        </p:nvSpPr>
        <p:spPr>
          <a:xfrm>
            <a:off x="677334" y="182399"/>
            <a:ext cx="8596668" cy="1735667"/>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dirty="0"/>
          </a:p>
        </p:txBody>
      </p:sp>
      <p:sp>
        <p:nvSpPr>
          <p:cNvPr id="6" name="Metin kutusu 5"/>
          <p:cNvSpPr txBox="1"/>
          <p:nvPr/>
        </p:nvSpPr>
        <p:spPr>
          <a:xfrm>
            <a:off x="9868516" y="3867587"/>
            <a:ext cx="2614737" cy="523220"/>
          </a:xfrm>
          <a:prstGeom prst="rect">
            <a:avLst/>
          </a:prstGeom>
          <a:noFill/>
        </p:spPr>
        <p:txBody>
          <a:bodyPr wrap="square" rtlCol="0">
            <a:spAutoFit/>
          </a:bodyPr>
          <a:lstStyle/>
          <a:p>
            <a:r>
              <a:rPr lang="tr-TR" sz="1400" dirty="0" smtClean="0"/>
              <a:t>Liderlik, Yönetim </a:t>
            </a:r>
          </a:p>
          <a:p>
            <a:r>
              <a:rPr lang="tr-TR" sz="1400" dirty="0" smtClean="0"/>
              <a:t>ve Kalite</a:t>
            </a:r>
            <a:endParaRPr lang="tr-TR" sz="1400" dirty="0"/>
          </a:p>
        </p:txBody>
      </p:sp>
      <p:sp>
        <p:nvSpPr>
          <p:cNvPr id="7" name="Dikdörtgen 6"/>
          <p:cNvSpPr/>
          <p:nvPr/>
        </p:nvSpPr>
        <p:spPr>
          <a:xfrm>
            <a:off x="73891" y="667009"/>
            <a:ext cx="8996218" cy="5355312"/>
          </a:xfrm>
          <a:prstGeom prst="rect">
            <a:avLst/>
          </a:prstGeom>
        </p:spPr>
        <p:txBody>
          <a:bodyPr wrap="square">
            <a:spAutoFit/>
          </a:bodyPr>
          <a:lstStyle/>
          <a:p>
            <a:r>
              <a:rPr lang="tr-TR" b="1" u="sng" dirty="0"/>
              <a:t>Kurumumuzda</a:t>
            </a:r>
            <a:endParaRPr lang="tr-TR" dirty="0"/>
          </a:p>
          <a:p>
            <a:pPr algn="just"/>
            <a:r>
              <a:rPr lang="tr-TR" dirty="0"/>
              <a:t>Üniversitemiz Yükseköğretim Kalite Kurulu (YÖKAK) tarafından ilki 2018 yılında ikincisi 2021 yılında olmak üzere 2(iki) defa Dış </a:t>
            </a:r>
            <a:r>
              <a:rPr lang="tr-TR" dirty="0" smtClean="0"/>
              <a:t>Değerlendirme </a:t>
            </a:r>
            <a:r>
              <a:rPr lang="tr-TR" dirty="0"/>
              <a:t>geçirmiş bulunmaktadır. </a:t>
            </a:r>
          </a:p>
          <a:p>
            <a:pPr algn="just"/>
            <a:endParaRPr lang="tr-TR" dirty="0"/>
          </a:p>
          <a:p>
            <a:pPr algn="just"/>
            <a:r>
              <a:rPr lang="tr-TR" dirty="0"/>
              <a:t>Üniversitemize 2018 yılı Dış </a:t>
            </a:r>
            <a:r>
              <a:rPr lang="tr-TR" dirty="0" smtClean="0"/>
              <a:t>Değerlendirme </a:t>
            </a:r>
            <a:r>
              <a:rPr lang="tr-TR" dirty="0"/>
              <a:t>sonrası verilen </a:t>
            </a:r>
            <a:endParaRPr lang="tr-TR" dirty="0" smtClean="0"/>
          </a:p>
          <a:p>
            <a:pPr algn="just"/>
            <a:r>
              <a:rPr lang="tr-TR" b="1" dirty="0" smtClean="0"/>
              <a:t>Kurumsal </a:t>
            </a:r>
            <a:r>
              <a:rPr lang="tr-TR" b="1" dirty="0"/>
              <a:t>Geri Bildirim Raporu (KGBR), </a:t>
            </a:r>
            <a:endParaRPr lang="tr-TR" b="1" dirty="0" smtClean="0"/>
          </a:p>
          <a:p>
            <a:pPr algn="just"/>
            <a:endParaRPr lang="tr-TR" b="1" dirty="0"/>
          </a:p>
          <a:p>
            <a:pPr algn="just"/>
            <a:r>
              <a:rPr lang="tr-TR" dirty="0"/>
              <a:t>2019 yılı Kurum İç Değerlendirme Raporuna ait </a:t>
            </a:r>
            <a:endParaRPr lang="tr-TR" dirty="0" smtClean="0"/>
          </a:p>
          <a:p>
            <a:pPr algn="just"/>
            <a:r>
              <a:rPr lang="tr-TR" b="1" dirty="0" smtClean="0"/>
              <a:t>Geri </a:t>
            </a:r>
            <a:r>
              <a:rPr lang="tr-TR" b="1" dirty="0"/>
              <a:t>Bildirim Raporunda (2019 KİDR-GBR) </a:t>
            </a:r>
            <a:r>
              <a:rPr lang="tr-TR" dirty="0"/>
              <a:t>ve </a:t>
            </a:r>
            <a:endParaRPr lang="tr-TR" dirty="0" smtClean="0"/>
          </a:p>
          <a:p>
            <a:pPr algn="just"/>
            <a:endParaRPr lang="tr-TR" dirty="0"/>
          </a:p>
          <a:p>
            <a:pPr algn="just"/>
            <a:r>
              <a:rPr lang="tr-TR" dirty="0"/>
              <a:t>2021 yılı Dış </a:t>
            </a:r>
            <a:r>
              <a:rPr lang="tr-TR" dirty="0" smtClean="0"/>
              <a:t>Değerlendirme </a:t>
            </a:r>
            <a:r>
              <a:rPr lang="tr-TR" dirty="0"/>
              <a:t>sonrası verilen </a:t>
            </a:r>
            <a:endParaRPr lang="tr-TR" dirty="0" smtClean="0"/>
          </a:p>
          <a:p>
            <a:pPr algn="just"/>
            <a:r>
              <a:rPr lang="tr-TR" b="1" dirty="0" smtClean="0"/>
              <a:t>Kurumsal </a:t>
            </a:r>
            <a:r>
              <a:rPr lang="tr-TR" b="1" dirty="0"/>
              <a:t>Geri Bildirim Raporu (KGBR), </a:t>
            </a:r>
            <a:endParaRPr lang="tr-TR" b="1" dirty="0" smtClean="0"/>
          </a:p>
          <a:p>
            <a:pPr algn="just"/>
            <a:r>
              <a:rPr lang="tr-TR" b="1" dirty="0" smtClean="0"/>
              <a:t> </a:t>
            </a:r>
            <a:endParaRPr lang="tr-TR" b="1" dirty="0"/>
          </a:p>
          <a:p>
            <a:pPr algn="just"/>
            <a:r>
              <a:rPr lang="tr-TR" dirty="0"/>
              <a:t>yapılan değerli öneriler ışığında gerekli </a:t>
            </a:r>
            <a:r>
              <a:rPr lang="tr-TR" dirty="0" smtClean="0"/>
              <a:t>kalite </a:t>
            </a:r>
          </a:p>
          <a:p>
            <a:pPr algn="just"/>
            <a:r>
              <a:rPr lang="tr-TR" dirty="0" smtClean="0"/>
              <a:t>çalışmalar </a:t>
            </a:r>
            <a:r>
              <a:rPr lang="tr-TR" dirty="0"/>
              <a:t>yapılmıştır ve yapılmaya devam edilmektedir</a:t>
            </a:r>
            <a:r>
              <a:rPr lang="tr-TR" dirty="0" smtClean="0"/>
              <a:t>.</a:t>
            </a:r>
          </a:p>
          <a:p>
            <a:pPr algn="just"/>
            <a:endParaRPr lang="tr-TR" dirty="0"/>
          </a:p>
          <a:p>
            <a:pPr algn="just"/>
            <a:r>
              <a:rPr lang="tr-TR" dirty="0" smtClean="0"/>
              <a:t>2022 yılı YÖKAK-KAP yer almaktadır.</a:t>
            </a:r>
            <a:endParaRPr lang="tr-TR" dirty="0"/>
          </a:p>
          <a:p>
            <a:endParaRPr lang="tr-TR" b="1" u="sng" dirty="0"/>
          </a:p>
        </p:txBody>
      </p:sp>
    </p:spTree>
    <p:extLst>
      <p:ext uri="{BB962C8B-B14F-4D97-AF65-F5344CB8AC3E}">
        <p14:creationId xmlns:p14="http://schemas.microsoft.com/office/powerpoint/2010/main" val="32156657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938212" y="1242483"/>
            <a:ext cx="9553575" cy="3543300"/>
          </a:xfrm>
          <a:prstGeom prst="rect">
            <a:avLst/>
          </a:prstGeom>
        </p:spPr>
      </p:pic>
      <p:sp>
        <p:nvSpPr>
          <p:cNvPr id="8" name="Title 1">
            <a:extLst>
              <a:ext uri="{FF2B5EF4-FFF2-40B4-BE49-F238E27FC236}">
                <a16:creationId xmlns:a16="http://schemas.microsoft.com/office/drawing/2014/main" id="{77F5E2CC-8411-46F0-83D5-94075640C2D3}"/>
              </a:ext>
            </a:extLst>
          </p:cNvPr>
          <p:cNvSpPr txBox="1">
            <a:spLocks/>
          </p:cNvSpPr>
          <p:nvPr/>
        </p:nvSpPr>
        <p:spPr>
          <a:xfrm>
            <a:off x="1226873" y="93243"/>
            <a:ext cx="8729011" cy="870898"/>
          </a:xfrm>
          <a:prstGeom prst="rect">
            <a:avLst/>
          </a:prstGeom>
          <a:solidFill>
            <a:schemeClr val="tx2">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12800" b="1" dirty="0" smtClean="0">
                <a:solidFill>
                  <a:schemeClr val="tx1"/>
                </a:solidFill>
                <a:latin typeface="Times New Roman" panose="02020603050405020304" pitchFamily="18" charset="0"/>
                <a:cs typeface="Times New Roman" panose="02020603050405020304" pitchFamily="18" charset="0"/>
              </a:rPr>
              <a:t>HARRAN ÜNİVERSİTESİ </a:t>
            </a:r>
            <a:br>
              <a:rPr lang="tr-TR" sz="12800" b="1" dirty="0" smtClean="0">
                <a:solidFill>
                  <a:schemeClr val="tx1"/>
                </a:solidFill>
                <a:latin typeface="Times New Roman" panose="02020603050405020304" pitchFamily="18" charset="0"/>
                <a:cs typeface="Times New Roman" panose="02020603050405020304" pitchFamily="18" charset="0"/>
              </a:rPr>
            </a:br>
            <a:r>
              <a:rPr lang="tr-TR" sz="12800" b="1" dirty="0" smtClean="0">
                <a:solidFill>
                  <a:schemeClr val="tx1"/>
                </a:solidFill>
                <a:latin typeface="Times New Roman" panose="02020603050405020304" pitchFamily="18" charset="0"/>
                <a:cs typeface="Times New Roman" panose="02020603050405020304" pitchFamily="18" charset="0"/>
              </a:rPr>
              <a:t>KALİTE ÇALIŞMALARI</a:t>
            </a:r>
            <a:r>
              <a:rPr lang="tr-TR" dirty="0" smtClean="0">
                <a:solidFill>
                  <a:schemeClr val="tx1"/>
                </a:solidFill>
                <a:latin typeface="Times New Roman" panose="02020603050405020304" pitchFamily="18" charset="0"/>
                <a:cs typeface="Times New Roman" panose="02020603050405020304" pitchFamily="18" charset="0"/>
              </a:rPr>
              <a:t/>
            </a:r>
            <a:br>
              <a:rPr lang="tr-TR" dirty="0" smtClean="0">
                <a:solidFill>
                  <a:schemeClr val="tx1"/>
                </a:solidFill>
                <a:latin typeface="Times New Roman" panose="02020603050405020304" pitchFamily="18" charset="0"/>
                <a:cs typeface="Times New Roman" panose="02020603050405020304" pitchFamily="18" charset="0"/>
              </a:rPr>
            </a:br>
            <a:r>
              <a:rPr lang="tr-TR" b="1" dirty="0" smtClean="0"/>
              <a:t/>
            </a:r>
            <a:br>
              <a:rPr lang="tr-TR" b="1" dirty="0" smtClean="0"/>
            </a:br>
            <a:r>
              <a:rPr lang="tr-TR" b="1" dirty="0" smtClean="0"/>
              <a:t>               </a:t>
            </a:r>
            <a:br>
              <a:rPr lang="tr-TR" b="1" dirty="0" smtClean="0"/>
            </a:br>
            <a:r>
              <a:rPr lang="tr-TR" b="1" dirty="0" smtClean="0"/>
              <a:t/>
            </a:r>
            <a:br>
              <a:rPr lang="tr-TR" b="1" dirty="0" smtClean="0"/>
            </a:br>
            <a:r>
              <a:rPr lang="tr-TR" b="1" dirty="0" smtClean="0"/>
              <a:t>              </a:t>
            </a:r>
            <a:br>
              <a:rPr lang="tr-TR" b="1" dirty="0" smtClean="0"/>
            </a:br>
            <a:r>
              <a:rPr lang="tr-TR" b="1" dirty="0" smtClean="0"/>
              <a:t>                </a:t>
            </a:r>
            <a:br>
              <a:rPr lang="tr-TR" b="1" dirty="0" smtClean="0"/>
            </a:br>
            <a:r>
              <a:rPr lang="tr-TR" b="1" dirty="0" smtClean="0"/>
              <a:t>                 </a:t>
            </a:r>
            <a:r>
              <a:rPr lang="tr-TR" sz="4200" b="1" dirty="0" smtClean="0"/>
              <a:t>             </a:t>
            </a:r>
            <a:r>
              <a:rPr lang="tr-TR" b="1" dirty="0" smtClean="0"/>
              <a:t/>
            </a:r>
            <a:br>
              <a:rPr lang="tr-TR" b="1" dirty="0" smtClean="0"/>
            </a:br>
            <a:r>
              <a:rPr lang="tr-TR" b="1" dirty="0" smtClean="0"/>
              <a:t/>
            </a:r>
            <a:br>
              <a:rPr lang="tr-TR" b="1" dirty="0" smtClean="0"/>
            </a:br>
            <a:r>
              <a:rPr lang="tr-TR" b="1" dirty="0" smtClean="0"/>
              <a:t/>
            </a:r>
            <a:br>
              <a:rPr lang="tr-TR"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r>
              <a:rPr lang="tr-TR" sz="3100" b="1" dirty="0" smtClean="0"/>
              <a:t/>
            </a:r>
            <a:br>
              <a:rPr lang="tr-TR" sz="3100" b="1" dirty="0" smtClean="0"/>
            </a:br>
            <a:endParaRPr lang="en-US" sz="3100" b="1" dirty="0"/>
          </a:p>
        </p:txBody>
      </p:sp>
      <p:sp>
        <p:nvSpPr>
          <p:cNvPr id="9" name="Metin kutusu 8"/>
          <p:cNvSpPr txBox="1"/>
          <p:nvPr/>
        </p:nvSpPr>
        <p:spPr>
          <a:xfrm>
            <a:off x="1864544" y="4725842"/>
            <a:ext cx="1443024" cy="584775"/>
          </a:xfrm>
          <a:prstGeom prst="rect">
            <a:avLst/>
          </a:prstGeom>
          <a:noFill/>
        </p:spPr>
        <p:txBody>
          <a:bodyPr wrap="square" rtlCol="0">
            <a:spAutoFit/>
          </a:bodyPr>
          <a:lstStyle/>
          <a:p>
            <a:r>
              <a:rPr lang="tr-TR" sz="1600" dirty="0"/>
              <a:t>Stratejik Plan</a:t>
            </a:r>
          </a:p>
          <a:p>
            <a:r>
              <a:rPr lang="tr-TR" sz="1600" dirty="0"/>
              <a:t> 2019-2023</a:t>
            </a:r>
          </a:p>
        </p:txBody>
      </p:sp>
      <p:sp>
        <p:nvSpPr>
          <p:cNvPr id="10" name="Metin kutusu 9"/>
          <p:cNvSpPr txBox="1"/>
          <p:nvPr/>
        </p:nvSpPr>
        <p:spPr>
          <a:xfrm>
            <a:off x="4120535" y="4783566"/>
            <a:ext cx="3116559" cy="584775"/>
          </a:xfrm>
          <a:prstGeom prst="rect">
            <a:avLst/>
          </a:prstGeom>
          <a:noFill/>
        </p:spPr>
        <p:txBody>
          <a:bodyPr wrap="none" rtlCol="0">
            <a:spAutoFit/>
          </a:bodyPr>
          <a:lstStyle/>
          <a:p>
            <a:r>
              <a:rPr lang="tr-TR" sz="1600" dirty="0"/>
              <a:t>Kurum İç Değerlendirme Raporu</a:t>
            </a:r>
          </a:p>
          <a:p>
            <a:r>
              <a:rPr lang="tr-TR" sz="1600" dirty="0"/>
              <a:t>                    KİDR </a:t>
            </a:r>
            <a:r>
              <a:rPr lang="tr-TR" sz="1600" dirty="0" smtClean="0"/>
              <a:t>2021</a:t>
            </a:r>
            <a:endParaRPr lang="tr-TR" sz="1600" dirty="0"/>
          </a:p>
        </p:txBody>
      </p:sp>
      <p:sp>
        <p:nvSpPr>
          <p:cNvPr id="11" name="Metin kutusu 10"/>
          <p:cNvSpPr txBox="1"/>
          <p:nvPr/>
        </p:nvSpPr>
        <p:spPr>
          <a:xfrm>
            <a:off x="8170565" y="4771737"/>
            <a:ext cx="1555234" cy="584775"/>
          </a:xfrm>
          <a:prstGeom prst="rect">
            <a:avLst/>
          </a:prstGeom>
          <a:noFill/>
        </p:spPr>
        <p:txBody>
          <a:bodyPr wrap="none" rtlCol="0">
            <a:spAutoFit/>
          </a:bodyPr>
          <a:lstStyle/>
          <a:p>
            <a:r>
              <a:rPr lang="tr-TR" sz="1600" dirty="0"/>
              <a:t>Kalite El Kitabı</a:t>
            </a:r>
          </a:p>
          <a:p>
            <a:r>
              <a:rPr lang="tr-TR" sz="1600" dirty="0"/>
              <a:t>        </a:t>
            </a:r>
            <a:r>
              <a:rPr lang="tr-TR" sz="1600" dirty="0" smtClean="0"/>
              <a:t>2022</a:t>
            </a:r>
            <a:endParaRPr lang="tr-TR" sz="1600" dirty="0"/>
          </a:p>
        </p:txBody>
      </p:sp>
      <p:sp>
        <p:nvSpPr>
          <p:cNvPr id="12" name="Metin kutusu 11"/>
          <p:cNvSpPr txBox="1"/>
          <p:nvPr/>
        </p:nvSpPr>
        <p:spPr>
          <a:xfrm>
            <a:off x="220133" y="5565102"/>
            <a:ext cx="11599334" cy="923330"/>
          </a:xfrm>
          <a:prstGeom prst="rect">
            <a:avLst/>
          </a:prstGeom>
          <a:noFill/>
        </p:spPr>
        <p:txBody>
          <a:bodyPr wrap="square" rtlCol="0">
            <a:spAutoFit/>
          </a:bodyPr>
          <a:lstStyle/>
          <a:p>
            <a:r>
              <a:rPr lang="tr-TR" dirty="0"/>
              <a:t>2019-2023 Stratejik Plan, </a:t>
            </a:r>
            <a:r>
              <a:rPr lang="tr-TR" dirty="0" smtClean="0"/>
              <a:t>2021 </a:t>
            </a:r>
            <a:r>
              <a:rPr lang="tr-TR" dirty="0"/>
              <a:t>Kurum İç Değerlendirme Raporu ve </a:t>
            </a:r>
            <a:r>
              <a:rPr lang="tr-TR" dirty="0" smtClean="0"/>
              <a:t>2022 </a:t>
            </a:r>
            <a:r>
              <a:rPr lang="tr-TR" dirty="0"/>
              <a:t>Kalite El </a:t>
            </a:r>
            <a:r>
              <a:rPr lang="tr-TR" dirty="0" smtClean="0"/>
              <a:t>Kitabı Üniversitemizin </a:t>
            </a:r>
            <a:r>
              <a:rPr lang="tr-TR" dirty="0"/>
              <a:t>internet sitesinde </a:t>
            </a:r>
            <a:r>
              <a:rPr lang="tr-TR" dirty="0" smtClean="0"/>
              <a:t>yayınlanmaktadır. </a:t>
            </a:r>
            <a:r>
              <a:rPr lang="tr-TR" dirty="0"/>
              <a:t>İlgili bilgiler Kalite Koordinatörlüğü internet sitesine de eklenmiştir.</a:t>
            </a:r>
          </a:p>
          <a:p>
            <a:r>
              <a:rPr lang="tr-TR" dirty="0"/>
              <a:t> </a:t>
            </a:r>
          </a:p>
        </p:txBody>
      </p:sp>
      <p:sp>
        <p:nvSpPr>
          <p:cNvPr id="13" name="Dikdörtgen 12">
            <a:extLst>
              <a:ext uri="{FF2B5EF4-FFF2-40B4-BE49-F238E27FC236}">
                <a16:creationId xmlns:a16="http://schemas.microsoft.com/office/drawing/2014/main" id="{E6244944-FE7F-4692-AFE9-241AD9B59A08}"/>
              </a:ext>
            </a:extLst>
          </p:cNvPr>
          <p:cNvSpPr/>
          <p:nvPr/>
        </p:nvSpPr>
        <p:spPr>
          <a:xfrm>
            <a:off x="3677569" y="6196044"/>
            <a:ext cx="5003575" cy="584775"/>
          </a:xfrm>
          <a:prstGeom prst="rect">
            <a:avLst/>
          </a:prstGeom>
        </p:spPr>
        <p:txBody>
          <a:bodyPr wrap="square">
            <a:spAutoFit/>
          </a:bodyPr>
          <a:lstStyle/>
          <a:p>
            <a:r>
              <a:rPr lang="tr-TR" sz="1600" dirty="0">
                <a:hlinkClick r:id="rId3"/>
              </a:rPr>
              <a:t>http://kalite.harran.edu.tr/tr/</a:t>
            </a:r>
            <a:endParaRPr lang="tr-TR" sz="1600" dirty="0"/>
          </a:p>
          <a:p>
            <a:r>
              <a:rPr lang="tr-TR" sz="1600" b="1" dirty="0"/>
              <a:t>       Kalite Koordinatörlüğü</a:t>
            </a:r>
          </a:p>
        </p:txBody>
      </p:sp>
    </p:spTree>
    <p:extLst>
      <p:ext uri="{BB962C8B-B14F-4D97-AF65-F5344CB8AC3E}">
        <p14:creationId xmlns:p14="http://schemas.microsoft.com/office/powerpoint/2010/main" val="12576425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213" y="130080"/>
            <a:ext cx="11319933" cy="1024467"/>
          </a:xfrm>
        </p:spPr>
        <p:txBody>
          <a:bodyPr>
            <a:normAutofit/>
          </a:bodyPr>
          <a:lstStyle/>
          <a:p>
            <a:pPr algn="ctr"/>
            <a:r>
              <a:rPr lang="tr-TR" b="1" dirty="0">
                <a:solidFill>
                  <a:schemeClr val="tx1"/>
                </a:solidFill>
                <a:latin typeface="Times New Roman" panose="02020603050405020304" pitchFamily="18" charset="0"/>
                <a:cs typeface="Times New Roman" panose="02020603050405020304" pitchFamily="18" charset="0"/>
              </a:rPr>
              <a:t>HARRAN ÜNİVERSİTESİ </a:t>
            </a:r>
            <a:r>
              <a:rPr lang="tr-TR" b="1" dirty="0" smtClean="0">
                <a:solidFill>
                  <a:schemeClr val="tx1"/>
                </a:solidFill>
                <a:latin typeface="Times New Roman" panose="02020603050405020304" pitchFamily="18" charset="0"/>
                <a:cs typeface="Times New Roman" panose="02020603050405020304" pitchFamily="18" charset="0"/>
              </a:rPr>
              <a:t>KALİTE </a:t>
            </a:r>
            <a:r>
              <a:rPr lang="tr-TR" b="1" dirty="0">
                <a:solidFill>
                  <a:schemeClr val="tx1"/>
                </a:solidFill>
                <a:latin typeface="Times New Roman" panose="02020603050405020304" pitchFamily="18" charset="0"/>
                <a:cs typeface="Times New Roman" panose="02020603050405020304" pitchFamily="18" charset="0"/>
              </a:rPr>
              <a:t>ÇALIŞMALARI</a:t>
            </a:r>
            <a:endParaRPr lang="tr-TR" dirty="0"/>
          </a:p>
        </p:txBody>
      </p:sp>
      <p:graphicFrame>
        <p:nvGraphicFramePr>
          <p:cNvPr id="9" name="İçerik Yer Tutucusu 8"/>
          <p:cNvGraphicFramePr>
            <a:graphicFrameLocks noGrp="1"/>
          </p:cNvGraphicFramePr>
          <p:nvPr>
            <p:ph sz="quarter" idx="4"/>
            <p:extLst>
              <p:ext uri="{D42A27DB-BD31-4B8C-83A1-F6EECF244321}">
                <p14:modId xmlns:p14="http://schemas.microsoft.com/office/powerpoint/2010/main" val="1745447482"/>
              </p:ext>
            </p:extLst>
          </p:nvPr>
        </p:nvGraphicFramePr>
        <p:xfrm>
          <a:off x="1261533" y="1320801"/>
          <a:ext cx="7848600" cy="4241799"/>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5">
            <a:extLst>
              <a:ext uri="{FF2B5EF4-FFF2-40B4-BE49-F238E27FC236}">
                <a16:creationId xmlns:a16="http://schemas.microsoft.com/office/drawing/2014/main" id="{6EA00A5A-1C41-4534-A706-1D940792097F}"/>
              </a:ext>
            </a:extLst>
          </p:cNvPr>
          <p:cNvSpPr>
            <a:spLocks noGrp="1"/>
          </p:cNvSpPr>
          <p:nvPr>
            <p:ph sz="quarter" idx="4"/>
          </p:nvPr>
        </p:nvSpPr>
        <p:spPr>
          <a:xfrm>
            <a:off x="1701800" y="5623926"/>
            <a:ext cx="2658533" cy="1234074"/>
          </a:xfrm>
          <a:ln>
            <a:solidFill>
              <a:schemeClr val="tx1">
                <a:lumMod val="95000"/>
                <a:lumOff val="5000"/>
              </a:schemeClr>
            </a:solidFill>
          </a:ln>
        </p:spPr>
        <p:txBody>
          <a:bodyPr>
            <a:noAutofit/>
          </a:bodyPr>
          <a:lstStyle/>
          <a:p>
            <a:pPr marL="0" indent="0">
              <a:buNone/>
            </a:pPr>
            <a:r>
              <a:rPr lang="tr-TR" sz="1600" dirty="0">
                <a:solidFill>
                  <a:schemeClr val="tx1"/>
                </a:solidFill>
              </a:rPr>
              <a:t>Ankete katılan akademik personel sayısı 390, idari personel sayısı 267, öğrenci sayısı ise 550 olmuştur.</a:t>
            </a:r>
          </a:p>
        </p:txBody>
      </p:sp>
      <p:sp>
        <p:nvSpPr>
          <p:cNvPr id="11" name="Content Placeholder 3">
            <a:extLst>
              <a:ext uri="{FF2B5EF4-FFF2-40B4-BE49-F238E27FC236}">
                <a16:creationId xmlns:a16="http://schemas.microsoft.com/office/drawing/2014/main" id="{357A6049-AF45-4672-87E3-3A336E07EAA9}"/>
              </a:ext>
            </a:extLst>
          </p:cNvPr>
          <p:cNvSpPr>
            <a:spLocks noGrp="1"/>
          </p:cNvSpPr>
          <p:nvPr>
            <p:ph sz="half" idx="2"/>
          </p:nvPr>
        </p:nvSpPr>
        <p:spPr>
          <a:xfrm>
            <a:off x="4612241" y="5630657"/>
            <a:ext cx="2563879" cy="1227343"/>
          </a:xfrm>
          <a:ln>
            <a:solidFill>
              <a:schemeClr val="tx1">
                <a:lumMod val="95000"/>
                <a:lumOff val="5000"/>
              </a:schemeClr>
            </a:solidFill>
          </a:ln>
        </p:spPr>
        <p:txBody>
          <a:bodyPr>
            <a:noAutofit/>
          </a:bodyPr>
          <a:lstStyle/>
          <a:p>
            <a:pPr marL="0" indent="0">
              <a:buNone/>
            </a:pPr>
            <a:r>
              <a:rPr lang="en-GB" sz="1600" dirty="0" err="1">
                <a:solidFill>
                  <a:schemeClr val="tx1"/>
                </a:solidFill>
              </a:rPr>
              <a:t>Ankete</a:t>
            </a:r>
            <a:r>
              <a:rPr lang="en-GB" sz="1600" dirty="0">
                <a:solidFill>
                  <a:schemeClr val="tx1"/>
                </a:solidFill>
              </a:rPr>
              <a:t> </a:t>
            </a:r>
            <a:r>
              <a:rPr lang="en-GB" sz="1600" dirty="0" err="1">
                <a:solidFill>
                  <a:schemeClr val="tx1"/>
                </a:solidFill>
              </a:rPr>
              <a:t>katılan</a:t>
            </a:r>
            <a:r>
              <a:rPr lang="en-GB" sz="1600" dirty="0">
                <a:solidFill>
                  <a:schemeClr val="tx1"/>
                </a:solidFill>
              </a:rPr>
              <a:t> </a:t>
            </a:r>
            <a:r>
              <a:rPr lang="en-GB" sz="1600" dirty="0" err="1">
                <a:solidFill>
                  <a:schemeClr val="tx1"/>
                </a:solidFill>
              </a:rPr>
              <a:t>akademik</a:t>
            </a:r>
            <a:r>
              <a:rPr lang="en-GB" sz="1600" dirty="0">
                <a:solidFill>
                  <a:schemeClr val="tx1"/>
                </a:solidFill>
              </a:rPr>
              <a:t> </a:t>
            </a:r>
            <a:r>
              <a:rPr lang="en-GB" sz="1600" dirty="0" err="1">
                <a:solidFill>
                  <a:schemeClr val="tx1"/>
                </a:solidFill>
              </a:rPr>
              <a:t>personel</a:t>
            </a:r>
            <a:r>
              <a:rPr lang="en-GB" sz="1600" dirty="0">
                <a:solidFill>
                  <a:schemeClr val="tx1"/>
                </a:solidFill>
              </a:rPr>
              <a:t> </a:t>
            </a:r>
            <a:r>
              <a:rPr lang="en-GB" sz="1600" dirty="0" err="1">
                <a:solidFill>
                  <a:schemeClr val="tx1"/>
                </a:solidFill>
              </a:rPr>
              <a:t>sayısı</a:t>
            </a:r>
            <a:r>
              <a:rPr lang="en-GB" sz="1600" dirty="0">
                <a:solidFill>
                  <a:schemeClr val="tx1"/>
                </a:solidFill>
              </a:rPr>
              <a:t> 465, </a:t>
            </a:r>
            <a:r>
              <a:rPr lang="en-GB" sz="1600" dirty="0" err="1">
                <a:solidFill>
                  <a:schemeClr val="tx1"/>
                </a:solidFill>
              </a:rPr>
              <a:t>idari</a:t>
            </a:r>
            <a:r>
              <a:rPr lang="en-GB" sz="1600" dirty="0">
                <a:solidFill>
                  <a:schemeClr val="tx1"/>
                </a:solidFill>
              </a:rPr>
              <a:t> </a:t>
            </a:r>
            <a:r>
              <a:rPr lang="en-GB" sz="1600" dirty="0" err="1">
                <a:solidFill>
                  <a:schemeClr val="tx1"/>
                </a:solidFill>
              </a:rPr>
              <a:t>personel</a:t>
            </a:r>
            <a:r>
              <a:rPr lang="en-GB" sz="1600" dirty="0">
                <a:solidFill>
                  <a:schemeClr val="tx1"/>
                </a:solidFill>
              </a:rPr>
              <a:t> </a:t>
            </a:r>
            <a:r>
              <a:rPr lang="en-GB" sz="1600" dirty="0" err="1">
                <a:solidFill>
                  <a:schemeClr val="tx1"/>
                </a:solidFill>
              </a:rPr>
              <a:t>sayısı</a:t>
            </a:r>
            <a:r>
              <a:rPr lang="en-GB" sz="1600" dirty="0">
                <a:solidFill>
                  <a:schemeClr val="tx1"/>
                </a:solidFill>
              </a:rPr>
              <a:t> 187, </a:t>
            </a:r>
            <a:r>
              <a:rPr lang="en-GB" sz="1600" dirty="0" err="1">
                <a:solidFill>
                  <a:schemeClr val="tx1"/>
                </a:solidFill>
              </a:rPr>
              <a:t>öğrenci</a:t>
            </a:r>
            <a:r>
              <a:rPr lang="en-GB" sz="1600" dirty="0">
                <a:solidFill>
                  <a:schemeClr val="tx1"/>
                </a:solidFill>
              </a:rPr>
              <a:t> </a:t>
            </a:r>
            <a:r>
              <a:rPr lang="en-GB" sz="1600" dirty="0" err="1">
                <a:solidFill>
                  <a:schemeClr val="tx1"/>
                </a:solidFill>
              </a:rPr>
              <a:t>sayısı</a:t>
            </a:r>
            <a:r>
              <a:rPr lang="en-GB" sz="1600" dirty="0">
                <a:solidFill>
                  <a:schemeClr val="tx1"/>
                </a:solidFill>
              </a:rPr>
              <a:t> </a:t>
            </a:r>
            <a:r>
              <a:rPr lang="en-GB" sz="1600" dirty="0" err="1">
                <a:solidFill>
                  <a:schemeClr val="tx1"/>
                </a:solidFill>
              </a:rPr>
              <a:t>ise</a:t>
            </a:r>
            <a:r>
              <a:rPr lang="en-GB" sz="1600" dirty="0">
                <a:solidFill>
                  <a:schemeClr val="tx1"/>
                </a:solidFill>
              </a:rPr>
              <a:t> 15.598 </a:t>
            </a:r>
            <a:r>
              <a:rPr lang="en-GB" sz="1600" dirty="0" err="1">
                <a:solidFill>
                  <a:schemeClr val="tx1"/>
                </a:solidFill>
              </a:rPr>
              <a:t>olmuştur</a:t>
            </a:r>
            <a:r>
              <a:rPr lang="en-GB" sz="1600" dirty="0">
                <a:solidFill>
                  <a:schemeClr val="tx1"/>
                </a:solidFill>
              </a:rPr>
              <a:t>.</a:t>
            </a:r>
            <a:endParaRPr lang="tr-TR" sz="1600" dirty="0">
              <a:solidFill>
                <a:schemeClr val="tx1"/>
              </a:solidFill>
            </a:endParaRPr>
          </a:p>
        </p:txBody>
      </p:sp>
      <p:sp>
        <p:nvSpPr>
          <p:cNvPr id="12" name="Content Placeholder 3">
            <a:extLst>
              <a:ext uri="{FF2B5EF4-FFF2-40B4-BE49-F238E27FC236}">
                <a16:creationId xmlns:a16="http://schemas.microsoft.com/office/drawing/2014/main" id="{357A6049-AF45-4672-87E3-3A336E07EAA9}"/>
              </a:ext>
            </a:extLst>
          </p:cNvPr>
          <p:cNvSpPr txBox="1">
            <a:spLocks/>
          </p:cNvSpPr>
          <p:nvPr/>
        </p:nvSpPr>
        <p:spPr>
          <a:xfrm>
            <a:off x="7361650" y="5623926"/>
            <a:ext cx="2603617" cy="1227343"/>
          </a:xfrm>
          <a:prstGeom prst="rect">
            <a:avLst/>
          </a:prstGeom>
          <a:ln>
            <a:solidFill>
              <a:schemeClr val="tx1">
                <a:lumMod val="95000"/>
                <a:lumOff val="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GB" sz="1600" spc="-60" dirty="0" err="1" smtClean="0"/>
              <a:t>Ankete</a:t>
            </a:r>
            <a:r>
              <a:rPr lang="en-GB" sz="1600" spc="-60" dirty="0" smtClean="0"/>
              <a:t> </a:t>
            </a:r>
            <a:r>
              <a:rPr lang="en-GB" sz="1600" spc="-60" dirty="0" err="1" smtClean="0"/>
              <a:t>katılan</a:t>
            </a:r>
            <a:r>
              <a:rPr lang="en-GB" sz="1600" spc="-60" dirty="0" smtClean="0"/>
              <a:t> </a:t>
            </a:r>
            <a:r>
              <a:rPr lang="en-GB" sz="1600" spc="-60" dirty="0" err="1" smtClean="0"/>
              <a:t>akademik</a:t>
            </a:r>
            <a:r>
              <a:rPr lang="en-GB" sz="1600" spc="-60" dirty="0" smtClean="0"/>
              <a:t> </a:t>
            </a:r>
            <a:r>
              <a:rPr lang="en-GB" sz="1600" spc="-60" dirty="0" err="1" smtClean="0"/>
              <a:t>personel</a:t>
            </a:r>
            <a:r>
              <a:rPr lang="en-GB" sz="1600" spc="-60" dirty="0" smtClean="0"/>
              <a:t> </a:t>
            </a:r>
            <a:r>
              <a:rPr lang="en-GB" sz="1600" spc="-60" dirty="0" err="1" smtClean="0"/>
              <a:t>sayısı</a:t>
            </a:r>
            <a:r>
              <a:rPr lang="en-GB" sz="1600" spc="-60" dirty="0" smtClean="0"/>
              <a:t> </a:t>
            </a:r>
            <a:r>
              <a:rPr lang="tr-TR" sz="1600" spc="-60" dirty="0" smtClean="0"/>
              <a:t>410</a:t>
            </a:r>
            <a:r>
              <a:rPr lang="en-GB" sz="1600" spc="-60" dirty="0" smtClean="0"/>
              <a:t>, </a:t>
            </a:r>
            <a:r>
              <a:rPr lang="en-GB" sz="1600" spc="-60" dirty="0" err="1" smtClean="0"/>
              <a:t>idari</a:t>
            </a:r>
            <a:r>
              <a:rPr lang="en-GB" sz="1600" spc="-60" dirty="0" smtClean="0"/>
              <a:t> </a:t>
            </a:r>
            <a:r>
              <a:rPr lang="en-GB" sz="1600" spc="-60" dirty="0" err="1" smtClean="0"/>
              <a:t>personel</a:t>
            </a:r>
            <a:r>
              <a:rPr lang="en-GB" sz="1600" spc="-60" dirty="0" smtClean="0"/>
              <a:t> </a:t>
            </a:r>
            <a:r>
              <a:rPr lang="en-GB" sz="1600" spc="-60" dirty="0" err="1" smtClean="0"/>
              <a:t>sayısı</a:t>
            </a:r>
            <a:r>
              <a:rPr lang="en-GB" sz="1600" spc="-60" dirty="0" smtClean="0"/>
              <a:t> </a:t>
            </a:r>
            <a:r>
              <a:rPr lang="tr-TR" sz="1600" spc="-60" dirty="0" smtClean="0"/>
              <a:t>487</a:t>
            </a:r>
            <a:r>
              <a:rPr lang="en-GB" sz="1600" spc="-60" dirty="0" smtClean="0"/>
              <a:t>, </a:t>
            </a:r>
            <a:r>
              <a:rPr lang="en-GB" sz="1600" spc="-60" dirty="0" err="1" smtClean="0"/>
              <a:t>öğrenci</a:t>
            </a:r>
            <a:r>
              <a:rPr lang="en-GB" sz="1600" spc="-60" dirty="0" smtClean="0"/>
              <a:t> </a:t>
            </a:r>
            <a:r>
              <a:rPr lang="en-GB" sz="1600" spc="-60" dirty="0" err="1" smtClean="0"/>
              <a:t>sayısı</a:t>
            </a:r>
            <a:r>
              <a:rPr lang="en-GB" sz="1600" spc="-60" dirty="0" smtClean="0"/>
              <a:t> </a:t>
            </a:r>
            <a:r>
              <a:rPr lang="en-GB" sz="1600" spc="-60" dirty="0" err="1" smtClean="0"/>
              <a:t>ise</a:t>
            </a:r>
            <a:r>
              <a:rPr lang="en-GB" sz="1600" spc="-60" dirty="0" smtClean="0"/>
              <a:t> 15</a:t>
            </a:r>
            <a:r>
              <a:rPr lang="tr-TR" sz="1600" spc="-60" dirty="0" smtClean="0"/>
              <a:t>.900</a:t>
            </a:r>
            <a:r>
              <a:rPr lang="en-GB" sz="1600" spc="-60" dirty="0" smtClean="0"/>
              <a:t> </a:t>
            </a:r>
            <a:r>
              <a:rPr lang="en-GB" sz="1600" spc="-60" dirty="0" err="1" smtClean="0"/>
              <a:t>olmuştur</a:t>
            </a:r>
            <a:r>
              <a:rPr lang="tr-TR" sz="1600" spc="-60" dirty="0"/>
              <a:t>.</a:t>
            </a:r>
            <a:endParaRPr lang="tr-TR" sz="1600" spc="-60" dirty="0" smtClean="0"/>
          </a:p>
        </p:txBody>
      </p:sp>
      <p:pic>
        <p:nvPicPr>
          <p:cNvPr id="3" name="Resim 2"/>
          <p:cNvPicPr>
            <a:picLocks noChangeAspect="1"/>
          </p:cNvPicPr>
          <p:nvPr/>
        </p:nvPicPr>
        <p:blipFill>
          <a:blip r:embed="rId3"/>
          <a:stretch>
            <a:fillRect/>
          </a:stretch>
        </p:blipFill>
        <p:spPr>
          <a:xfrm>
            <a:off x="-851" y="-479"/>
            <a:ext cx="12193702" cy="6858957"/>
          </a:xfrm>
          <a:prstGeom prst="rect">
            <a:avLst/>
          </a:prstGeom>
        </p:spPr>
      </p:pic>
    </p:spTree>
    <p:extLst>
      <p:ext uri="{BB962C8B-B14F-4D97-AF65-F5344CB8AC3E}">
        <p14:creationId xmlns:p14="http://schemas.microsoft.com/office/powerpoint/2010/main" val="45186918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0"/>
            <a:ext cx="10981266" cy="1041400"/>
          </a:xfrm>
        </p:spPr>
        <p:txBody>
          <a:bodyPr>
            <a:normAutofit/>
          </a:bodyPr>
          <a:lstStyle/>
          <a:p>
            <a:pPr algn="ctr"/>
            <a:r>
              <a:rPr lang="tr-TR" b="1" dirty="0">
                <a:solidFill>
                  <a:schemeClr val="tx1"/>
                </a:solidFill>
                <a:latin typeface="Times New Roman" panose="02020603050405020304" pitchFamily="18" charset="0"/>
                <a:cs typeface="Times New Roman" panose="02020603050405020304" pitchFamily="18" charset="0"/>
              </a:rPr>
              <a:t>HARRAN ÜNİVERSİTESİ </a:t>
            </a:r>
            <a:r>
              <a:rPr lang="tr-TR" b="1" dirty="0" smtClean="0">
                <a:solidFill>
                  <a:schemeClr val="tx1"/>
                </a:solidFill>
                <a:latin typeface="Times New Roman" panose="02020603050405020304" pitchFamily="18" charset="0"/>
                <a:cs typeface="Times New Roman" panose="02020603050405020304" pitchFamily="18" charset="0"/>
              </a:rPr>
              <a:t>KALİTE ÇALIŞMALARI</a:t>
            </a:r>
            <a:endParaRPr lang="tr-TR" dirty="0"/>
          </a:p>
        </p:txBody>
      </p:sp>
      <p:sp>
        <p:nvSpPr>
          <p:cNvPr id="3" name="İçerik Yer Tutucusu 2"/>
          <p:cNvSpPr>
            <a:spLocks noGrp="1"/>
          </p:cNvSpPr>
          <p:nvPr>
            <p:ph idx="1"/>
          </p:nvPr>
        </p:nvSpPr>
        <p:spPr>
          <a:xfrm>
            <a:off x="241300" y="1435100"/>
            <a:ext cx="11417300" cy="4965699"/>
          </a:xfrm>
        </p:spPr>
        <p:txBody>
          <a:bodyPr>
            <a:normAutofit/>
          </a:bodyPr>
          <a:lstStyle/>
          <a:p>
            <a:r>
              <a:rPr lang="tr-TR" sz="2600" b="1" u="sng" dirty="0" smtClean="0">
                <a:solidFill>
                  <a:schemeClr val="tx1"/>
                </a:solidFill>
              </a:rPr>
              <a:t>Kurumumuzda</a:t>
            </a:r>
          </a:p>
          <a:p>
            <a:endParaRPr lang="tr-TR" sz="2600" b="1" u="sng" dirty="0" smtClean="0">
              <a:solidFill>
                <a:schemeClr val="tx1"/>
              </a:solidFill>
            </a:endParaRPr>
          </a:p>
          <a:p>
            <a:r>
              <a:rPr lang="tr-TR" sz="2400" dirty="0" smtClean="0">
                <a:solidFill>
                  <a:schemeClr val="tx1"/>
                </a:solidFill>
              </a:rPr>
              <a:t>2019-2023 Stratejik Planımız KYBS üzerinden tüm akademik ve idari birimlerimiz tarafından takip edilmektedir.</a:t>
            </a:r>
          </a:p>
          <a:p>
            <a:r>
              <a:rPr lang="tr-TR" sz="2400" dirty="0" smtClean="0">
                <a:solidFill>
                  <a:schemeClr val="tx1"/>
                </a:solidFill>
              </a:rPr>
              <a:t>2021 yılı itibariyle </a:t>
            </a:r>
            <a:r>
              <a:rPr lang="tr-TR" sz="2400" dirty="0" err="1" smtClean="0">
                <a:solidFill>
                  <a:schemeClr val="tx1"/>
                </a:solidFill>
              </a:rPr>
              <a:t>KYBS’ye</a:t>
            </a:r>
            <a:r>
              <a:rPr lang="tr-TR" sz="2400" dirty="0" smtClean="0">
                <a:solidFill>
                  <a:schemeClr val="tx1"/>
                </a:solidFill>
              </a:rPr>
              <a:t> birimlerle birlikte alt birimler de tanımlanarak kalite çalışmalarının tabana yayılmasına çalışıldı.</a:t>
            </a:r>
          </a:p>
          <a:p>
            <a:r>
              <a:rPr lang="tr-TR" sz="2400" dirty="0" smtClean="0">
                <a:solidFill>
                  <a:schemeClr val="tx1"/>
                </a:solidFill>
              </a:rPr>
              <a:t>Bu kapsamda tüm birimlerimizde aktif çekirdek kalite komisyonları oluşturuldu ve sistem kullanımı yaygınlaştırıldı.</a:t>
            </a:r>
          </a:p>
          <a:p>
            <a:pPr marL="0" indent="0">
              <a:buNone/>
            </a:pPr>
            <a:endParaRPr lang="tr-TR" sz="2400" dirty="0" smtClean="0">
              <a:solidFill>
                <a:schemeClr val="tx1"/>
              </a:solidFill>
            </a:endParaRPr>
          </a:p>
          <a:p>
            <a:pPr lvl="8"/>
            <a:endParaRPr lang="tr-TR" dirty="0"/>
          </a:p>
        </p:txBody>
      </p:sp>
    </p:spTree>
    <p:extLst>
      <p:ext uri="{BB962C8B-B14F-4D97-AF65-F5344CB8AC3E}">
        <p14:creationId xmlns:p14="http://schemas.microsoft.com/office/powerpoint/2010/main" val="33041997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0945" y="138545"/>
            <a:ext cx="11277599" cy="2535382"/>
          </a:xfrm>
        </p:spPr>
        <p:txBody>
          <a:bodyPr>
            <a:normAutofit fontScale="90000"/>
          </a:bodyPr>
          <a:lstStyle/>
          <a:p>
            <a:pPr algn="ctr"/>
            <a:r>
              <a:rPr lang="tr-TR" b="1" dirty="0">
                <a:solidFill>
                  <a:schemeClr val="tx1"/>
                </a:solidFill>
                <a:latin typeface="Times New Roman" panose="02020603050405020304" pitchFamily="18" charset="0"/>
                <a:cs typeface="Times New Roman" panose="02020603050405020304" pitchFamily="18" charset="0"/>
              </a:rPr>
              <a:t>HARRAN ÜNİVERSİTESİ </a:t>
            </a:r>
            <a:r>
              <a:rPr lang="tr-TR" b="1" dirty="0" smtClean="0">
                <a:solidFill>
                  <a:schemeClr val="tx1"/>
                </a:solidFill>
                <a:latin typeface="Times New Roman" panose="02020603050405020304" pitchFamily="18" charset="0"/>
                <a:cs typeface="Times New Roman" panose="02020603050405020304" pitchFamily="18" charset="0"/>
              </a:rPr>
              <a:t>KALİTE YÖNETİM SİSTEMİ 2022</a:t>
            </a:r>
            <a:br>
              <a:rPr lang="tr-TR" b="1" dirty="0" smtClean="0">
                <a:solidFill>
                  <a:schemeClr val="tx1"/>
                </a:solidFill>
                <a:latin typeface="Times New Roman" panose="02020603050405020304" pitchFamily="18" charset="0"/>
                <a:cs typeface="Times New Roman" panose="02020603050405020304" pitchFamily="18" charset="0"/>
              </a:rPr>
            </a:br>
            <a:r>
              <a:rPr lang="tr-TR" b="1" dirty="0" smtClean="0">
                <a:solidFill>
                  <a:schemeClr val="tx1"/>
                </a:solidFill>
                <a:latin typeface="Times New Roman" panose="02020603050405020304" pitchFamily="18" charset="0"/>
                <a:cs typeface="Times New Roman" panose="02020603050405020304" pitchFamily="18" charset="0"/>
              </a:rPr>
              <a:t>Birim Komisyonları için Organizasyon Şeması</a:t>
            </a:r>
            <a:br>
              <a:rPr lang="tr-TR" b="1" dirty="0" smtClean="0">
                <a:solidFill>
                  <a:schemeClr val="tx1"/>
                </a:solidFill>
                <a:latin typeface="Times New Roman" panose="02020603050405020304" pitchFamily="18" charset="0"/>
                <a:cs typeface="Times New Roman" panose="02020603050405020304" pitchFamily="18" charset="0"/>
              </a:rPr>
            </a:br>
            <a:r>
              <a:rPr lang="tr-TR" b="1" dirty="0">
                <a:solidFill>
                  <a:schemeClr val="tx1"/>
                </a:solidFill>
                <a:latin typeface="Times New Roman" panose="02020603050405020304" pitchFamily="18" charset="0"/>
                <a:cs typeface="Times New Roman" panose="02020603050405020304" pitchFamily="18" charset="0"/>
              </a:rPr>
              <a:t/>
            </a:r>
            <a:br>
              <a:rPr lang="tr-TR" b="1" dirty="0">
                <a:solidFill>
                  <a:schemeClr val="tx1"/>
                </a:solidFill>
                <a:latin typeface="Times New Roman" panose="02020603050405020304" pitchFamily="18" charset="0"/>
                <a:cs typeface="Times New Roman" panose="02020603050405020304" pitchFamily="18" charset="0"/>
              </a:rPr>
            </a:br>
            <a:endParaRPr lang="tr-TR" dirty="0"/>
          </a:p>
        </p:txBody>
      </p:sp>
      <p:pic>
        <p:nvPicPr>
          <p:cNvPr id="4" name="İçerik Yer Tutucusu 3"/>
          <p:cNvPicPr>
            <a:picLocks noGrp="1" noChangeAspect="1"/>
          </p:cNvPicPr>
          <p:nvPr>
            <p:ph idx="1"/>
          </p:nvPr>
        </p:nvPicPr>
        <p:blipFill>
          <a:blip r:embed="rId2"/>
          <a:stretch>
            <a:fillRect/>
          </a:stretch>
        </p:blipFill>
        <p:spPr>
          <a:xfrm>
            <a:off x="290945" y="1588656"/>
            <a:ext cx="11277599" cy="5061526"/>
          </a:xfrm>
          <a:prstGeom prst="rect">
            <a:avLst/>
          </a:prstGeom>
        </p:spPr>
      </p:pic>
    </p:spTree>
    <p:extLst>
      <p:ext uri="{BB962C8B-B14F-4D97-AF65-F5344CB8AC3E}">
        <p14:creationId xmlns:p14="http://schemas.microsoft.com/office/powerpoint/2010/main" val="10868270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47782"/>
            <a:ext cx="10981266" cy="1198418"/>
          </a:xfrm>
        </p:spPr>
        <p:txBody>
          <a:bodyPr>
            <a:normAutofit/>
          </a:bodyPr>
          <a:lstStyle/>
          <a:p>
            <a:pPr algn="ctr"/>
            <a:r>
              <a:rPr lang="tr-TR" b="1" dirty="0">
                <a:solidFill>
                  <a:schemeClr val="tx1"/>
                </a:solidFill>
                <a:latin typeface="Times New Roman" panose="02020603050405020304" pitchFamily="18" charset="0"/>
                <a:cs typeface="Times New Roman" panose="02020603050405020304" pitchFamily="18" charset="0"/>
              </a:rPr>
              <a:t>HARRAN ÜNİVERSİTESİ </a:t>
            </a:r>
            <a:r>
              <a:rPr lang="tr-TR" b="1" dirty="0" smtClean="0">
                <a:solidFill>
                  <a:schemeClr val="tx1"/>
                </a:solidFill>
                <a:latin typeface="Times New Roman" panose="02020603050405020304" pitchFamily="18" charset="0"/>
                <a:cs typeface="Times New Roman" panose="02020603050405020304" pitchFamily="18" charset="0"/>
              </a:rPr>
              <a:t>KALİTE ÇALIŞMALARI</a:t>
            </a:r>
            <a:endParaRPr lang="tr-TR" dirty="0"/>
          </a:p>
        </p:txBody>
      </p:sp>
      <p:sp>
        <p:nvSpPr>
          <p:cNvPr id="3" name="İçerik Yer Tutucusu 2"/>
          <p:cNvSpPr>
            <a:spLocks noGrp="1"/>
          </p:cNvSpPr>
          <p:nvPr>
            <p:ph idx="1"/>
          </p:nvPr>
        </p:nvSpPr>
        <p:spPr>
          <a:xfrm>
            <a:off x="241300" y="905164"/>
            <a:ext cx="11756736" cy="5310909"/>
          </a:xfrm>
        </p:spPr>
        <p:txBody>
          <a:bodyPr>
            <a:normAutofit/>
          </a:bodyPr>
          <a:lstStyle/>
          <a:p>
            <a:r>
              <a:rPr lang="tr-TR" sz="2600" b="1" u="sng" dirty="0" smtClean="0">
                <a:solidFill>
                  <a:schemeClr val="tx1"/>
                </a:solidFill>
              </a:rPr>
              <a:t>Kurumumuzda</a:t>
            </a:r>
          </a:p>
          <a:p>
            <a:r>
              <a:rPr lang="tr-TR" sz="2400" dirty="0" smtClean="0">
                <a:solidFill>
                  <a:schemeClr val="tx1"/>
                </a:solidFill>
              </a:rPr>
              <a:t>Birimlerimiz </a:t>
            </a:r>
            <a:r>
              <a:rPr lang="tr-TR" sz="2400" dirty="0">
                <a:solidFill>
                  <a:schemeClr val="tx1"/>
                </a:solidFill>
              </a:rPr>
              <a:t>tarafından Risk Analizi çalışmalarına KYBS üzerinden başlandı.</a:t>
            </a:r>
          </a:p>
          <a:p>
            <a:r>
              <a:rPr lang="tr-TR" sz="2400" dirty="0">
                <a:solidFill>
                  <a:schemeClr val="tx1"/>
                </a:solidFill>
              </a:rPr>
              <a:t>Her birim kendi risk ve fırsatlarını belirledi. Politika geliştirdi</a:t>
            </a:r>
            <a:r>
              <a:rPr lang="tr-TR" sz="2400" dirty="0" smtClean="0">
                <a:solidFill>
                  <a:schemeClr val="tx1"/>
                </a:solidFill>
              </a:rPr>
              <a:t>.</a:t>
            </a:r>
            <a:endParaRPr lang="tr-TR" sz="2400" dirty="0">
              <a:solidFill>
                <a:schemeClr val="tx1"/>
              </a:solidFill>
            </a:endParaRPr>
          </a:p>
          <a:p>
            <a:r>
              <a:rPr lang="tr-TR" sz="2400" dirty="0">
                <a:solidFill>
                  <a:schemeClr val="tx1"/>
                </a:solidFill>
              </a:rPr>
              <a:t>Risk Analizi çalışmaları ile Düzeltici/İyileştirici Faaliyetler geliştirildi</a:t>
            </a:r>
            <a:r>
              <a:rPr lang="tr-TR" sz="2400" dirty="0" smtClean="0">
                <a:solidFill>
                  <a:schemeClr val="tx1"/>
                </a:solidFill>
              </a:rPr>
              <a:t>.</a:t>
            </a:r>
          </a:p>
          <a:p>
            <a:endParaRPr lang="tr-TR" sz="2400" dirty="0">
              <a:solidFill>
                <a:schemeClr val="tx1"/>
              </a:solidFill>
            </a:endParaRPr>
          </a:p>
          <a:p>
            <a:r>
              <a:rPr lang="tr-TR" sz="2400" dirty="0">
                <a:solidFill>
                  <a:schemeClr val="tx1"/>
                </a:solidFill>
              </a:rPr>
              <a:t>Akademik ve idari birimlerin yanı sıra Araştırma Merkezleri ve Koordinatörlükler </a:t>
            </a:r>
            <a:r>
              <a:rPr lang="tr-TR" sz="2400" dirty="0" err="1">
                <a:solidFill>
                  <a:schemeClr val="tx1"/>
                </a:solidFill>
              </a:rPr>
              <a:t>KYBS’ye</a:t>
            </a:r>
            <a:r>
              <a:rPr lang="tr-TR" sz="2400" dirty="0">
                <a:solidFill>
                  <a:schemeClr val="tx1"/>
                </a:solidFill>
              </a:rPr>
              <a:t> tanımlandı. Bu birimlerde aktif çekirdek kalite komisyonları oluşturuldu. Sistem kullanımı daha genel kapsamda yaygınlaştırıldı</a:t>
            </a:r>
            <a:r>
              <a:rPr lang="tr-TR" sz="2400" dirty="0" smtClean="0">
                <a:solidFill>
                  <a:schemeClr val="tx1"/>
                </a:solidFill>
              </a:rPr>
              <a:t>.</a:t>
            </a:r>
          </a:p>
          <a:p>
            <a:endParaRPr lang="tr-TR" sz="2400" dirty="0" smtClean="0">
              <a:solidFill>
                <a:schemeClr val="tx1"/>
              </a:solidFill>
            </a:endParaRPr>
          </a:p>
          <a:p>
            <a:r>
              <a:rPr lang="tr-TR" sz="2400" dirty="0">
                <a:solidFill>
                  <a:schemeClr val="tx1"/>
                </a:solidFill>
              </a:rPr>
              <a:t>KYBS raporlama çalışmaları 6(altı) ayda bir her birim ve alt birim kalite  yöneticileri tarafından üniversitemiz yönetimine sunularak takip edildi. </a:t>
            </a:r>
          </a:p>
          <a:p>
            <a:endParaRPr lang="tr-TR" sz="2400" dirty="0">
              <a:solidFill>
                <a:schemeClr val="tx1"/>
              </a:solidFill>
            </a:endParaRPr>
          </a:p>
          <a:p>
            <a:endParaRPr lang="tr-TR" sz="2400" dirty="0" smtClean="0">
              <a:solidFill>
                <a:schemeClr val="tx1"/>
              </a:solidFill>
            </a:endParaRPr>
          </a:p>
        </p:txBody>
      </p:sp>
    </p:spTree>
    <p:extLst>
      <p:ext uri="{BB962C8B-B14F-4D97-AF65-F5344CB8AC3E}">
        <p14:creationId xmlns:p14="http://schemas.microsoft.com/office/powerpoint/2010/main" val="9150975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67024"/>
            <a:ext cx="10981266" cy="889000"/>
          </a:xfrm>
        </p:spPr>
        <p:txBody>
          <a:bodyPr>
            <a:noAutofit/>
          </a:bodyPr>
          <a:lstStyle/>
          <a:p>
            <a:pPr algn="ctr"/>
            <a:r>
              <a:rPr lang="tr-TR" sz="2800" b="1" dirty="0">
                <a:solidFill>
                  <a:schemeClr val="tx1"/>
                </a:solidFill>
                <a:latin typeface="Times New Roman" panose="02020603050405020304" pitchFamily="18" charset="0"/>
                <a:cs typeface="Times New Roman" panose="02020603050405020304" pitchFamily="18" charset="0"/>
              </a:rPr>
              <a:t>HARRAN ÜNİVERSİTESİ </a:t>
            </a:r>
            <a:r>
              <a:rPr lang="tr-TR" sz="2800" b="1" dirty="0" smtClean="0">
                <a:solidFill>
                  <a:schemeClr val="tx1"/>
                </a:solidFill>
                <a:latin typeface="Times New Roman" panose="02020603050405020304" pitchFamily="18" charset="0"/>
                <a:cs typeface="Times New Roman" panose="02020603050405020304" pitchFamily="18" charset="0"/>
              </a:rPr>
              <a:t>KALİTE YÖNETİM SİSTEMİ</a:t>
            </a:r>
            <a:endParaRPr lang="tr-TR" sz="2800" dirty="0"/>
          </a:p>
        </p:txBody>
      </p:sp>
      <p:sp>
        <p:nvSpPr>
          <p:cNvPr id="3" name="İçerik Yer Tutucusu 2"/>
          <p:cNvSpPr>
            <a:spLocks noGrp="1"/>
          </p:cNvSpPr>
          <p:nvPr>
            <p:ph idx="1"/>
          </p:nvPr>
        </p:nvSpPr>
        <p:spPr>
          <a:xfrm>
            <a:off x="241300" y="1435100"/>
            <a:ext cx="11417300" cy="5278967"/>
          </a:xfrm>
        </p:spPr>
        <p:txBody>
          <a:bodyPr>
            <a:normAutofit/>
          </a:bodyPr>
          <a:lstStyle/>
          <a:p>
            <a:pPr marL="0" indent="0">
              <a:buNone/>
            </a:pPr>
            <a:endParaRPr lang="tr-TR" sz="2600" b="1" u="sng" dirty="0" smtClean="0">
              <a:solidFill>
                <a:schemeClr val="tx1"/>
              </a:solidFill>
            </a:endParaRPr>
          </a:p>
          <a:p>
            <a:pPr marL="0" indent="0">
              <a:buNone/>
            </a:pPr>
            <a:endParaRPr lang="tr-TR" sz="2400" dirty="0" smtClean="0">
              <a:solidFill>
                <a:schemeClr val="tx1"/>
              </a:solidFill>
            </a:endParaRPr>
          </a:p>
          <a:p>
            <a:pPr lvl="8"/>
            <a:endParaRPr lang="tr-TR" dirty="0"/>
          </a:p>
        </p:txBody>
      </p:sp>
      <p:pic>
        <p:nvPicPr>
          <p:cNvPr id="6" name="Resim 5"/>
          <p:cNvPicPr>
            <a:picLocks noChangeAspect="1"/>
          </p:cNvPicPr>
          <p:nvPr/>
        </p:nvPicPr>
        <p:blipFill>
          <a:blip r:embed="rId2"/>
          <a:stretch>
            <a:fillRect/>
          </a:stretch>
        </p:blipFill>
        <p:spPr>
          <a:xfrm>
            <a:off x="677334" y="988291"/>
            <a:ext cx="10692630" cy="4949152"/>
          </a:xfrm>
          <a:prstGeom prst="rect">
            <a:avLst/>
          </a:prstGeom>
        </p:spPr>
      </p:pic>
      <p:sp>
        <p:nvSpPr>
          <p:cNvPr id="7" name="Metin kutusu 6"/>
          <p:cNvSpPr txBox="1"/>
          <p:nvPr/>
        </p:nvSpPr>
        <p:spPr>
          <a:xfrm flipH="1">
            <a:off x="1007534" y="5818910"/>
            <a:ext cx="1016846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rebuchet MS"/>
                <a:ea typeface="+mn-ea"/>
                <a:cs typeface="+mn-cs"/>
              </a:rPr>
              <a:t>Bu kapsamda 33’ü Birim Kalite Yöneticisi tarafından 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rebuchet MS"/>
                <a:ea typeface="+mn-ea"/>
                <a:cs typeface="+mn-cs"/>
              </a:rPr>
              <a:t>109’u Bölüm Kalite Yöneticisi tarafından olmak üzere toplamda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Trebuchet MS"/>
                <a:ea typeface="+mn-ea"/>
                <a:cs typeface="+mn-cs"/>
              </a:rPr>
              <a:t>142 sunum gerçekleştirilmiştir.</a:t>
            </a:r>
            <a:endParaRPr kumimoji="0" lang="tr-TR" sz="20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600406283"/>
      </p:ext>
    </p:extLst>
  </p:cSld>
  <p:clrMapOvr>
    <a:masterClrMapping/>
  </p:clrMapOvr>
  <p:transition spd="slow">
    <p:push dir="u"/>
  </p:transition>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1589</TotalTime>
  <Words>1013</Words>
  <Application>Microsoft Office PowerPoint</Application>
  <PresentationFormat>Geniş ekran</PresentationFormat>
  <Paragraphs>167</Paragraphs>
  <Slides>20</Slides>
  <Notes>1</Notes>
  <HiddenSlides>0</HiddenSlides>
  <MMClips>0</MMClips>
  <ScaleCrop>false</ScaleCrop>
  <HeadingPairs>
    <vt:vector size="6" baseType="variant">
      <vt:variant>
        <vt:lpstr>Kullanılan Yazı Tipleri</vt:lpstr>
      </vt:variant>
      <vt:variant>
        <vt:i4>5</vt:i4>
      </vt:variant>
      <vt:variant>
        <vt:lpstr>Tema</vt:lpstr>
      </vt:variant>
      <vt:variant>
        <vt:i4>6</vt:i4>
      </vt:variant>
      <vt:variant>
        <vt:lpstr>Slayt Başlıkları</vt:lpstr>
      </vt:variant>
      <vt:variant>
        <vt:i4>20</vt:i4>
      </vt:variant>
    </vt:vector>
  </HeadingPairs>
  <TitlesOfParts>
    <vt:vector size="31" baseType="lpstr">
      <vt:lpstr>Arial</vt:lpstr>
      <vt:lpstr>Calibri</vt:lpstr>
      <vt:lpstr>Times New Roman</vt:lpstr>
      <vt:lpstr>Trebuchet MS</vt:lpstr>
      <vt:lpstr>Wingdings 3</vt:lpstr>
      <vt:lpstr>Kristal</vt:lpstr>
      <vt:lpstr>Ofis Teması</vt:lpstr>
      <vt:lpstr>1_Ofis Teması</vt:lpstr>
      <vt:lpstr>2_Ofis Teması</vt:lpstr>
      <vt:lpstr>3_Ofis Teması</vt:lpstr>
      <vt:lpstr>4_Ofis Teması</vt:lpstr>
      <vt:lpstr>     TC HARRAN ÜNİVERSİTESİ  KALİTE GÜVENCESİ VE KALİTE YÖNETİM SİSTEMİ 2022                                                                      Doç. Dr. Zerife YILDIRIM                                                              </vt:lpstr>
      <vt:lpstr>HARRAN ÜNİVERSİTESİ KALİTE ÇALIŞMALARI</vt:lpstr>
      <vt:lpstr>    </vt:lpstr>
      <vt:lpstr>PowerPoint Sunusu</vt:lpstr>
      <vt:lpstr>HARRAN ÜNİVERSİTESİ KALİTE ÇALIŞMALARI</vt:lpstr>
      <vt:lpstr>HARRAN ÜNİVERSİTESİ KALİTE ÇALIŞMALARI</vt:lpstr>
      <vt:lpstr>HARRAN ÜNİVERSİTESİ KALİTE YÖNETİM SİSTEMİ 2022 Birim Komisyonları için Organizasyon Şeması  </vt:lpstr>
      <vt:lpstr>HARRAN ÜNİVERSİTESİ KALİTE ÇALIŞMALARI</vt:lpstr>
      <vt:lpstr>HARRAN ÜNİVERSİTESİ KALİTE YÖNETİM SİSTEMİ</vt:lpstr>
      <vt:lpstr>HARRAN ÜNİVERSİTESİ KALİTE YÖNETİM SİSTEMİ</vt:lpstr>
      <vt:lpstr>HARRAN ÜNİVERSİTESİ KALİTE YÖNETİM SİSTEMİ </vt:lpstr>
      <vt:lpstr>HARRAN ÜNİVERSİTESİ KALİTE YÖNETİM SİSTEMİ </vt:lpstr>
      <vt:lpstr>HARRAN ÜNİVERSİTESİ KALİTE YÖNETİM SİSTEMİ </vt:lpstr>
      <vt:lpstr>HARRAN ÜNİVERSİTESİ KALİTE YÖNETİM SİSTEMİ </vt:lpstr>
      <vt:lpstr>HARRAN ÜNİVERSİTESİ KALİTE YÖNETİM SİSTEMİ</vt:lpstr>
      <vt:lpstr>HARRAN ÜNİVERSİTESİ KALİTE ÇALIŞMALARI</vt:lpstr>
      <vt:lpstr>HARRAN ÜNİVERSİTESİ KALİTE YÖNETİM SİSTEMİ </vt:lpstr>
      <vt:lpstr>HARRAN ÜNİVERSİTESİ KALİTE ÇALIŞMALARI</vt:lpstr>
      <vt:lpstr>T.C. HARRAN ÜNİVERSİTESİ  KALİTE GÜVENCESİ VE  KALİTE YÖNETİM SİSTEMİ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HARRAN ÜNİVERSİTESİ  TSE EN ISO 9001: 2015 KALİTE YÖNETİM SİSTEMİ</dc:title>
  <dc:creator>ilkemPC</dc:creator>
  <cp:lastModifiedBy>Arş. Gör. Zerife YILDIRIM</cp:lastModifiedBy>
  <cp:revision>128</cp:revision>
  <dcterms:created xsi:type="dcterms:W3CDTF">2021-02-09T19:59:23Z</dcterms:created>
  <dcterms:modified xsi:type="dcterms:W3CDTF">2022-11-21T04:17:06Z</dcterms:modified>
</cp:coreProperties>
</file>