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22"/>
  </p:notesMasterIdLst>
  <p:sldIdLst>
    <p:sldId id="282" r:id="rId2"/>
    <p:sldId id="293" r:id="rId3"/>
    <p:sldId id="304" r:id="rId4"/>
    <p:sldId id="294" r:id="rId5"/>
    <p:sldId id="296" r:id="rId6"/>
    <p:sldId id="273" r:id="rId7"/>
    <p:sldId id="275" r:id="rId8"/>
    <p:sldId id="298" r:id="rId9"/>
    <p:sldId id="274" r:id="rId10"/>
    <p:sldId id="276" r:id="rId11"/>
    <p:sldId id="299" r:id="rId12"/>
    <p:sldId id="300" r:id="rId13"/>
    <p:sldId id="277" r:id="rId14"/>
    <p:sldId id="286" r:id="rId15"/>
    <p:sldId id="287" r:id="rId16"/>
    <p:sldId id="291" r:id="rId17"/>
    <p:sldId id="292" r:id="rId18"/>
    <p:sldId id="301" r:id="rId19"/>
    <p:sldId id="303" r:id="rId20"/>
    <p:sldId id="302" r:id="rId21"/>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ç. Dr. Mustafa OZEN" initials="DDMO" lastIdx="1" clrIdx="0">
    <p:extLst>
      <p:ext uri="{19B8F6BF-5375-455C-9EA6-DF929625EA0E}">
        <p15:presenceInfo xmlns:p15="http://schemas.microsoft.com/office/powerpoint/2012/main" userId="S::mustafaozen@harran.edu.tr::a326f6bc-aa4c-4fd2-8a0a-f607aaee1c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8710" autoAdjust="0"/>
  </p:normalViewPr>
  <p:slideViewPr>
    <p:cSldViewPr snapToGrid="0">
      <p:cViewPr varScale="1">
        <p:scale>
          <a:sx n="81" d="100"/>
          <a:sy n="81" d="100"/>
        </p:scale>
        <p:origin x="156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1" y="0"/>
            <a:ext cx="2971508" cy="49966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303" y="0"/>
            <a:ext cx="2972603" cy="499667"/>
          </a:xfrm>
          <a:prstGeom prst="rect">
            <a:avLst/>
          </a:prstGeom>
        </p:spPr>
        <p:txBody>
          <a:bodyPr vert="horz" lIns="91440" tIns="45720" rIns="91440" bIns="45720" rtlCol="0"/>
          <a:lstStyle>
            <a:lvl1pPr algn="r">
              <a:defRPr sz="1200"/>
            </a:lvl1pPr>
          </a:lstStyle>
          <a:p>
            <a:fld id="{A9ED01F5-46E7-4601-B989-DEF471DEEC30}" type="datetimeFigureOut">
              <a:rPr lang="tr-TR" smtClean="0"/>
              <a:t>7.09.2022</a:t>
            </a:fld>
            <a:endParaRPr lang="tr-TR"/>
          </a:p>
        </p:txBody>
      </p:sp>
      <p:sp>
        <p:nvSpPr>
          <p:cNvPr id="4" name="Slayt Resmi Yer Tutucusu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6238" y="4787127"/>
            <a:ext cx="5485524" cy="3916739"/>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1" y="9447610"/>
            <a:ext cx="2971508" cy="49966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303" y="9447610"/>
            <a:ext cx="2972603" cy="499666"/>
          </a:xfrm>
          <a:prstGeom prst="rect">
            <a:avLst/>
          </a:prstGeom>
        </p:spPr>
        <p:txBody>
          <a:bodyPr vert="horz" lIns="91440" tIns="45720" rIns="91440" bIns="45720" rtlCol="0" anchor="b"/>
          <a:lstStyle>
            <a:lvl1pPr algn="r">
              <a:defRPr sz="1200"/>
            </a:lvl1pPr>
          </a:lstStyle>
          <a:p>
            <a:fld id="{138BBD3E-7B14-4C8B-932F-0727F60BB471}" type="slidenum">
              <a:rPr lang="tr-TR" smtClean="0"/>
              <a:t>‹#›</a:t>
            </a:fld>
            <a:endParaRPr lang="tr-TR"/>
          </a:p>
        </p:txBody>
      </p:sp>
    </p:spTree>
    <p:extLst>
      <p:ext uri="{BB962C8B-B14F-4D97-AF65-F5344CB8AC3E}">
        <p14:creationId xmlns:p14="http://schemas.microsoft.com/office/powerpoint/2010/main" val="315254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38BBD3E-7B14-4C8B-932F-0727F60BB471}" type="slidenum">
              <a:rPr lang="tr-TR" smtClean="0"/>
              <a:t>1</a:t>
            </a:fld>
            <a:endParaRPr lang="tr-TR"/>
          </a:p>
        </p:txBody>
      </p:sp>
    </p:spTree>
    <p:extLst>
      <p:ext uri="{BB962C8B-B14F-4D97-AF65-F5344CB8AC3E}">
        <p14:creationId xmlns:p14="http://schemas.microsoft.com/office/powerpoint/2010/main" val="413411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38BBD3E-7B14-4C8B-932F-0727F60BB471}" type="slidenum">
              <a:rPr lang="tr-TR" smtClean="0"/>
              <a:t>14</a:t>
            </a:fld>
            <a:endParaRPr lang="tr-TR"/>
          </a:p>
        </p:txBody>
      </p:sp>
    </p:spTree>
    <p:extLst>
      <p:ext uri="{BB962C8B-B14F-4D97-AF65-F5344CB8AC3E}">
        <p14:creationId xmlns:p14="http://schemas.microsoft.com/office/powerpoint/2010/main" val="1160441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38BBD3E-7B14-4C8B-932F-0727F60BB471}" type="slidenum">
              <a:rPr lang="tr-TR" smtClean="0"/>
              <a:t>15</a:t>
            </a:fld>
            <a:endParaRPr lang="tr-TR"/>
          </a:p>
        </p:txBody>
      </p:sp>
    </p:spTree>
    <p:extLst>
      <p:ext uri="{BB962C8B-B14F-4D97-AF65-F5344CB8AC3E}">
        <p14:creationId xmlns:p14="http://schemas.microsoft.com/office/powerpoint/2010/main" val="2800814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38BBD3E-7B14-4C8B-932F-0727F60BB471}" type="slidenum">
              <a:rPr lang="tr-TR" smtClean="0"/>
              <a:t>16</a:t>
            </a:fld>
            <a:endParaRPr lang="tr-TR"/>
          </a:p>
        </p:txBody>
      </p:sp>
    </p:spTree>
    <p:extLst>
      <p:ext uri="{BB962C8B-B14F-4D97-AF65-F5344CB8AC3E}">
        <p14:creationId xmlns:p14="http://schemas.microsoft.com/office/powerpoint/2010/main" val="3043348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dirty="0" smtClean="0"/>
              <a:t>Sorunları ile ilgilenmeli ve öğrencinin yalnız olmadığını hissettirmelidir. Genel sorun bildiren, Öğretim üyesi, Fiziksel ortam, vb. hususlara iletilirse bu durum Dekanlığa bildirilerek çözüm üretmeye gayret edilmelidir. Özel hususlar içinde Danışmanlar çözüm üretmeye çalışmalı gerekirse Dekanlıkla işbirliği içerisinde gençlerimizle alakadar olmalıyız.</a:t>
            </a:r>
            <a:endParaRPr lang="tr-TR" dirty="0"/>
          </a:p>
        </p:txBody>
      </p:sp>
      <p:sp>
        <p:nvSpPr>
          <p:cNvPr id="4" name="Slayt Numarası Yer Tutucusu 3"/>
          <p:cNvSpPr>
            <a:spLocks noGrp="1"/>
          </p:cNvSpPr>
          <p:nvPr>
            <p:ph type="sldNum" sz="quarter" idx="10"/>
          </p:nvPr>
        </p:nvSpPr>
        <p:spPr/>
        <p:txBody>
          <a:bodyPr/>
          <a:lstStyle/>
          <a:p>
            <a:fld id="{138BBD3E-7B14-4C8B-932F-0727F60BB471}" type="slidenum">
              <a:rPr lang="tr-TR" smtClean="0"/>
              <a:t>18</a:t>
            </a:fld>
            <a:endParaRPr lang="tr-TR"/>
          </a:p>
        </p:txBody>
      </p:sp>
    </p:spTree>
    <p:extLst>
      <p:ext uri="{BB962C8B-B14F-4D97-AF65-F5344CB8AC3E}">
        <p14:creationId xmlns:p14="http://schemas.microsoft.com/office/powerpoint/2010/main" val="383013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Burada zamanlama önemlidir lütfen danışmanlar bu hususta özenli olsunlar.</a:t>
            </a:r>
            <a:endParaRPr lang="tr-TR" sz="1200" b="0" i="0" u="none" strike="noStrike" kern="1200" baseline="0" dirty="0">
              <a:solidFill>
                <a:schemeClr val="tx1"/>
              </a:solidFill>
              <a:latin typeface="+mn-lt"/>
              <a:ea typeface="+mn-ea"/>
              <a:cs typeface="+mn-cs"/>
            </a:endParaRPr>
          </a:p>
        </p:txBody>
      </p:sp>
      <p:sp>
        <p:nvSpPr>
          <p:cNvPr id="4" name="Slayt Numarası Yer Tutucusu 3"/>
          <p:cNvSpPr>
            <a:spLocks noGrp="1"/>
          </p:cNvSpPr>
          <p:nvPr>
            <p:ph type="sldNum" sz="quarter" idx="5"/>
          </p:nvPr>
        </p:nvSpPr>
        <p:spPr/>
        <p:txBody>
          <a:bodyPr/>
          <a:lstStyle/>
          <a:p>
            <a:fld id="{138BBD3E-7B14-4C8B-932F-0727F60BB471}" type="slidenum">
              <a:rPr lang="tr-TR" smtClean="0"/>
              <a:t>5</a:t>
            </a:fld>
            <a:endParaRPr lang="tr-TR"/>
          </a:p>
        </p:txBody>
      </p:sp>
    </p:spTree>
    <p:extLst>
      <p:ext uri="{BB962C8B-B14F-4D97-AF65-F5344CB8AC3E}">
        <p14:creationId xmlns:p14="http://schemas.microsoft.com/office/powerpoint/2010/main" val="392261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Lütfen bu hususta</a:t>
            </a:r>
            <a:r>
              <a:rPr lang="tr-TR" baseline="0" dirty="0" smtClean="0"/>
              <a:t> dikkatli olalım. Öğrenciye yanlış ders vermeyelim. Almışsa silelim. Üstten ders almada not ortalamasına dikkat edelim öğrenciyi kendi haline bırakmayalım.</a:t>
            </a:r>
            <a:endParaRPr lang="tr-TR" dirty="0"/>
          </a:p>
        </p:txBody>
      </p:sp>
      <p:sp>
        <p:nvSpPr>
          <p:cNvPr id="4" name="Slayt Numarası Yer Tutucusu 3"/>
          <p:cNvSpPr>
            <a:spLocks noGrp="1"/>
          </p:cNvSpPr>
          <p:nvPr>
            <p:ph type="sldNum" sz="quarter" idx="5"/>
          </p:nvPr>
        </p:nvSpPr>
        <p:spPr/>
        <p:txBody>
          <a:bodyPr/>
          <a:lstStyle/>
          <a:p>
            <a:fld id="{138BBD3E-7B14-4C8B-932F-0727F60BB471}" type="slidenum">
              <a:rPr lang="tr-TR" smtClean="0"/>
              <a:t>6</a:t>
            </a:fld>
            <a:endParaRPr lang="tr-TR"/>
          </a:p>
        </p:txBody>
      </p:sp>
    </p:spTree>
    <p:extLst>
      <p:ext uri="{BB962C8B-B14F-4D97-AF65-F5344CB8AC3E}">
        <p14:creationId xmlns:p14="http://schemas.microsoft.com/office/powerpoint/2010/main" val="3845450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5"/>
          </p:nvPr>
        </p:nvSpPr>
        <p:spPr/>
        <p:txBody>
          <a:bodyPr/>
          <a:lstStyle/>
          <a:p>
            <a:fld id="{138BBD3E-7B14-4C8B-932F-0727F60BB471}" type="slidenum">
              <a:rPr lang="tr-TR" smtClean="0"/>
              <a:t>7</a:t>
            </a:fld>
            <a:endParaRPr lang="tr-TR"/>
          </a:p>
        </p:txBody>
      </p:sp>
    </p:spTree>
    <p:extLst>
      <p:ext uri="{BB962C8B-B14F-4D97-AF65-F5344CB8AC3E}">
        <p14:creationId xmlns:p14="http://schemas.microsoft.com/office/powerpoint/2010/main" val="894543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8BBD3E-7B14-4C8B-932F-0727F60BB471}" type="slidenum">
              <a:rPr lang="tr-TR" smtClean="0"/>
              <a:t>8</a:t>
            </a:fld>
            <a:endParaRPr lang="tr-TR"/>
          </a:p>
        </p:txBody>
      </p:sp>
    </p:spTree>
    <p:extLst>
      <p:ext uri="{BB962C8B-B14F-4D97-AF65-F5344CB8AC3E}">
        <p14:creationId xmlns:p14="http://schemas.microsoft.com/office/powerpoint/2010/main" val="414170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5"/>
          </p:nvPr>
        </p:nvSpPr>
        <p:spPr/>
        <p:txBody>
          <a:bodyPr/>
          <a:lstStyle/>
          <a:p>
            <a:fld id="{138BBD3E-7B14-4C8B-932F-0727F60BB471}" type="slidenum">
              <a:rPr lang="tr-TR" smtClean="0"/>
              <a:t>9</a:t>
            </a:fld>
            <a:endParaRPr lang="tr-TR"/>
          </a:p>
        </p:txBody>
      </p:sp>
    </p:spTree>
    <p:extLst>
      <p:ext uri="{BB962C8B-B14F-4D97-AF65-F5344CB8AC3E}">
        <p14:creationId xmlns:p14="http://schemas.microsoft.com/office/powerpoint/2010/main" val="271393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b="0" i="0" u="none" strike="noStrike" kern="1200" baseline="0" dirty="0">
              <a:solidFill>
                <a:schemeClr val="tx1"/>
              </a:solidFill>
              <a:latin typeface="+mn-lt"/>
              <a:ea typeface="+mn-ea"/>
              <a:cs typeface="+mn-cs"/>
            </a:endParaRPr>
          </a:p>
        </p:txBody>
      </p:sp>
      <p:sp>
        <p:nvSpPr>
          <p:cNvPr id="4" name="Slayt Numarası Yer Tutucusu 3"/>
          <p:cNvSpPr>
            <a:spLocks noGrp="1"/>
          </p:cNvSpPr>
          <p:nvPr>
            <p:ph type="sldNum" sz="quarter" idx="5"/>
          </p:nvPr>
        </p:nvSpPr>
        <p:spPr/>
        <p:txBody>
          <a:bodyPr/>
          <a:lstStyle/>
          <a:p>
            <a:fld id="{138BBD3E-7B14-4C8B-932F-0727F60BB471}" type="slidenum">
              <a:rPr lang="tr-TR" smtClean="0"/>
              <a:t>10</a:t>
            </a:fld>
            <a:endParaRPr lang="tr-TR"/>
          </a:p>
        </p:txBody>
      </p:sp>
    </p:spTree>
    <p:extLst>
      <p:ext uri="{BB962C8B-B14F-4D97-AF65-F5344CB8AC3E}">
        <p14:creationId xmlns:p14="http://schemas.microsoft.com/office/powerpoint/2010/main" val="279364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Burada danışmanlar olarak öğrencilere yön vermek gibi bir görevimiz vardır. Öğrenciler bazen kendi durumlarından bihaberler. Bu her ne kadar sorumluluklarını kaldırmasa da danışman olarak görevimiz öğrenciye yol göstermektir.</a:t>
            </a:r>
            <a:endParaRPr lang="tr-TR" dirty="0"/>
          </a:p>
        </p:txBody>
      </p:sp>
      <p:sp>
        <p:nvSpPr>
          <p:cNvPr id="4" name="Slayt Numarası Yer Tutucusu 3"/>
          <p:cNvSpPr>
            <a:spLocks noGrp="1"/>
          </p:cNvSpPr>
          <p:nvPr>
            <p:ph type="sldNum" sz="quarter" idx="10"/>
          </p:nvPr>
        </p:nvSpPr>
        <p:spPr/>
        <p:txBody>
          <a:bodyPr/>
          <a:lstStyle/>
          <a:p>
            <a:fld id="{138BBD3E-7B14-4C8B-932F-0727F60BB471}" type="slidenum">
              <a:rPr lang="tr-TR" smtClean="0"/>
              <a:t>12</a:t>
            </a:fld>
            <a:endParaRPr lang="tr-TR"/>
          </a:p>
        </p:txBody>
      </p:sp>
    </p:spTree>
    <p:extLst>
      <p:ext uri="{BB962C8B-B14F-4D97-AF65-F5344CB8AC3E}">
        <p14:creationId xmlns:p14="http://schemas.microsoft.com/office/powerpoint/2010/main" val="111706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Burada da </a:t>
            </a:r>
            <a:r>
              <a:rPr lang="tr-TR" dirty="0" smtClean="0"/>
              <a:t>danışmanlar olarak dikkat edelim. Bazı danışmanların buna dikkat etmemesi sonucu adaletsizlik olmaktadır. </a:t>
            </a:r>
            <a:endParaRPr lang="tr-TR" dirty="0"/>
          </a:p>
        </p:txBody>
      </p:sp>
      <p:sp>
        <p:nvSpPr>
          <p:cNvPr id="4" name="Slayt Numarası Yer Tutucusu 3"/>
          <p:cNvSpPr>
            <a:spLocks noGrp="1"/>
          </p:cNvSpPr>
          <p:nvPr>
            <p:ph type="sldNum" sz="quarter" idx="5"/>
          </p:nvPr>
        </p:nvSpPr>
        <p:spPr/>
        <p:txBody>
          <a:bodyPr/>
          <a:lstStyle/>
          <a:p>
            <a:fld id="{138BBD3E-7B14-4C8B-932F-0727F60BB471}" type="slidenum">
              <a:rPr lang="tr-TR" smtClean="0"/>
              <a:t>13</a:t>
            </a:fld>
            <a:endParaRPr lang="tr-TR"/>
          </a:p>
        </p:txBody>
      </p:sp>
    </p:spTree>
    <p:extLst>
      <p:ext uri="{BB962C8B-B14F-4D97-AF65-F5344CB8AC3E}">
        <p14:creationId xmlns:p14="http://schemas.microsoft.com/office/powerpoint/2010/main" val="1692925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bg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C7622AD5-8B60-457A-A1E3-D2C76EC84673}" type="datetimeFigureOut">
              <a:rPr lang="tr-TR" smtClean="0"/>
              <a:t>7.09.2022</a:t>
            </a:fld>
            <a:endParaRPr lang="tr-TR"/>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bg1">
                    <a:lumMod val="85000"/>
                  </a:schemeClr>
                </a:solidFill>
              </a:defRPr>
            </a:lvl1pPr>
          </a:lstStyle>
          <a:p>
            <a:endParaRPr lang="tr-T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bg1">
                    <a:lumMod val="85000"/>
                  </a:schemeClr>
                </a:solidFill>
              </a:defRPr>
            </a:lvl1pPr>
          </a:lstStyle>
          <a:p>
            <a:fld id="{374DE81C-46AC-4EB6-BCD1-1BFC748809F2}" type="slidenum">
              <a:rPr lang="tr-TR" smtClean="0"/>
              <a:t>‹#›</a:t>
            </a:fld>
            <a:endParaRPr lang="tr-TR"/>
          </a:p>
        </p:txBody>
      </p:sp>
    </p:spTree>
    <p:extLst>
      <p:ext uri="{BB962C8B-B14F-4D97-AF65-F5344CB8AC3E}">
        <p14:creationId xmlns:p14="http://schemas.microsoft.com/office/powerpoint/2010/main" val="16153537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22AD5-8B60-457A-A1E3-D2C76EC84673}" type="datetimeFigureOut">
              <a:rPr lang="tr-TR" smtClean="0"/>
              <a:t>7.09.2022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2601330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22AD5-8B60-457A-A1E3-D2C76EC84673}" type="datetimeFigureOut">
              <a:rPr lang="tr-TR" smtClean="0"/>
              <a:t>7.09.2022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390457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22AD5-8B60-457A-A1E3-D2C76EC84673}" type="datetimeFigureOut">
              <a:rPr lang="tr-TR" smtClean="0"/>
              <a:t>7.09.2022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147479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uLnTx/>
                <a:uFillTx/>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bg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C7622AD5-8B60-457A-A1E3-D2C76EC84673}" type="datetimeFigureOut">
              <a:rPr lang="tr-TR" smtClean="0"/>
              <a:t>7.09.2022</a:t>
            </a:fld>
            <a:endParaRPr lang="tr-TR"/>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bg1">
                    <a:lumMod val="85000"/>
                  </a:schemeClr>
                </a:solidFill>
              </a:defRPr>
            </a:lvl1pPr>
          </a:lstStyle>
          <a:p>
            <a:endParaRPr lang="tr-TR"/>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bg1">
                    <a:lumMod val="85000"/>
                  </a:schemeClr>
                </a:solidFill>
              </a:defRPr>
            </a:lvl1pPr>
          </a:lstStyle>
          <a:p>
            <a:fld id="{374DE81C-46AC-4EB6-BCD1-1BFC748809F2}" type="slidenum">
              <a:rPr lang="tr-TR" smtClean="0"/>
              <a:t>‹#›</a:t>
            </a:fld>
            <a:endParaRPr lang="tr-TR"/>
          </a:p>
        </p:txBody>
      </p:sp>
    </p:spTree>
    <p:extLst>
      <p:ext uri="{BB962C8B-B14F-4D97-AF65-F5344CB8AC3E}">
        <p14:creationId xmlns:p14="http://schemas.microsoft.com/office/powerpoint/2010/main" val="275673906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622AD5-8B60-457A-A1E3-D2C76EC84673}" type="datetimeFigureOut">
              <a:rPr lang="tr-TR" smtClean="0"/>
              <a:t>7.09.2022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22603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22AD5-8B60-457A-A1E3-D2C76EC84673}" type="datetimeFigureOut">
              <a:rPr lang="tr-TR" smtClean="0"/>
              <a:t>7.09.2022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252718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622AD5-8B60-457A-A1E3-D2C76EC84673}" type="datetimeFigureOut">
              <a:rPr lang="tr-TR" smtClean="0"/>
              <a:t>7.09.2022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41995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22AD5-8B60-457A-A1E3-D2C76EC84673}" type="datetimeFigureOut">
              <a:rPr lang="tr-TR" smtClean="0"/>
              <a:t>7.09.2022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4DE81C-46AC-4EB6-BCD1-1BFC748809F2}" type="slidenum">
              <a:rPr lang="tr-TR" smtClean="0"/>
              <a:t>‹#›</a:t>
            </a:fld>
            <a:endParaRPr lang="tr-TR"/>
          </a:p>
        </p:txBody>
      </p:sp>
    </p:spTree>
    <p:extLst>
      <p:ext uri="{BB962C8B-B14F-4D97-AF65-F5344CB8AC3E}">
        <p14:creationId xmlns:p14="http://schemas.microsoft.com/office/powerpoint/2010/main" val="132522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C7622AD5-8B60-457A-A1E3-D2C76EC84673}" type="datetimeFigureOut">
              <a:rPr lang="tr-TR" smtClean="0"/>
              <a:t>7.09.2022</a:t>
            </a:fld>
            <a:endParaRPr lang="tr-TR"/>
          </a:p>
        </p:txBody>
      </p:sp>
      <p:sp>
        <p:nvSpPr>
          <p:cNvPr id="9" name="Footer Placeholder 8"/>
          <p:cNvSpPr>
            <a:spLocks noGrp="1"/>
          </p:cNvSpPr>
          <p:nvPr>
            <p:ph type="ftr" sz="quarter" idx="11"/>
          </p:nvPr>
        </p:nvSpPr>
        <p:spPr>
          <a:xfrm>
            <a:off x="2505454" y="6265818"/>
            <a:ext cx="3950208" cy="274320"/>
          </a:xfrm>
        </p:spPr>
        <p:txBody>
          <a:bodyPr/>
          <a:lstStyle>
            <a:lvl1pPr algn="ctr">
              <a:defRPr/>
            </a:lvl1pPr>
          </a:lstStyle>
          <a:p>
            <a:endParaRPr lang="tr-T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374DE81C-46AC-4EB6-BCD1-1BFC748809F2}" type="slidenum">
              <a:rPr lang="tr-TR" smtClean="0"/>
              <a:t>‹#›</a:t>
            </a:fld>
            <a:endParaRPr lang="tr-TR"/>
          </a:p>
        </p:txBody>
      </p:sp>
      <p:sp>
        <p:nvSpPr>
          <p:cNvPr id="12" name="Rectangle 11"/>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88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1449" y="173736"/>
            <a:ext cx="6398514" cy="6510528"/>
          </a:xfrm>
          <a:solidFill>
            <a:schemeClr val="bg2">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7622AD5-8B60-457A-A1E3-D2C76EC84673}" type="datetimeFigureOut">
              <a:rPr lang="tr-TR" smtClean="0"/>
              <a:t>7.09.2022</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374DE81C-46AC-4EB6-BCD1-1BFC748809F2}" type="slidenum">
              <a:rPr lang="tr-TR" smtClean="0"/>
              <a:t>‹#›</a:t>
            </a:fld>
            <a:endParaRPr lang="tr-TR"/>
          </a:p>
        </p:txBody>
      </p:sp>
    </p:spTree>
    <p:extLst>
      <p:ext uri="{BB962C8B-B14F-4D97-AF65-F5344CB8AC3E}">
        <p14:creationId xmlns:p14="http://schemas.microsoft.com/office/powerpoint/2010/main" val="313917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noFill/>
          <a:ln w="6350" cap="flat" cmpd="sng" algn="ctr">
            <a:solidFill>
              <a:schemeClr val="tx1"/>
            </a:solid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C7622AD5-8B60-457A-A1E3-D2C76EC84673}" type="datetimeFigureOut">
              <a:rPr lang="tr-TR" smtClean="0"/>
              <a:t>7.09.2022</a:t>
            </a:fld>
            <a:endParaRPr lang="tr-TR"/>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tr-TR"/>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374DE81C-46AC-4EB6-BCD1-1BFC748809F2}" type="slidenum">
              <a:rPr lang="tr-TR" smtClean="0"/>
              <a:t>‹#›</a:t>
            </a:fld>
            <a:endParaRPr lang="tr-TR"/>
          </a:p>
        </p:txBody>
      </p:sp>
    </p:spTree>
    <p:extLst>
      <p:ext uri="{BB962C8B-B14F-4D97-AF65-F5344CB8AC3E}">
        <p14:creationId xmlns:p14="http://schemas.microsoft.com/office/powerpoint/2010/main" val="197235654"/>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70667-A2DD-4A81-A59E-07FC3682D42B}"/>
              </a:ext>
            </a:extLst>
          </p:cNvPr>
          <p:cNvSpPr>
            <a:spLocks noGrp="1"/>
          </p:cNvSpPr>
          <p:nvPr>
            <p:ph type="ctrTitle"/>
          </p:nvPr>
        </p:nvSpPr>
        <p:spPr>
          <a:xfrm>
            <a:off x="1200587" y="2815657"/>
            <a:ext cx="6801440" cy="2590800"/>
          </a:xfrm>
        </p:spPr>
        <p:txBody>
          <a:bodyPr/>
          <a:lstStyle/>
          <a:p>
            <a:r>
              <a:rPr lang="tr-TR" dirty="0"/>
              <a:t>MÜHENDİSLİK FAKÜLTESİ</a:t>
            </a:r>
          </a:p>
        </p:txBody>
      </p:sp>
      <p:sp>
        <p:nvSpPr>
          <p:cNvPr id="4" name="Rectangle 1">
            <a:extLst>
              <a:ext uri="{FF2B5EF4-FFF2-40B4-BE49-F238E27FC236}">
                <a16:creationId xmlns:a16="http://schemas.microsoft.com/office/drawing/2014/main" id="{6B1AE9C9-E34B-4F81-B6F2-85B769E8954D}"/>
              </a:ext>
            </a:extLst>
          </p:cNvPr>
          <p:cNvSpPr>
            <a:spLocks noGrp="1" noChangeArrowheads="1"/>
          </p:cNvSpPr>
          <p:nvPr>
            <p:ph type="subTitle" idx="1"/>
          </p:nvPr>
        </p:nvSpPr>
        <p:spPr bwMode="auto">
          <a:xfrm>
            <a:off x="1200587" y="4790905"/>
            <a:ext cx="68014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2022-2023 </a:t>
            </a:r>
            <a:r>
              <a:rPr kumimoji="0" lang="tr-TR" altLang="tr-TR"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EĞİTİM</a:t>
            </a:r>
            <a:r>
              <a:rPr kumimoji="0" lang="tr-TR" altLang="tr-TR" sz="2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 ÖĞRETİM YILI </a:t>
            </a:r>
            <a:r>
              <a:rPr lang="tr-TR" altLang="tr-TR" sz="2000" b="1" dirty="0" smtClean="0">
                <a:solidFill>
                  <a:schemeClr val="bg1"/>
                </a:solidFill>
                <a:latin typeface="Times New Roman" panose="02020603050405020304" pitchFamily="18" charset="0"/>
                <a:cs typeface="Times New Roman" panose="02020603050405020304" pitchFamily="18" charset="0"/>
              </a:rPr>
              <a:t>GÜZ</a:t>
            </a:r>
            <a:r>
              <a:rPr kumimoji="0" lang="tr-TR" altLang="tr-TR" sz="2000" b="1" i="0" u="none" strike="noStrike" cap="none" normalizeH="0" dirty="0" smtClean="0">
                <a:ln>
                  <a:noFill/>
                </a:ln>
                <a:solidFill>
                  <a:schemeClr val="bg1"/>
                </a:solidFill>
                <a:effectLst/>
                <a:latin typeface="Times New Roman" panose="02020603050405020304" pitchFamily="18" charset="0"/>
                <a:cs typeface="Times New Roman" panose="02020603050405020304" pitchFamily="18" charset="0"/>
              </a:rPr>
              <a:t> </a:t>
            </a:r>
            <a:r>
              <a:rPr kumimoji="0" lang="tr-TR" altLang="tr-TR" sz="2000" b="1" i="0" u="none" strike="noStrike" cap="none" normalizeH="0" dirty="0">
                <a:ln>
                  <a:noFill/>
                </a:ln>
                <a:solidFill>
                  <a:schemeClr val="bg1"/>
                </a:solidFill>
                <a:effectLst/>
                <a:latin typeface="Times New Roman" panose="02020603050405020304" pitchFamily="18" charset="0"/>
                <a:cs typeface="Times New Roman" panose="02020603050405020304" pitchFamily="18" charset="0"/>
              </a:rPr>
              <a:t>DÖNEMİ </a:t>
            </a:r>
            <a:endParaRPr kumimoji="0" lang="tr-TR" altLang="tr-TR" sz="2000" b="1" i="0" u="none" strike="noStrike" cap="none" normalizeH="0" dirty="0" smtClean="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000" b="1" i="0" u="none" strike="noStrike" cap="none" normalizeH="0" dirty="0" smtClean="0">
                <a:ln>
                  <a:noFill/>
                </a:ln>
                <a:solidFill>
                  <a:schemeClr val="bg1"/>
                </a:solidFill>
                <a:effectLst/>
                <a:latin typeface="Times New Roman" panose="02020603050405020304" pitchFamily="18" charset="0"/>
                <a:cs typeface="Times New Roman" panose="02020603050405020304" pitchFamily="18" charset="0"/>
              </a:rPr>
              <a:t>DANIŞMANLAR TOPLANTISI</a:t>
            </a:r>
            <a:endParaRPr kumimoji="0" lang="tr-TR" altLang="tr-TR" sz="2000" b="0" i="0" u="none" strike="noStrike" cap="none" normalizeH="0" baseline="0" dirty="0">
              <a:ln>
                <a:noFill/>
              </a:ln>
              <a:solidFill>
                <a:schemeClr val="bg1"/>
              </a:solidFill>
              <a:effectLst/>
            </a:endParaRP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5709" y="1273844"/>
            <a:ext cx="1946945" cy="1946945"/>
          </a:xfrm>
          <a:prstGeom prst="rect">
            <a:avLst/>
          </a:prstGeom>
        </p:spPr>
      </p:pic>
    </p:spTree>
    <p:extLst>
      <p:ext uri="{BB962C8B-B14F-4D97-AF65-F5344CB8AC3E}">
        <p14:creationId xmlns:p14="http://schemas.microsoft.com/office/powerpoint/2010/main" val="2450894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6932" y="582828"/>
            <a:ext cx="8878937" cy="949089"/>
          </a:xfrm>
        </p:spPr>
        <p:txBody>
          <a:bodyPr>
            <a:noAutofit/>
          </a:bodyPr>
          <a:lstStyle/>
          <a:p>
            <a:pPr lvl="0"/>
            <a:r>
              <a:rPr lang="tr-TR" sz="2000" b="1" dirty="0">
                <a:solidFill>
                  <a:srgbClr val="FFFF00"/>
                </a:solidFill>
              </a:rPr>
              <a:t>Yatay geçişle gelen öğrencilere muaf olduğu kadar AKTS üstten verilebilir. Muaf olunan </a:t>
            </a:r>
            <a:r>
              <a:rPr lang="tr-TR" sz="2000" b="1" dirty="0" smtClean="0">
                <a:solidFill>
                  <a:srgbClr val="FFFF00"/>
                </a:solidFill>
              </a:rPr>
              <a:t>ders yerine alınan dersten </a:t>
            </a:r>
            <a:r>
              <a:rPr lang="tr-TR" sz="2000" b="1" dirty="0">
                <a:solidFill>
                  <a:srgbClr val="FFFF00"/>
                </a:solidFill>
              </a:rPr>
              <a:t>başarısız olursa öğrenciye bir daha üstten ders verilmez, sadece başarılı</a:t>
            </a:r>
            <a:br>
              <a:rPr lang="tr-TR" sz="2000" b="1" dirty="0">
                <a:solidFill>
                  <a:srgbClr val="FFFF00"/>
                </a:solidFill>
              </a:rPr>
            </a:br>
            <a:r>
              <a:rPr lang="tr-TR" sz="2000" b="1" dirty="0">
                <a:solidFill>
                  <a:srgbClr val="FFFF00"/>
                </a:solidFill>
              </a:rPr>
              <a:t>olduğu kadar üstten ders </a:t>
            </a:r>
            <a:r>
              <a:rPr lang="tr-TR" sz="2000" b="1" dirty="0" smtClean="0">
                <a:solidFill>
                  <a:srgbClr val="FFFF00"/>
                </a:solidFill>
              </a:rPr>
              <a:t>alabilir</a:t>
            </a:r>
            <a:r>
              <a:rPr lang="tr-TR" sz="2400" b="1" dirty="0" smtClean="0">
                <a:solidFill>
                  <a:srgbClr val="FFFF00"/>
                </a:solidFill>
              </a:rPr>
              <a:t>. </a:t>
            </a:r>
            <a:r>
              <a:rPr lang="tr-TR" sz="2400" dirty="0">
                <a:solidFill>
                  <a:srgbClr val="FFFF00"/>
                </a:solidFill>
              </a:rPr>
              <a:t/>
            </a:r>
            <a:br>
              <a:rPr lang="tr-TR" sz="2400" dirty="0">
                <a:solidFill>
                  <a:srgbClr val="FFFF00"/>
                </a:solidFill>
              </a:rPr>
            </a:br>
            <a:endParaRPr lang="tr-TR" sz="2400" dirty="0">
              <a:solidFill>
                <a:srgbClr val="FFFF00"/>
              </a:solidFill>
            </a:endParaRPr>
          </a:p>
        </p:txBody>
      </p:sp>
      <p:sp>
        <p:nvSpPr>
          <p:cNvPr id="3" name="İçerik Yer Tutucusu 2"/>
          <p:cNvSpPr>
            <a:spLocks noGrp="1"/>
          </p:cNvSpPr>
          <p:nvPr>
            <p:ph idx="1"/>
          </p:nvPr>
        </p:nvSpPr>
        <p:spPr>
          <a:xfrm>
            <a:off x="86931" y="1531917"/>
            <a:ext cx="8878937" cy="5142015"/>
          </a:xfrm>
        </p:spPr>
        <p:txBody>
          <a:bodyPr>
            <a:normAutofit/>
          </a:bodyPr>
          <a:lstStyle/>
          <a:p>
            <a:pPr algn="just"/>
            <a:r>
              <a:rPr lang="tr-TR" sz="2000" b="1" dirty="0">
                <a:solidFill>
                  <a:srgbClr val="FF0000"/>
                </a:solidFill>
              </a:rPr>
              <a:t>Harran Üniversitesi Muafiyet ve İntibak Yönergesi / İntibak İşlemleri</a:t>
            </a:r>
            <a:endParaRPr lang="tr-TR" sz="2000" dirty="0">
              <a:solidFill>
                <a:srgbClr val="FF0000"/>
              </a:solidFill>
            </a:endParaRPr>
          </a:p>
          <a:p>
            <a:pPr algn="just"/>
            <a:r>
              <a:rPr lang="tr-TR" sz="2000" b="1" dirty="0"/>
              <a:t>Madde 9.</a:t>
            </a:r>
            <a:r>
              <a:rPr lang="tr-TR" sz="2000" dirty="0"/>
              <a:t> – (1) İlgili yönetim kurulunca alınan muafiyet kararında, muafiyet talebinde bulunan öğrencinin </a:t>
            </a:r>
            <a:r>
              <a:rPr lang="tr-TR" sz="2000" b="1" dirty="0">
                <a:solidFill>
                  <a:srgbClr val="FFFF00"/>
                </a:solidFill>
              </a:rPr>
              <a:t>muaf sayılacağı derslerinin toplam AKTS</a:t>
            </a:r>
            <a:r>
              <a:rPr lang="tr-TR" sz="2000" dirty="0"/>
              <a:t>’ si, kayıt yapılan </a:t>
            </a:r>
            <a:r>
              <a:rPr lang="tr-TR" sz="2000" dirty="0" err="1"/>
              <a:t>önlisans</a:t>
            </a:r>
            <a:r>
              <a:rPr lang="tr-TR" sz="2000" dirty="0"/>
              <a:t> ve lisans programlarında </a:t>
            </a:r>
            <a:r>
              <a:rPr lang="tr-TR" sz="2000" b="1" dirty="0">
                <a:solidFill>
                  <a:srgbClr val="FFFF00"/>
                </a:solidFill>
              </a:rPr>
              <a:t>40 ve daha fazla olması halinde</a:t>
            </a:r>
            <a:r>
              <a:rPr lang="tr-TR" sz="2000" dirty="0"/>
              <a:t>, öğrencinin </a:t>
            </a:r>
            <a:r>
              <a:rPr lang="tr-TR" sz="2000" b="1" dirty="0">
                <a:solidFill>
                  <a:srgbClr val="FFFF00"/>
                </a:solidFill>
              </a:rPr>
              <a:t>muafiyetine karşılık gelen yıl sayısı hesaplanır ve intibakı yapılır</a:t>
            </a:r>
            <a:r>
              <a:rPr lang="tr-TR" sz="2000" dirty="0">
                <a:solidFill>
                  <a:srgbClr val="FFFF00"/>
                </a:solidFill>
              </a:rPr>
              <a:t>.</a:t>
            </a:r>
            <a:r>
              <a:rPr lang="tr-TR" sz="2000" dirty="0"/>
              <a:t> Bu süre Yönetmeliğin 7 inci maddesinde belirtilen azami öğrenim süresinden düşülür. Alınmayan veya muafiyet verilmeyen dersler öncelikle aldırılır. </a:t>
            </a:r>
          </a:p>
          <a:p>
            <a:pPr algn="just"/>
            <a:r>
              <a:rPr lang="tr-TR" sz="2000" dirty="0"/>
              <a:t>(2) Öğrencinin </a:t>
            </a:r>
            <a:r>
              <a:rPr lang="tr-TR" sz="2000" b="1" dirty="0">
                <a:solidFill>
                  <a:srgbClr val="FFFF00"/>
                </a:solidFill>
              </a:rPr>
              <a:t>muaf sayıldığı derslerin AKTS</a:t>
            </a:r>
            <a:r>
              <a:rPr lang="tr-TR" sz="2000" dirty="0"/>
              <a:t>’ sinin, programın o yarıyılında </a:t>
            </a:r>
            <a:r>
              <a:rPr lang="tr-TR" sz="2000" b="1" dirty="0">
                <a:solidFill>
                  <a:srgbClr val="FFFF00"/>
                </a:solidFill>
              </a:rPr>
              <a:t>okutulan derslerinin AKTS’ sinden az olması </a:t>
            </a:r>
            <a:r>
              <a:rPr lang="tr-TR" sz="2000" dirty="0"/>
              <a:t>halinde, </a:t>
            </a:r>
            <a:r>
              <a:rPr lang="tr-TR" sz="2000" b="1" dirty="0">
                <a:solidFill>
                  <a:srgbClr val="FFFF00"/>
                </a:solidFill>
              </a:rPr>
              <a:t>bulunduğu yarıyılın toplam </a:t>
            </a:r>
            <a:r>
              <a:rPr lang="tr-TR" sz="2000" b="1" dirty="0" err="1">
                <a:solidFill>
                  <a:srgbClr val="FFFF00"/>
                </a:solidFill>
              </a:rPr>
              <a:t>AKTS’sini</a:t>
            </a:r>
            <a:r>
              <a:rPr lang="tr-TR" sz="2000" b="1" dirty="0">
                <a:solidFill>
                  <a:srgbClr val="FFFF00"/>
                </a:solidFill>
              </a:rPr>
              <a:t> geçmeyecek kadar, bir üst yılın aynı yarıyılından ders alabilir</a:t>
            </a:r>
            <a:r>
              <a:rPr lang="tr-TR" sz="2000" dirty="0"/>
              <a:t>. Bu durumdaki öğrenciler daha </a:t>
            </a:r>
            <a:r>
              <a:rPr lang="tr-TR" sz="2000" b="1" dirty="0">
                <a:solidFill>
                  <a:srgbClr val="FFFF00"/>
                </a:solidFill>
              </a:rPr>
              <a:t>sonraki yarıyıllarda muafiyet almış ve başarmış olduğu</a:t>
            </a:r>
            <a:r>
              <a:rPr lang="tr-TR" sz="2000" b="1" dirty="0">
                <a:solidFill>
                  <a:srgbClr val="FF0000"/>
                </a:solidFill>
              </a:rPr>
              <a:t> </a:t>
            </a:r>
            <a:r>
              <a:rPr lang="tr-TR" sz="2000" dirty="0"/>
              <a:t>derslerin sonucunda muaf olduğu AKTS toplamı kadar bir </a:t>
            </a:r>
            <a:r>
              <a:rPr lang="tr-TR" sz="2000" b="1" dirty="0">
                <a:solidFill>
                  <a:srgbClr val="FFFF00"/>
                </a:solidFill>
              </a:rPr>
              <a:t>üst yılın aynı yarıyılından </a:t>
            </a:r>
            <a:r>
              <a:rPr lang="tr-TR" sz="2000" dirty="0"/>
              <a:t>ilgili programın normal ders yükünü geçmeyecek şekilde ders alabilir.</a:t>
            </a:r>
          </a:p>
        </p:txBody>
      </p:sp>
    </p:spTree>
    <p:extLst>
      <p:ext uri="{BB962C8B-B14F-4D97-AF65-F5344CB8AC3E}">
        <p14:creationId xmlns:p14="http://schemas.microsoft.com/office/powerpoint/2010/main" val="3848140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2756" y="226958"/>
            <a:ext cx="8697488" cy="461811"/>
          </a:xfrm>
        </p:spPr>
        <p:txBody>
          <a:bodyPr>
            <a:normAutofit fontScale="90000"/>
          </a:bodyPr>
          <a:lstStyle/>
          <a:p>
            <a:r>
              <a:rPr lang="tr-TR" sz="3600" b="1" dirty="0" smtClean="0">
                <a:solidFill>
                  <a:srgbClr val="FFFF00"/>
                </a:solidFill>
              </a:rPr>
              <a:t>DERSLERİN DÖNEMİNDE ALINMASI</a:t>
            </a:r>
            <a:endParaRPr lang="tr-TR" sz="3600" b="1" dirty="0">
              <a:solidFill>
                <a:srgbClr val="FFFF00"/>
              </a:solidFill>
            </a:endParaRPr>
          </a:p>
        </p:txBody>
      </p:sp>
      <p:sp>
        <p:nvSpPr>
          <p:cNvPr id="3" name="İçerik Yer Tutucusu 2"/>
          <p:cNvSpPr>
            <a:spLocks noGrp="1"/>
          </p:cNvSpPr>
          <p:nvPr>
            <p:ph idx="1"/>
          </p:nvPr>
        </p:nvSpPr>
        <p:spPr>
          <a:xfrm>
            <a:off x="225810" y="676898"/>
            <a:ext cx="8697488" cy="5818910"/>
          </a:xfrm>
        </p:spPr>
        <p:txBody>
          <a:bodyPr>
            <a:noAutofit/>
          </a:bodyPr>
          <a:lstStyle/>
          <a:p>
            <a:pPr marL="0" indent="0" algn="just">
              <a:buNone/>
            </a:pPr>
            <a:r>
              <a:rPr lang="tr-TR" sz="2000" dirty="0"/>
              <a:t>(12)</a:t>
            </a:r>
            <a:r>
              <a:rPr lang="tr-TR" sz="2000" b="1" dirty="0"/>
              <a:t> </a:t>
            </a:r>
            <a:r>
              <a:rPr lang="tr-TR" b="1" dirty="0"/>
              <a:t>(Değişik:RG-16/11/2021-31661)</a:t>
            </a:r>
            <a:r>
              <a:rPr lang="tr-TR" dirty="0"/>
              <a:t> Öğrenci, seçmeli dersler de dahil bütün dersleri eğitim-öğretim müfredatında belirtilen yarıyılda almak zorundadır. Ancak </a:t>
            </a:r>
            <a:r>
              <a:rPr lang="tr-TR" b="1" u="sng" dirty="0">
                <a:solidFill>
                  <a:srgbClr val="FFFF00"/>
                </a:solidFill>
              </a:rPr>
              <a:t>istisnai durumlar </a:t>
            </a:r>
            <a:r>
              <a:rPr lang="tr-TR" dirty="0"/>
              <a:t>Senato tarafından belirlenecek usul ve esaslara göre düzenlenir. Ayrıca, ön koşullu derslerin alınabilmesi için başarılması zorunlu olan dersler, ilgili birimlerin yönetim kurulu kararıyla farklı dönemlerde de açılabilir. </a:t>
            </a:r>
            <a:endParaRPr lang="tr-TR" dirty="0" smtClean="0"/>
          </a:p>
          <a:p>
            <a:pPr marL="0" indent="0" algn="just">
              <a:buNone/>
            </a:pPr>
            <a:r>
              <a:rPr lang="tr-TR" b="1" dirty="0" smtClean="0">
                <a:solidFill>
                  <a:srgbClr val="FFFF00"/>
                </a:solidFill>
              </a:rPr>
              <a:t>Harran </a:t>
            </a:r>
            <a:r>
              <a:rPr lang="tr-TR" b="1" dirty="0">
                <a:solidFill>
                  <a:srgbClr val="FFFF00"/>
                </a:solidFill>
              </a:rPr>
              <a:t>Üniversitesi </a:t>
            </a:r>
            <a:r>
              <a:rPr lang="tr-TR" b="1" dirty="0" err="1">
                <a:solidFill>
                  <a:srgbClr val="FFFF00"/>
                </a:solidFill>
              </a:rPr>
              <a:t>Önlisans</a:t>
            </a:r>
            <a:r>
              <a:rPr lang="tr-TR" b="1" dirty="0">
                <a:solidFill>
                  <a:srgbClr val="FFFF00"/>
                </a:solidFill>
              </a:rPr>
              <a:t> ve Lisans Derslerinin Dönemi Dışında Alınması İle İlgili Usul ve </a:t>
            </a:r>
            <a:r>
              <a:rPr lang="tr-TR" b="1" dirty="0" smtClean="0">
                <a:solidFill>
                  <a:srgbClr val="FFFF00"/>
                </a:solidFill>
              </a:rPr>
              <a:t>Esaslar</a:t>
            </a:r>
          </a:p>
          <a:p>
            <a:pPr marL="0" indent="0" algn="just">
              <a:buNone/>
            </a:pPr>
            <a:r>
              <a:rPr lang="tr-TR" dirty="0" smtClean="0"/>
              <a:t>Üniversitemiz </a:t>
            </a:r>
            <a:r>
              <a:rPr lang="tr-TR" dirty="0"/>
              <a:t>Senatosu'nun 19.01.2022 tarih 2022/02 sayılı oturum 04 </a:t>
            </a:r>
            <a:r>
              <a:rPr lang="tr-TR" dirty="0" err="1"/>
              <a:t>Nolu</a:t>
            </a:r>
            <a:r>
              <a:rPr lang="tr-TR" dirty="0"/>
              <a:t> </a:t>
            </a:r>
            <a:r>
              <a:rPr lang="tr-TR" dirty="0" smtClean="0"/>
              <a:t>Kararı ile belirlenmiştir.</a:t>
            </a:r>
          </a:p>
          <a:p>
            <a:pPr marL="0" indent="0" algn="just">
              <a:buNone/>
            </a:pPr>
            <a:r>
              <a:rPr lang="tr-TR" b="1" dirty="0" smtClean="0">
                <a:solidFill>
                  <a:srgbClr val="FFFF00"/>
                </a:solidFill>
              </a:rPr>
              <a:t>MADDE 4-(1) Öğrenci, seçmeli dersler de dahil bütün dersleri eğitim-öğretim müfredatında belirtilen yarıyılda almak zorundadır. Ancak öğrenci, staj hariç ilgili dersleri almasıyla mezun olabiliyorsa; ders saati, AKTS ve içerik olarak aynı olan en fazla iki dersi, öğrenci danışmanı ve program muafiyet komisyonunun uygun görüşü, program başkanlığının teklifi ve birim yönetim kurulu kararı ile farklı dönemlerde alabilir.</a:t>
            </a:r>
          </a:p>
          <a:p>
            <a:pPr marL="0" indent="0" algn="just">
              <a:buNone/>
            </a:pPr>
            <a:r>
              <a:rPr lang="tr-TR" sz="2000" b="1" dirty="0" smtClean="0">
                <a:solidFill>
                  <a:srgbClr val="FFFF00"/>
                </a:solidFill>
              </a:rPr>
              <a:t>Madde 5-(1) Öğrenci danışmanı, öğrencinin dönem dışı ders alması ile ilgili gerekli kontrolleri yaparak şartları sağladığını kontrol etmekle sorumludur..</a:t>
            </a:r>
            <a:endParaRPr lang="tr-TR" sz="2000" b="1" dirty="0">
              <a:solidFill>
                <a:srgbClr val="FFFF00"/>
              </a:solidFill>
            </a:endParaRPr>
          </a:p>
          <a:p>
            <a:endParaRPr lang="tr-TR" sz="2000" dirty="0"/>
          </a:p>
        </p:txBody>
      </p:sp>
    </p:spTree>
    <p:extLst>
      <p:ext uri="{BB962C8B-B14F-4D97-AF65-F5344CB8AC3E}">
        <p14:creationId xmlns:p14="http://schemas.microsoft.com/office/powerpoint/2010/main" val="4009557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131" y="167580"/>
            <a:ext cx="7680960" cy="936824"/>
          </a:xfrm>
        </p:spPr>
        <p:txBody>
          <a:bodyPr>
            <a:noAutofit/>
          </a:bodyPr>
          <a:lstStyle/>
          <a:p>
            <a:r>
              <a:rPr lang="tr-TR" sz="6000" b="1" dirty="0" smtClean="0">
                <a:solidFill>
                  <a:srgbClr val="FFFF00"/>
                </a:solidFill>
              </a:rPr>
              <a:t>İKİ DERS SINAVI</a:t>
            </a:r>
            <a:endParaRPr lang="tr-TR" sz="6000" b="1" dirty="0">
              <a:solidFill>
                <a:srgbClr val="FFFF00"/>
              </a:solidFill>
            </a:endParaRPr>
          </a:p>
        </p:txBody>
      </p:sp>
      <p:sp>
        <p:nvSpPr>
          <p:cNvPr id="3" name="İçerik Yer Tutucusu 2"/>
          <p:cNvSpPr>
            <a:spLocks noGrp="1"/>
          </p:cNvSpPr>
          <p:nvPr>
            <p:ph idx="1"/>
          </p:nvPr>
        </p:nvSpPr>
        <p:spPr>
          <a:xfrm>
            <a:off x="197131" y="973775"/>
            <a:ext cx="8721238" cy="5676407"/>
          </a:xfrm>
        </p:spPr>
        <p:txBody>
          <a:bodyPr>
            <a:noAutofit/>
          </a:bodyPr>
          <a:lstStyle/>
          <a:p>
            <a:pPr marL="0" indent="0" algn="just">
              <a:buNone/>
            </a:pPr>
            <a:r>
              <a:rPr lang="tr-TR" sz="2600" dirty="0"/>
              <a:t>(10)</a:t>
            </a:r>
            <a:r>
              <a:rPr lang="tr-TR" sz="2600" b="1" dirty="0"/>
              <a:t> (Değişik:RG-29/7/2021-31552) </a:t>
            </a:r>
            <a:r>
              <a:rPr lang="tr-TR" sz="2600" u="sng" dirty="0">
                <a:solidFill>
                  <a:srgbClr val="FFFF00"/>
                </a:solidFill>
              </a:rPr>
              <a:t>Mezuniyeti için azami öğrenim süresini kullanmamış</a:t>
            </a:r>
            <a:r>
              <a:rPr lang="tr-TR" sz="2600" dirty="0">
                <a:solidFill>
                  <a:srgbClr val="FFFF00"/>
                </a:solidFill>
              </a:rPr>
              <a:t> </a:t>
            </a:r>
            <a:r>
              <a:rPr lang="tr-TR" sz="2600" dirty="0"/>
              <a:t>öğrencilerden, </a:t>
            </a:r>
            <a:r>
              <a:rPr lang="tr-TR" sz="2600" u="sng" dirty="0">
                <a:solidFill>
                  <a:srgbClr val="FFFF00"/>
                </a:solidFill>
              </a:rPr>
              <a:t>devam şartını yerine getirip en fazla iki dersten</a:t>
            </a:r>
            <a:r>
              <a:rPr lang="tr-TR" sz="2600" dirty="0">
                <a:solidFill>
                  <a:srgbClr val="FFFF00"/>
                </a:solidFill>
              </a:rPr>
              <a:t> </a:t>
            </a:r>
            <a:r>
              <a:rPr lang="tr-TR" sz="2600" dirty="0"/>
              <a:t>başarısız olan öğrenciler bu derslerden sınava girebilirler. Ayrıca, mezuniyeti için </a:t>
            </a:r>
            <a:r>
              <a:rPr lang="tr-TR" sz="2600" dirty="0" err="1"/>
              <a:t>AGNO’sunun</a:t>
            </a:r>
            <a:r>
              <a:rPr lang="tr-TR" sz="2600" dirty="0"/>
              <a:t> en az 2.00 olma şartı hariç tüm gerekleri yerine getirmiş olan öğrenciler, </a:t>
            </a:r>
            <a:r>
              <a:rPr lang="tr-TR" sz="2600" dirty="0">
                <a:solidFill>
                  <a:srgbClr val="FFFF00"/>
                </a:solidFill>
              </a:rPr>
              <a:t>bu sınav sonucu alacağı notun katkısıyla </a:t>
            </a:r>
            <a:r>
              <a:rPr lang="tr-TR" sz="2600" dirty="0" err="1">
                <a:solidFill>
                  <a:srgbClr val="FFFF00"/>
                </a:solidFill>
              </a:rPr>
              <a:t>AGNO’sunu</a:t>
            </a:r>
            <a:r>
              <a:rPr lang="tr-TR" sz="2600" dirty="0">
                <a:solidFill>
                  <a:srgbClr val="FFFF00"/>
                </a:solidFill>
              </a:rPr>
              <a:t> en az 2.00 düzeyine çekebilecek durumda olması koşuluyla başarısız ders şartı aranmaksızın en fazla iki dersten sınava girebilirler. </a:t>
            </a:r>
            <a:r>
              <a:rPr lang="tr-TR" sz="2600" dirty="0"/>
              <a:t>İki ders sınavında başarılı olmak için en az (CC) harf notu almış olmak gerekir. İki ders sınavının uygulanmasına ilişkin usul ve esaslar Senato tarafından belirlenir.</a:t>
            </a:r>
          </a:p>
          <a:p>
            <a:endParaRPr lang="tr-TR" sz="2600" dirty="0"/>
          </a:p>
        </p:txBody>
      </p:sp>
    </p:spTree>
    <p:extLst>
      <p:ext uri="{BB962C8B-B14F-4D97-AF65-F5344CB8AC3E}">
        <p14:creationId xmlns:p14="http://schemas.microsoft.com/office/powerpoint/2010/main" val="115203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5255" y="226958"/>
            <a:ext cx="8792490" cy="687442"/>
          </a:xfrm>
        </p:spPr>
        <p:txBody>
          <a:bodyPr>
            <a:noAutofit/>
          </a:bodyPr>
          <a:lstStyle/>
          <a:p>
            <a:pPr lvl="0" algn="just"/>
            <a:r>
              <a:rPr lang="tr-TR" sz="5400" b="1" dirty="0" smtClean="0">
                <a:solidFill>
                  <a:srgbClr val="FFFF00"/>
                </a:solidFill>
              </a:rPr>
              <a:t>BİTİRME ÖDEVİ</a:t>
            </a:r>
            <a:endParaRPr lang="tr-TR" sz="5400" dirty="0">
              <a:solidFill>
                <a:srgbClr val="FFFF00"/>
              </a:solidFill>
            </a:endParaRPr>
          </a:p>
        </p:txBody>
      </p:sp>
      <p:sp>
        <p:nvSpPr>
          <p:cNvPr id="3" name="İçerik Yer Tutucusu 2"/>
          <p:cNvSpPr>
            <a:spLocks noGrp="1"/>
          </p:cNvSpPr>
          <p:nvPr>
            <p:ph idx="1"/>
          </p:nvPr>
        </p:nvSpPr>
        <p:spPr>
          <a:xfrm>
            <a:off x="185255" y="1017595"/>
            <a:ext cx="8880917" cy="4979445"/>
          </a:xfrm>
        </p:spPr>
        <p:txBody>
          <a:bodyPr>
            <a:normAutofit/>
          </a:bodyPr>
          <a:lstStyle/>
          <a:p>
            <a:pPr marL="0" indent="0" algn="just">
              <a:buNone/>
            </a:pPr>
            <a:r>
              <a:rPr lang="tr-TR" sz="3600" b="1" dirty="0">
                <a:solidFill>
                  <a:srgbClr val="92D050"/>
                </a:solidFill>
              </a:rPr>
              <a:t>Harran Üniversitesi mühendislik fakültesi BİTİRME ÖDEVİ YÖNERGESİ/</a:t>
            </a:r>
            <a:endParaRPr lang="tr-TR" sz="3600" dirty="0">
              <a:solidFill>
                <a:srgbClr val="92D050"/>
              </a:solidFill>
            </a:endParaRPr>
          </a:p>
          <a:p>
            <a:pPr marL="0" indent="0" algn="just">
              <a:buNone/>
            </a:pPr>
            <a:r>
              <a:rPr lang="tr-TR" sz="3600" b="1" dirty="0"/>
              <a:t>Madde 4:</a:t>
            </a:r>
            <a:r>
              <a:rPr lang="tr-TR" sz="3600" dirty="0"/>
              <a:t> </a:t>
            </a:r>
            <a:r>
              <a:rPr lang="tr-TR" sz="3600" b="1" dirty="0"/>
              <a:t>Bir öğrencinin bitirme ödevi alabilmesi için; bölümünde verilen ve öğrencinin mezun olabilmesi için alması gereken </a:t>
            </a:r>
            <a:r>
              <a:rPr lang="tr-TR" sz="3600" b="1" u="sng" dirty="0">
                <a:solidFill>
                  <a:srgbClr val="FFFF00"/>
                </a:solidFill>
              </a:rPr>
              <a:t>derslerin tümüne yazılmış olması </a:t>
            </a:r>
            <a:r>
              <a:rPr lang="tr-TR" sz="3600" b="1" dirty="0"/>
              <a:t>gerekir.</a:t>
            </a:r>
          </a:p>
          <a:p>
            <a:pPr algn="just"/>
            <a:endParaRPr lang="tr-TR" sz="3600" dirty="0"/>
          </a:p>
        </p:txBody>
      </p:sp>
    </p:spTree>
    <p:extLst>
      <p:ext uri="{BB962C8B-B14F-4D97-AF65-F5344CB8AC3E}">
        <p14:creationId xmlns:p14="http://schemas.microsoft.com/office/powerpoint/2010/main" val="4108976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A9F94A-4B0B-4A46-8BA0-783B00DC7E88}"/>
              </a:ext>
            </a:extLst>
          </p:cNvPr>
          <p:cNvSpPr>
            <a:spLocks noGrp="1"/>
          </p:cNvSpPr>
          <p:nvPr>
            <p:ph type="title"/>
          </p:nvPr>
        </p:nvSpPr>
        <p:spPr>
          <a:xfrm>
            <a:off x="448238" y="185022"/>
            <a:ext cx="8482006" cy="610626"/>
          </a:xfrm>
        </p:spPr>
        <p:txBody>
          <a:bodyPr>
            <a:noAutofit/>
          </a:bodyPr>
          <a:lstStyle/>
          <a:p>
            <a:r>
              <a:rPr lang="tr-TR" sz="5400" b="1" dirty="0">
                <a:solidFill>
                  <a:srgbClr val="FFFF00"/>
                </a:solidFill>
              </a:rPr>
              <a:t>Gözetim listesi</a:t>
            </a:r>
          </a:p>
        </p:txBody>
      </p:sp>
      <p:sp>
        <p:nvSpPr>
          <p:cNvPr id="3" name="İçerik Yer Tutucusu 2">
            <a:extLst>
              <a:ext uri="{FF2B5EF4-FFF2-40B4-BE49-F238E27FC236}">
                <a16:creationId xmlns:a16="http://schemas.microsoft.com/office/drawing/2014/main" id="{167262F6-9311-4C54-8C29-C1C32F4A0C1E}"/>
              </a:ext>
            </a:extLst>
          </p:cNvPr>
          <p:cNvSpPr>
            <a:spLocks noGrp="1"/>
          </p:cNvSpPr>
          <p:nvPr>
            <p:ph idx="1"/>
          </p:nvPr>
        </p:nvSpPr>
        <p:spPr>
          <a:xfrm>
            <a:off x="192352" y="795648"/>
            <a:ext cx="8737892" cy="5878284"/>
          </a:xfrm>
        </p:spPr>
        <p:txBody>
          <a:bodyPr>
            <a:noAutofit/>
          </a:bodyPr>
          <a:lstStyle/>
          <a:p>
            <a:pPr marL="0" indent="0" algn="just">
              <a:buNone/>
            </a:pPr>
            <a:r>
              <a:rPr lang="tr-TR" sz="2800" b="1" dirty="0" smtClean="0">
                <a:solidFill>
                  <a:srgbClr val="FFFF00"/>
                </a:solidFill>
              </a:rPr>
              <a:t>23 </a:t>
            </a:r>
            <a:r>
              <a:rPr lang="tr-TR" sz="2800" b="1" dirty="0">
                <a:solidFill>
                  <a:srgbClr val="FFFF00"/>
                </a:solidFill>
              </a:rPr>
              <a:t>(1)</a:t>
            </a:r>
            <a:r>
              <a:rPr lang="tr-TR" sz="2800" b="1" dirty="0">
                <a:solidFill>
                  <a:srgbClr val="FF0000"/>
                </a:solidFill>
              </a:rPr>
              <a:t> </a:t>
            </a:r>
            <a:r>
              <a:rPr lang="tr-TR" altLang="tr-TR" sz="2800" dirty="0">
                <a:solidFill>
                  <a:srgbClr val="000000"/>
                </a:solidFill>
                <a:latin typeface="Times New Roman" panose="02020603050405020304" pitchFamily="18" charset="0"/>
                <a:cs typeface="Times New Roman" panose="02020603050405020304" pitchFamily="18" charset="0"/>
              </a:rPr>
              <a:t> </a:t>
            </a:r>
            <a:r>
              <a:rPr lang="tr-TR" altLang="tr-TR" sz="2800" dirty="0">
                <a:latin typeface="Times New Roman" panose="02020603050405020304" pitchFamily="18" charset="0"/>
                <a:cs typeface="Times New Roman" panose="02020603050405020304" pitchFamily="18" charset="0"/>
              </a:rPr>
              <a:t>Aşağıda gösterilen öğrenciler gözetim listesine alınır:</a:t>
            </a:r>
            <a:endParaRPr lang="tr-TR" altLang="tr-TR" sz="2800" dirty="0"/>
          </a:p>
          <a:p>
            <a:pPr marL="0" lvl="0" indent="358775" algn="just" defTabSz="914400" eaLnBrk="0" fontAlgn="base" hangingPunct="0">
              <a:spcBef>
                <a:spcPct val="0"/>
              </a:spcBef>
              <a:spcAft>
                <a:spcPct val="0"/>
              </a:spcAft>
              <a:buClrTx/>
              <a:buSzTx/>
              <a:buNone/>
            </a:pPr>
            <a:r>
              <a:rPr lang="tr-TR" altLang="tr-TR" sz="2800" dirty="0">
                <a:latin typeface="Times New Roman" panose="02020603050405020304" pitchFamily="18" charset="0"/>
                <a:cs typeface="Times New Roman" panose="02020603050405020304" pitchFamily="18" charset="0"/>
              </a:rPr>
              <a:t>a)</a:t>
            </a:r>
            <a:r>
              <a:rPr lang="tr-TR" altLang="tr-TR" sz="2800" dirty="0">
                <a:solidFill>
                  <a:srgbClr val="000000"/>
                </a:solidFill>
                <a:latin typeface="Times New Roman" panose="02020603050405020304" pitchFamily="18" charset="0"/>
                <a:cs typeface="Times New Roman" panose="02020603050405020304" pitchFamily="18" charset="0"/>
              </a:rPr>
              <a:t> </a:t>
            </a:r>
            <a:r>
              <a:rPr lang="tr-TR" altLang="tr-TR" sz="2800" dirty="0">
                <a:solidFill>
                  <a:srgbClr val="FFFF00"/>
                </a:solidFill>
                <a:latin typeface="Times New Roman" panose="02020603050405020304" pitchFamily="18" charset="0"/>
                <a:cs typeface="Times New Roman" panose="02020603050405020304" pitchFamily="18" charset="0"/>
              </a:rPr>
              <a:t>Birinci ve ikinci yarıyıl sonunda ağırlıklı genel not ortalamaları </a:t>
            </a:r>
            <a:r>
              <a:rPr lang="tr-TR" altLang="tr-TR" sz="2800" b="1" u="sng" dirty="0">
                <a:solidFill>
                  <a:srgbClr val="FFFF00"/>
                </a:solidFill>
                <a:latin typeface="Times New Roman" panose="02020603050405020304" pitchFamily="18" charset="0"/>
                <a:cs typeface="Times New Roman" panose="02020603050405020304" pitchFamily="18" charset="0"/>
              </a:rPr>
              <a:t>1.70’in</a:t>
            </a:r>
            <a:r>
              <a:rPr lang="tr-TR" altLang="tr-TR" sz="2800" b="1" dirty="0">
                <a:solidFill>
                  <a:srgbClr val="FFFF00"/>
                </a:solidFill>
                <a:latin typeface="Times New Roman" panose="02020603050405020304" pitchFamily="18" charset="0"/>
                <a:cs typeface="Times New Roman" panose="02020603050405020304" pitchFamily="18" charset="0"/>
              </a:rPr>
              <a:t> </a:t>
            </a:r>
            <a:r>
              <a:rPr lang="tr-TR" altLang="tr-TR" sz="2800" dirty="0">
                <a:latin typeface="Times New Roman" panose="02020603050405020304" pitchFamily="18" charset="0"/>
                <a:cs typeface="Times New Roman" panose="02020603050405020304" pitchFamily="18" charset="0"/>
              </a:rPr>
              <a:t>altında olan öğrenciler</a:t>
            </a:r>
            <a:r>
              <a:rPr lang="tr-TR" altLang="tr-TR" sz="2800" dirty="0">
                <a:solidFill>
                  <a:srgbClr val="000000"/>
                </a:solidFill>
                <a:latin typeface="Times New Roman" panose="02020603050405020304" pitchFamily="18" charset="0"/>
                <a:cs typeface="Times New Roman" panose="02020603050405020304" pitchFamily="18" charset="0"/>
              </a:rPr>
              <a:t>.</a:t>
            </a:r>
            <a:endParaRPr lang="tr-TR" altLang="tr-TR" sz="2800" dirty="0">
              <a:solidFill>
                <a:schemeClr val="tx1"/>
              </a:solidFill>
            </a:endParaRPr>
          </a:p>
          <a:p>
            <a:pPr marL="0" lvl="0" indent="358775" algn="just" defTabSz="914400" eaLnBrk="0" fontAlgn="base" hangingPunct="0">
              <a:spcBef>
                <a:spcPct val="0"/>
              </a:spcBef>
              <a:spcAft>
                <a:spcPct val="0"/>
              </a:spcAft>
              <a:buClrTx/>
              <a:buSzTx/>
              <a:buNone/>
            </a:pPr>
            <a:r>
              <a:rPr lang="tr-TR" altLang="tr-TR" sz="2800" dirty="0">
                <a:latin typeface="Times New Roman" panose="02020603050405020304" pitchFamily="18" charset="0"/>
                <a:cs typeface="Times New Roman" panose="02020603050405020304" pitchFamily="18" charset="0"/>
              </a:rPr>
              <a:t>b)</a:t>
            </a:r>
            <a:r>
              <a:rPr lang="tr-TR" altLang="tr-TR" sz="2800" dirty="0">
                <a:solidFill>
                  <a:srgbClr val="000000"/>
                </a:solidFill>
                <a:latin typeface="Times New Roman" panose="02020603050405020304" pitchFamily="18" charset="0"/>
                <a:cs typeface="Times New Roman" panose="02020603050405020304" pitchFamily="18" charset="0"/>
              </a:rPr>
              <a:t> </a:t>
            </a:r>
            <a:r>
              <a:rPr lang="tr-TR" altLang="tr-TR" sz="2800" dirty="0">
                <a:solidFill>
                  <a:srgbClr val="FFFF00"/>
                </a:solidFill>
                <a:latin typeface="Times New Roman" panose="02020603050405020304" pitchFamily="18" charset="0"/>
                <a:cs typeface="Times New Roman" panose="02020603050405020304" pitchFamily="18" charset="0"/>
              </a:rPr>
              <a:t>Üçüncü ve dördüncü yarıyıl sonunda ağırlıklı genel not ortalamaları </a:t>
            </a:r>
            <a:r>
              <a:rPr lang="tr-TR" altLang="tr-TR" sz="2800" b="1" u="sng" dirty="0">
                <a:solidFill>
                  <a:srgbClr val="FFFF00"/>
                </a:solidFill>
                <a:latin typeface="Times New Roman" panose="02020603050405020304" pitchFamily="18" charset="0"/>
                <a:cs typeface="Times New Roman" panose="02020603050405020304" pitchFamily="18" charset="0"/>
              </a:rPr>
              <a:t>1.80’in</a:t>
            </a:r>
            <a:r>
              <a:rPr lang="tr-TR" altLang="tr-TR" sz="2800" b="1" dirty="0">
                <a:solidFill>
                  <a:srgbClr val="FFFF00"/>
                </a:solidFill>
                <a:latin typeface="Times New Roman" panose="02020603050405020304" pitchFamily="18" charset="0"/>
                <a:cs typeface="Times New Roman" panose="02020603050405020304" pitchFamily="18" charset="0"/>
              </a:rPr>
              <a:t> </a:t>
            </a:r>
            <a:r>
              <a:rPr lang="tr-TR" altLang="tr-TR" sz="2800" dirty="0">
                <a:latin typeface="Times New Roman" panose="02020603050405020304" pitchFamily="18" charset="0"/>
                <a:cs typeface="Times New Roman" panose="02020603050405020304" pitchFamily="18" charset="0"/>
              </a:rPr>
              <a:t>altında olan öğrenciler.</a:t>
            </a:r>
            <a:endParaRPr lang="tr-TR" altLang="tr-TR" sz="2800" dirty="0"/>
          </a:p>
          <a:p>
            <a:pPr marL="0" lvl="0" indent="358775" algn="just" defTabSz="914400" eaLnBrk="0" fontAlgn="base" hangingPunct="0">
              <a:spcBef>
                <a:spcPct val="0"/>
              </a:spcBef>
              <a:spcAft>
                <a:spcPct val="0"/>
              </a:spcAft>
              <a:buClrTx/>
              <a:buSzTx/>
              <a:buNone/>
            </a:pPr>
            <a:r>
              <a:rPr lang="tr-TR" altLang="tr-TR" sz="2800" dirty="0">
                <a:latin typeface="Times New Roman" panose="02020603050405020304" pitchFamily="18" charset="0"/>
                <a:cs typeface="Times New Roman" panose="02020603050405020304" pitchFamily="18" charset="0"/>
              </a:rPr>
              <a:t>c)</a:t>
            </a:r>
            <a:r>
              <a:rPr lang="tr-TR" altLang="tr-TR" sz="2800" dirty="0">
                <a:solidFill>
                  <a:srgbClr val="FF0000"/>
                </a:solidFill>
                <a:latin typeface="Times New Roman" panose="02020603050405020304" pitchFamily="18" charset="0"/>
                <a:cs typeface="Times New Roman" panose="02020603050405020304" pitchFamily="18" charset="0"/>
              </a:rPr>
              <a:t> </a:t>
            </a:r>
            <a:r>
              <a:rPr lang="tr-TR" altLang="tr-TR" sz="2800" dirty="0">
                <a:solidFill>
                  <a:srgbClr val="FFFF00"/>
                </a:solidFill>
                <a:latin typeface="Times New Roman" panose="02020603050405020304" pitchFamily="18" charset="0"/>
                <a:cs typeface="Times New Roman" panose="02020603050405020304" pitchFamily="18" charset="0"/>
              </a:rPr>
              <a:t>Beşinci ve altıncı yarıyıl sonunda ağırlıklı genel not ortalamaları </a:t>
            </a:r>
            <a:r>
              <a:rPr lang="tr-TR" altLang="tr-TR" sz="2800" b="1" u="sng" dirty="0">
                <a:solidFill>
                  <a:srgbClr val="FFFF00"/>
                </a:solidFill>
                <a:latin typeface="Times New Roman" panose="02020603050405020304" pitchFamily="18" charset="0"/>
                <a:cs typeface="Times New Roman" panose="02020603050405020304" pitchFamily="18" charset="0"/>
              </a:rPr>
              <a:t>1.90’ın</a:t>
            </a:r>
            <a:r>
              <a:rPr lang="tr-TR" altLang="tr-TR" sz="2800" dirty="0">
                <a:solidFill>
                  <a:srgbClr val="FFFF00"/>
                </a:solidFill>
                <a:latin typeface="Times New Roman" panose="02020603050405020304" pitchFamily="18" charset="0"/>
                <a:cs typeface="Times New Roman" panose="02020603050405020304" pitchFamily="18" charset="0"/>
              </a:rPr>
              <a:t> </a:t>
            </a:r>
            <a:r>
              <a:rPr lang="tr-TR" altLang="tr-TR" sz="2800" dirty="0">
                <a:latin typeface="Times New Roman" panose="02020603050405020304" pitchFamily="18" charset="0"/>
                <a:cs typeface="Times New Roman" panose="02020603050405020304" pitchFamily="18" charset="0"/>
              </a:rPr>
              <a:t>altında olan öğrenciler.</a:t>
            </a:r>
          </a:p>
          <a:p>
            <a:pPr marL="0" lvl="0" indent="358775" algn="just" defTabSz="914400" eaLnBrk="0" fontAlgn="base" hangingPunct="0">
              <a:spcBef>
                <a:spcPct val="0"/>
              </a:spcBef>
              <a:spcAft>
                <a:spcPct val="0"/>
              </a:spcAft>
              <a:buClrTx/>
              <a:buSzTx/>
              <a:buNone/>
            </a:pPr>
            <a:r>
              <a:rPr lang="tr-TR" sz="2800" b="0" i="0" dirty="0">
                <a:effectLst/>
                <a:latin typeface="Times New Roman" panose="02020603050405020304" pitchFamily="18" charset="0"/>
              </a:rPr>
              <a:t>ç) Normal </a:t>
            </a:r>
            <a:r>
              <a:rPr lang="tr-TR" sz="2800" b="0" i="0" dirty="0">
                <a:solidFill>
                  <a:srgbClr val="FFFF00"/>
                </a:solidFill>
                <a:effectLst/>
                <a:latin typeface="Times New Roman" panose="02020603050405020304" pitchFamily="18" charset="0"/>
              </a:rPr>
              <a:t>öğrenim süresi 2 yıl olan birimlerin üçüncü ve dördüncü yarıyıl sonunda </a:t>
            </a:r>
            <a:r>
              <a:rPr lang="tr-TR" sz="2800" b="1" i="0" u="sng" dirty="0">
                <a:solidFill>
                  <a:srgbClr val="FFFF00"/>
                </a:solidFill>
                <a:effectLst/>
                <a:latin typeface="Times New Roman" panose="02020603050405020304" pitchFamily="18" charset="0"/>
              </a:rPr>
              <a:t>2.00</a:t>
            </a:r>
            <a:r>
              <a:rPr lang="tr-TR" sz="2800" b="0" i="0" dirty="0">
                <a:solidFill>
                  <a:srgbClr val="FFFF00"/>
                </a:solidFill>
                <a:effectLst/>
                <a:latin typeface="Times New Roman" panose="02020603050405020304" pitchFamily="18" charset="0"/>
              </a:rPr>
              <a:t> </a:t>
            </a:r>
            <a:r>
              <a:rPr lang="tr-TR" sz="2800" b="0" i="0" dirty="0">
                <a:effectLst/>
                <a:latin typeface="Times New Roman" panose="02020603050405020304" pitchFamily="18" charset="0"/>
              </a:rPr>
              <a:t>altında olan öğrenciler.</a:t>
            </a:r>
          </a:p>
          <a:p>
            <a:pPr marL="0" lvl="0" indent="358775" algn="just" defTabSz="914400" eaLnBrk="0" fontAlgn="base" hangingPunct="0">
              <a:spcBef>
                <a:spcPct val="0"/>
              </a:spcBef>
              <a:spcAft>
                <a:spcPct val="0"/>
              </a:spcAft>
              <a:buClrTx/>
              <a:buSzTx/>
              <a:buNone/>
            </a:pPr>
            <a:endParaRPr lang="tr-TR" altLang="tr-TR" sz="2800" dirty="0">
              <a:solidFill>
                <a:schemeClr val="tx1"/>
              </a:solidFill>
            </a:endParaRPr>
          </a:p>
        </p:txBody>
      </p:sp>
    </p:spTree>
    <p:extLst>
      <p:ext uri="{BB962C8B-B14F-4D97-AF65-F5344CB8AC3E}">
        <p14:creationId xmlns:p14="http://schemas.microsoft.com/office/powerpoint/2010/main" val="4110657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C136F5-6F84-4424-B52E-6C63806A8CEF}"/>
              </a:ext>
            </a:extLst>
          </p:cNvPr>
          <p:cNvSpPr>
            <a:spLocks noGrp="1"/>
          </p:cNvSpPr>
          <p:nvPr>
            <p:ph type="title"/>
          </p:nvPr>
        </p:nvSpPr>
        <p:spPr>
          <a:xfrm>
            <a:off x="220881" y="167581"/>
            <a:ext cx="7680960" cy="865572"/>
          </a:xfrm>
        </p:spPr>
        <p:txBody>
          <a:bodyPr>
            <a:normAutofit/>
          </a:bodyPr>
          <a:lstStyle/>
          <a:p>
            <a:r>
              <a:rPr lang="tr-TR" sz="5400" b="1" dirty="0">
                <a:solidFill>
                  <a:srgbClr val="FFFF00"/>
                </a:solidFill>
              </a:rPr>
              <a:t>Gözetim listesi</a:t>
            </a:r>
          </a:p>
        </p:txBody>
      </p:sp>
      <p:sp>
        <p:nvSpPr>
          <p:cNvPr id="3" name="İçerik Yer Tutucusu 2">
            <a:extLst>
              <a:ext uri="{FF2B5EF4-FFF2-40B4-BE49-F238E27FC236}">
                <a16:creationId xmlns:a16="http://schemas.microsoft.com/office/drawing/2014/main" id="{4E5B666C-EEA5-40A7-9FB2-31A446F2D3DE}"/>
              </a:ext>
            </a:extLst>
          </p:cNvPr>
          <p:cNvSpPr>
            <a:spLocks noGrp="1"/>
          </p:cNvSpPr>
          <p:nvPr>
            <p:ph idx="1"/>
          </p:nvPr>
        </p:nvSpPr>
        <p:spPr>
          <a:xfrm>
            <a:off x="220881" y="1171974"/>
            <a:ext cx="8709363" cy="4991320"/>
          </a:xfrm>
        </p:spPr>
        <p:txBody>
          <a:bodyPr>
            <a:normAutofit/>
          </a:bodyPr>
          <a:lstStyle/>
          <a:p>
            <a:pPr marL="0" indent="0" algn="just">
              <a:buNone/>
            </a:pPr>
            <a:r>
              <a:rPr lang="tr-TR" sz="3000" dirty="0"/>
              <a:t>(2) Gözetim listesine alınan öğrencilerin bir yarıyıldaki ders yükü </a:t>
            </a:r>
            <a:r>
              <a:rPr lang="tr-TR" sz="3000" b="1" dirty="0">
                <a:solidFill>
                  <a:srgbClr val="FFFF00"/>
                </a:solidFill>
              </a:rPr>
              <a:t>en fazla 24 </a:t>
            </a:r>
            <a:r>
              <a:rPr lang="tr-TR" sz="3000" b="1" dirty="0" err="1">
                <a:solidFill>
                  <a:srgbClr val="FFFF00"/>
                </a:solidFill>
              </a:rPr>
              <a:t>AKTS’dir</a:t>
            </a:r>
            <a:r>
              <a:rPr lang="tr-TR" sz="3000" dirty="0"/>
              <a:t>. Gözetim listesinde iken ağırlıklı genel not ortalamalarını belirtilen düzeylerin üzerine çıkartan öğrenciler normal statüde öğrenimlerine devam ederler.</a:t>
            </a:r>
          </a:p>
          <a:p>
            <a:pPr marL="0" indent="0" algn="just">
              <a:buNone/>
            </a:pPr>
            <a:r>
              <a:rPr lang="tr-TR" sz="3000" dirty="0" smtClean="0"/>
              <a:t>(3</a:t>
            </a:r>
            <a:r>
              <a:rPr lang="tr-TR" sz="3000" dirty="0"/>
              <a:t>) Kayıtlı bulunulan yarıyıl sonu itibarıyla ağırlıklı genel not ortalaması belirlenirken, alt yarıyıllardan </a:t>
            </a:r>
            <a:r>
              <a:rPr lang="tr-TR" sz="3000" b="1" dirty="0">
                <a:solidFill>
                  <a:srgbClr val="FFFF00"/>
                </a:solidFill>
              </a:rPr>
              <a:t>alınamayan</a:t>
            </a:r>
            <a:r>
              <a:rPr lang="tr-TR" sz="3000" dirty="0"/>
              <a:t> dersler ağırlıklı not ortalamasına katılmaz.</a:t>
            </a:r>
          </a:p>
          <a:p>
            <a:pPr algn="just"/>
            <a:endParaRPr lang="tr-TR" sz="3000" dirty="0"/>
          </a:p>
        </p:txBody>
      </p:sp>
    </p:spTree>
    <p:extLst>
      <p:ext uri="{BB962C8B-B14F-4D97-AF65-F5344CB8AC3E}">
        <p14:creationId xmlns:p14="http://schemas.microsoft.com/office/powerpoint/2010/main" val="3388517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43AF013-C64C-41BB-9FD1-8372CBA8A17C}"/>
              </a:ext>
            </a:extLst>
          </p:cNvPr>
          <p:cNvSpPr>
            <a:spLocks noGrp="1" noChangeArrowheads="1"/>
          </p:cNvSpPr>
          <p:nvPr>
            <p:ph type="title"/>
          </p:nvPr>
        </p:nvSpPr>
        <p:spPr bwMode="auto">
          <a:xfrm>
            <a:off x="83127" y="1253304"/>
            <a:ext cx="896587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tr-TR" altLang="tr-TR" sz="8000" b="1" dirty="0" smtClean="0">
                <a:solidFill>
                  <a:srgbClr val="FF0000"/>
                </a:solidFill>
                <a:latin typeface="Times New Roman" panose="02020603050405020304" pitchFamily="18" charset="0"/>
                <a:cs typeface="Times New Roman" panose="02020603050405020304" pitchFamily="18" charset="0"/>
              </a:rPr>
              <a:t>GENEL HUSUSLAR</a:t>
            </a:r>
            <a:endParaRPr kumimoji="0" lang="tr-TR" altLang="tr-TR" sz="8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808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880" y="226957"/>
            <a:ext cx="8780615" cy="5033812"/>
          </a:xfrm>
        </p:spPr>
        <p:txBody>
          <a:bodyPr>
            <a:normAutofit fontScale="90000"/>
          </a:bodyPr>
          <a:lstStyle/>
          <a:p>
            <a:r>
              <a:rPr lang="tr-TR" b="1" dirty="0" smtClean="0">
                <a:solidFill>
                  <a:srgbClr val="FFFF00"/>
                </a:solidFill>
              </a:rPr>
              <a:t>MAZERET SINAVLARI</a:t>
            </a:r>
            <a:r>
              <a:rPr lang="tr-TR" b="1" dirty="0" smtClean="0">
                <a:solidFill>
                  <a:srgbClr val="FF0000"/>
                </a:solidFill>
              </a:rPr>
              <a:t/>
            </a:r>
            <a:br>
              <a:rPr lang="tr-TR" b="1" dirty="0" smtClean="0">
                <a:solidFill>
                  <a:srgbClr val="FF0000"/>
                </a:solidFill>
              </a:rPr>
            </a:br>
            <a:r>
              <a:rPr lang="tr-TR" b="1" dirty="0" smtClean="0">
                <a:solidFill>
                  <a:srgbClr val="FF0000"/>
                </a:solidFill>
              </a:rPr>
              <a:t>* </a:t>
            </a:r>
            <a:r>
              <a:rPr lang="tr-TR" b="1" dirty="0" smtClean="0"/>
              <a:t>Mazeret sınavları sadece eski yönetmelikte olan öğrenciler için </a:t>
            </a:r>
            <a:r>
              <a:rPr lang="tr-TR" b="1" dirty="0" err="1" smtClean="0"/>
              <a:t>arasınavlarda</a:t>
            </a:r>
            <a:r>
              <a:rPr lang="tr-TR" b="1" dirty="0" smtClean="0"/>
              <a:t> eski yönetmeliğe göre değerlendirilecektir.</a:t>
            </a:r>
            <a:br>
              <a:rPr lang="tr-TR" b="1" dirty="0" smtClean="0"/>
            </a:br>
            <a:r>
              <a:rPr lang="tr-TR" b="1" dirty="0" smtClean="0"/>
              <a:t>* Final sınavı mazereti için mazeret yönergesinde belirtilen koşullar tüm öğrencilere uygulanacaktır(eski yeni fark etmez).</a:t>
            </a:r>
            <a:br>
              <a:rPr lang="tr-TR" b="1" dirty="0" smtClean="0"/>
            </a:br>
            <a:endParaRPr lang="tr-TR" b="1" dirty="0"/>
          </a:p>
        </p:txBody>
      </p:sp>
    </p:spTree>
    <p:extLst>
      <p:ext uri="{BB962C8B-B14F-4D97-AF65-F5344CB8AC3E}">
        <p14:creationId xmlns:p14="http://schemas.microsoft.com/office/powerpoint/2010/main" val="388737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0881" y="274317"/>
            <a:ext cx="8709364" cy="6067105"/>
          </a:xfrm>
        </p:spPr>
        <p:txBody>
          <a:bodyPr>
            <a:noAutofit/>
          </a:bodyPr>
          <a:lstStyle/>
          <a:p>
            <a:pPr marL="0" indent="0" algn="just">
              <a:buNone/>
            </a:pPr>
            <a:r>
              <a:rPr lang="tr-TR" sz="3600" b="1" dirty="0" smtClean="0"/>
              <a:t>* Bütün danışmanlar sorumluluk- </a:t>
            </a:r>
            <a:r>
              <a:rPr lang="tr-TR" sz="3600" b="1" dirty="0" err="1" smtClean="0"/>
              <a:t>larında</a:t>
            </a:r>
            <a:r>
              <a:rPr lang="tr-TR" sz="3600" b="1" dirty="0" smtClean="0"/>
              <a:t> olan tüm öğrencileri ile </a:t>
            </a:r>
            <a:r>
              <a:rPr lang="tr-TR" sz="3600" b="1" u="sng" dirty="0" smtClean="0"/>
              <a:t>ders kaydı haricinde</a:t>
            </a:r>
          </a:p>
          <a:p>
            <a:pPr marL="0" indent="0" algn="just">
              <a:buNone/>
            </a:pPr>
            <a:r>
              <a:rPr lang="tr-TR" sz="3600" b="1" dirty="0" smtClean="0"/>
              <a:t> </a:t>
            </a:r>
            <a:r>
              <a:rPr lang="tr-TR" sz="3600" b="1" u="sng" dirty="0" smtClean="0">
                <a:solidFill>
                  <a:srgbClr val="FFFF00"/>
                </a:solidFill>
              </a:rPr>
              <a:t>1 dönem içerisinde en az 1 kere özel olarak görüşme yapmalıdırlar. </a:t>
            </a:r>
          </a:p>
          <a:p>
            <a:pPr marL="0" indent="0" algn="just">
              <a:buNone/>
            </a:pPr>
            <a:r>
              <a:rPr lang="tr-TR" sz="3600" b="1" dirty="0" smtClean="0"/>
              <a:t>Görüşme saatleri kapılara yazılmalıdır</a:t>
            </a:r>
            <a:r>
              <a:rPr lang="tr-TR" sz="3600" b="1" dirty="0" smtClean="0"/>
              <a:t>.</a:t>
            </a:r>
          </a:p>
          <a:p>
            <a:pPr marL="0" indent="0" algn="just">
              <a:buNone/>
            </a:pPr>
            <a:r>
              <a:rPr lang="tr-TR" sz="3600" b="1" dirty="0" smtClean="0"/>
              <a:t>* BESYO </a:t>
            </a:r>
            <a:r>
              <a:rPr lang="tr-TR" sz="3600" b="1" dirty="0" err="1" smtClean="0"/>
              <a:t>nun</a:t>
            </a:r>
            <a:r>
              <a:rPr lang="tr-TR" sz="3600" b="1" dirty="0" smtClean="0"/>
              <a:t> yanındaki Psikolojik Rehberlik ve Danışmanlık Merkezine ihtiyacı olduğuna inandığınız öğrenciyi yönlendirelim</a:t>
            </a:r>
            <a:endParaRPr lang="tr-TR" sz="3600" b="1" dirty="0" smtClean="0"/>
          </a:p>
          <a:p>
            <a:endParaRPr lang="tr-TR" sz="3600" b="1" dirty="0" smtClean="0"/>
          </a:p>
        </p:txBody>
      </p:sp>
    </p:spTree>
    <p:extLst>
      <p:ext uri="{BB962C8B-B14F-4D97-AF65-F5344CB8AC3E}">
        <p14:creationId xmlns:p14="http://schemas.microsoft.com/office/powerpoint/2010/main" val="67189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0881" y="225631"/>
            <a:ext cx="8673737" cy="5533901"/>
          </a:xfrm>
        </p:spPr>
        <p:txBody>
          <a:bodyPr>
            <a:noAutofit/>
          </a:bodyPr>
          <a:lstStyle/>
          <a:p>
            <a:pPr marL="0" indent="0" algn="just">
              <a:buNone/>
            </a:pPr>
            <a:r>
              <a:rPr lang="tr-TR" sz="3000" b="1" dirty="0" smtClean="0">
                <a:solidFill>
                  <a:srgbClr val="FFFF00"/>
                </a:solidFill>
              </a:rPr>
              <a:t>* </a:t>
            </a:r>
            <a:r>
              <a:rPr lang="tr-TR" sz="3000" b="1" dirty="0">
                <a:solidFill>
                  <a:srgbClr val="FFFF00"/>
                </a:solidFill>
              </a:rPr>
              <a:t>AKTS düzeltmeleri</a:t>
            </a:r>
            <a:r>
              <a:rPr lang="tr-TR" sz="3000" b="1" dirty="0"/>
              <a:t>: Yıl içerisinde öğrenci mezun durumda değilse AKTS düzeltme talepleri yapılmamalıdır. Her yıl sonunda transkriptler tek tek kontrol edilerek daha evvel Bölüm sekreterliğine gönderilen tablo formatında değişiklikler talep edilmelidir. Esas </a:t>
            </a:r>
            <a:r>
              <a:rPr lang="tr-TR" sz="3000" b="1" dirty="0" smtClean="0"/>
              <a:t>olan </a:t>
            </a:r>
            <a:r>
              <a:rPr lang="tr-TR" sz="3000" b="1" dirty="0"/>
              <a:t>ise bunun önüne geçilmesidir. </a:t>
            </a:r>
            <a:r>
              <a:rPr lang="tr-TR" sz="3000" b="1" dirty="0" smtClean="0"/>
              <a:t>Bu nedenle;</a:t>
            </a:r>
          </a:p>
          <a:p>
            <a:pPr marL="0" indent="0" algn="just">
              <a:buNone/>
            </a:pPr>
            <a:r>
              <a:rPr lang="tr-TR" sz="3000" b="1" u="sng" dirty="0" smtClean="0">
                <a:solidFill>
                  <a:srgbClr val="FFFF00"/>
                </a:solidFill>
              </a:rPr>
              <a:t>Ders </a:t>
            </a:r>
            <a:r>
              <a:rPr lang="tr-TR" sz="3000" b="1" u="sng" dirty="0">
                <a:solidFill>
                  <a:srgbClr val="FFFF00"/>
                </a:solidFill>
              </a:rPr>
              <a:t>kayıtları sırasında öğrencilerin seçtikleri dersler azami dikkatle incelenerek onay verilirse bu durum oluşmayacaktır</a:t>
            </a:r>
            <a:r>
              <a:rPr lang="tr-TR" sz="3000" u="sng" dirty="0">
                <a:solidFill>
                  <a:srgbClr val="FFFF00"/>
                </a:solidFill>
              </a:rPr>
              <a:t>. </a:t>
            </a:r>
          </a:p>
          <a:p>
            <a:endParaRPr lang="tr-TR" sz="3000" dirty="0"/>
          </a:p>
        </p:txBody>
      </p:sp>
    </p:spTree>
    <p:extLst>
      <p:ext uri="{BB962C8B-B14F-4D97-AF65-F5344CB8AC3E}">
        <p14:creationId xmlns:p14="http://schemas.microsoft.com/office/powerpoint/2010/main" val="267306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3132" y="203207"/>
            <a:ext cx="8633361" cy="1009264"/>
          </a:xfrm>
        </p:spPr>
        <p:txBody>
          <a:bodyPr>
            <a:normAutofit/>
          </a:bodyPr>
          <a:lstStyle/>
          <a:p>
            <a:r>
              <a:rPr lang="tr-TR" sz="4800" b="1" dirty="0" smtClean="0">
                <a:solidFill>
                  <a:srgbClr val="FFFF00"/>
                </a:solidFill>
              </a:rPr>
              <a:t>DERS KAYITLARI 12-16 EYLÜL</a:t>
            </a:r>
            <a:endParaRPr lang="tr-TR" sz="4800" b="1" dirty="0">
              <a:solidFill>
                <a:srgbClr val="FFFF00"/>
              </a:solidFill>
            </a:endParaRPr>
          </a:p>
        </p:txBody>
      </p:sp>
      <p:sp>
        <p:nvSpPr>
          <p:cNvPr id="3" name="İçerik Yer Tutucusu 2"/>
          <p:cNvSpPr>
            <a:spLocks noGrp="1"/>
          </p:cNvSpPr>
          <p:nvPr>
            <p:ph idx="1"/>
          </p:nvPr>
        </p:nvSpPr>
        <p:spPr>
          <a:xfrm>
            <a:off x="368135" y="1212471"/>
            <a:ext cx="8217723" cy="5093326"/>
          </a:xfrm>
        </p:spPr>
        <p:txBody>
          <a:bodyPr>
            <a:normAutofit/>
          </a:bodyPr>
          <a:lstStyle/>
          <a:p>
            <a:pPr algn="just"/>
            <a:r>
              <a:rPr lang="tr-TR" sz="3200" b="1" dirty="0" smtClean="0"/>
              <a:t>Öğrencilere ders kayıtlarının tarihini ve harç yatıracakların harç yatırması gerektiğini, ders kayıtlarını kesinleştirmelerini bir mesaj ile hatırlatalım. </a:t>
            </a:r>
          </a:p>
          <a:p>
            <a:pPr algn="just"/>
            <a:r>
              <a:rPr lang="tr-TR" sz="3200" b="1" u="sng" dirty="0" smtClean="0">
                <a:solidFill>
                  <a:srgbClr val="FFFF00"/>
                </a:solidFill>
              </a:rPr>
              <a:t>OBS sistemi üzerinden hem e-mail, hem öğrenci sayfasına hem de </a:t>
            </a:r>
            <a:r>
              <a:rPr lang="tr-TR" sz="3200" b="1" u="sng" dirty="0" err="1" smtClean="0">
                <a:solidFill>
                  <a:srgbClr val="FFFF00"/>
                </a:solidFill>
              </a:rPr>
              <a:t>sms</a:t>
            </a:r>
            <a:r>
              <a:rPr lang="tr-TR" sz="3200" b="1" u="sng" dirty="0" smtClean="0">
                <a:solidFill>
                  <a:srgbClr val="FFFF00"/>
                </a:solidFill>
              </a:rPr>
              <a:t> olarak </a:t>
            </a:r>
            <a:r>
              <a:rPr lang="tr-TR" sz="3200" b="1" dirty="0" smtClean="0"/>
              <a:t>öğrencilere bilgi verelim.</a:t>
            </a:r>
            <a:endParaRPr lang="tr-TR" sz="3200" b="1" dirty="0"/>
          </a:p>
        </p:txBody>
      </p:sp>
    </p:spTree>
    <p:extLst>
      <p:ext uri="{BB962C8B-B14F-4D97-AF65-F5344CB8AC3E}">
        <p14:creationId xmlns:p14="http://schemas.microsoft.com/office/powerpoint/2010/main" val="3699880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132" y="237505"/>
            <a:ext cx="8780614" cy="5688281"/>
          </a:xfrm>
        </p:spPr>
        <p:txBody>
          <a:bodyPr>
            <a:normAutofit/>
          </a:bodyPr>
          <a:lstStyle/>
          <a:p>
            <a:pPr marL="0" indent="0" algn="just">
              <a:buNone/>
            </a:pPr>
            <a:r>
              <a:rPr lang="tr-TR" sz="2800" b="1" u="sng" dirty="0" smtClean="0">
                <a:solidFill>
                  <a:srgbClr val="FFFF00"/>
                </a:solidFill>
              </a:rPr>
              <a:t>* Seçmeli ders değişiklikleri: </a:t>
            </a:r>
            <a:r>
              <a:rPr lang="tr-TR" sz="2800" dirty="0" smtClean="0"/>
              <a:t>Öğrenciler alıp kaldıkları seçmeli derslerin yerine başka bir seçmeli ders alırlarsa mutlaka saydır butonu ile saydıralım ki sonra transkript düzeltimi gerekmesin.</a:t>
            </a:r>
          </a:p>
          <a:p>
            <a:pPr marL="0" indent="0" algn="just">
              <a:buNone/>
            </a:pPr>
            <a:r>
              <a:rPr lang="tr-TR" sz="2800" b="1" u="sng" dirty="0" smtClean="0">
                <a:solidFill>
                  <a:srgbClr val="FFFF00"/>
                </a:solidFill>
              </a:rPr>
              <a:t>* Teknik Geziler: </a:t>
            </a:r>
            <a:r>
              <a:rPr lang="tr-TR" sz="2800" dirty="0" smtClean="0"/>
              <a:t>Her bölüm mutlaka 1 teknik gezi düzenlemeye gayret etmelidir.</a:t>
            </a:r>
          </a:p>
          <a:p>
            <a:pPr marL="0" indent="0" algn="just">
              <a:buNone/>
            </a:pPr>
            <a:endParaRPr lang="tr-TR" sz="2800" dirty="0" smtClean="0"/>
          </a:p>
          <a:p>
            <a:pPr marL="0" indent="0" algn="ctr">
              <a:buNone/>
            </a:pPr>
            <a:r>
              <a:rPr lang="tr-TR" sz="7200" dirty="0" smtClean="0">
                <a:solidFill>
                  <a:srgbClr val="FFFF00"/>
                </a:solidFill>
              </a:rPr>
              <a:t>TEŞEKKÜRLER</a:t>
            </a:r>
          </a:p>
          <a:p>
            <a:pPr marL="0" indent="0" algn="just">
              <a:buNone/>
            </a:pPr>
            <a:endParaRPr lang="tr-TR" sz="2800" dirty="0" smtClean="0"/>
          </a:p>
          <a:p>
            <a:pPr marL="0" indent="0" algn="just">
              <a:buNone/>
            </a:pPr>
            <a:endParaRPr lang="tr-TR" sz="2800" dirty="0"/>
          </a:p>
        </p:txBody>
      </p:sp>
    </p:spTree>
    <p:extLst>
      <p:ext uri="{BB962C8B-B14F-4D97-AF65-F5344CB8AC3E}">
        <p14:creationId xmlns:p14="http://schemas.microsoft.com/office/powerpoint/2010/main" val="342638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3132" y="203207"/>
            <a:ext cx="8633361" cy="1009264"/>
          </a:xfrm>
        </p:spPr>
        <p:txBody>
          <a:bodyPr>
            <a:normAutofit/>
          </a:bodyPr>
          <a:lstStyle/>
          <a:p>
            <a:r>
              <a:rPr lang="tr-TR" sz="4800" b="1" dirty="0" smtClean="0">
                <a:solidFill>
                  <a:srgbClr val="FFFF00"/>
                </a:solidFill>
              </a:rPr>
              <a:t>Danışman onayı 12-18 EYLÜL</a:t>
            </a:r>
            <a:endParaRPr lang="tr-TR" sz="4800" b="1" dirty="0">
              <a:solidFill>
                <a:srgbClr val="FFFF00"/>
              </a:solidFill>
            </a:endParaRPr>
          </a:p>
        </p:txBody>
      </p:sp>
      <p:sp>
        <p:nvSpPr>
          <p:cNvPr id="3" name="İçerik Yer Tutucusu 2"/>
          <p:cNvSpPr>
            <a:spLocks noGrp="1"/>
          </p:cNvSpPr>
          <p:nvPr>
            <p:ph idx="1"/>
          </p:nvPr>
        </p:nvSpPr>
        <p:spPr>
          <a:xfrm>
            <a:off x="368135" y="1212471"/>
            <a:ext cx="8360229" cy="5093326"/>
          </a:xfrm>
        </p:spPr>
        <p:txBody>
          <a:bodyPr>
            <a:normAutofit/>
          </a:bodyPr>
          <a:lstStyle/>
          <a:p>
            <a:pPr algn="just"/>
            <a:r>
              <a:rPr lang="tr-TR" sz="3200" b="1" dirty="0" smtClean="0"/>
              <a:t>Ders Ekleme Bırakma 19 Eylül-02 Ekim</a:t>
            </a:r>
          </a:p>
          <a:p>
            <a:pPr marL="0" indent="0" algn="just">
              <a:buNone/>
            </a:pPr>
            <a:r>
              <a:rPr lang="tr-TR" sz="3200" b="1" dirty="0" smtClean="0"/>
              <a:t>Danışmanlar tarafından yapılacaktır.</a:t>
            </a:r>
          </a:p>
          <a:p>
            <a:pPr marL="0" indent="0" algn="just">
              <a:buNone/>
            </a:pPr>
            <a:r>
              <a:rPr lang="tr-TR" sz="3200" b="1" dirty="0" smtClean="0">
                <a:solidFill>
                  <a:srgbClr val="FFFF00"/>
                </a:solidFill>
              </a:rPr>
              <a:t>12-16 Eylül </a:t>
            </a:r>
            <a:r>
              <a:rPr lang="tr-TR" sz="3200" b="1" dirty="0" smtClean="0"/>
              <a:t>Çift </a:t>
            </a:r>
            <a:r>
              <a:rPr lang="tr-TR" sz="3200" b="1" dirty="0" err="1" smtClean="0"/>
              <a:t>Anadal</a:t>
            </a:r>
            <a:r>
              <a:rPr lang="tr-TR" sz="3200" b="1" dirty="0" smtClean="0"/>
              <a:t> / </a:t>
            </a:r>
            <a:r>
              <a:rPr lang="tr-TR" sz="3200" b="1" dirty="0" err="1" smtClean="0"/>
              <a:t>Yandal</a:t>
            </a:r>
            <a:r>
              <a:rPr lang="tr-TR" sz="3200" b="1" dirty="0" smtClean="0"/>
              <a:t> </a:t>
            </a:r>
            <a:r>
              <a:rPr lang="tr-TR" sz="3200" b="1" dirty="0" smtClean="0"/>
              <a:t>başvuruları alınacaktır.</a:t>
            </a:r>
            <a:endParaRPr lang="tr-TR" sz="3200" b="1" dirty="0"/>
          </a:p>
        </p:txBody>
      </p:sp>
    </p:spTree>
    <p:extLst>
      <p:ext uri="{BB962C8B-B14F-4D97-AF65-F5344CB8AC3E}">
        <p14:creationId xmlns:p14="http://schemas.microsoft.com/office/powerpoint/2010/main" val="1066839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3379" y="191332"/>
            <a:ext cx="7680960" cy="877448"/>
          </a:xfrm>
        </p:spPr>
        <p:txBody>
          <a:bodyPr/>
          <a:lstStyle/>
          <a:p>
            <a:r>
              <a:rPr lang="tr-TR" b="1" dirty="0">
                <a:solidFill>
                  <a:srgbClr val="FFFF00"/>
                </a:solidFill>
              </a:rPr>
              <a:t>Kayıt Yenileme</a:t>
            </a:r>
            <a:endParaRPr lang="tr-TR" dirty="0">
              <a:solidFill>
                <a:srgbClr val="FFFF00"/>
              </a:solidFill>
            </a:endParaRPr>
          </a:p>
        </p:txBody>
      </p:sp>
      <p:sp>
        <p:nvSpPr>
          <p:cNvPr id="3" name="İçerik Yer Tutucusu 2"/>
          <p:cNvSpPr>
            <a:spLocks noGrp="1"/>
          </p:cNvSpPr>
          <p:nvPr>
            <p:ph idx="1"/>
          </p:nvPr>
        </p:nvSpPr>
        <p:spPr>
          <a:xfrm>
            <a:off x="296883" y="914400"/>
            <a:ext cx="8550234" cy="5700156"/>
          </a:xfrm>
        </p:spPr>
        <p:txBody>
          <a:bodyPr>
            <a:noAutofit/>
          </a:bodyPr>
          <a:lstStyle/>
          <a:p>
            <a:pPr marL="0" indent="0" algn="just">
              <a:buNone/>
            </a:pPr>
            <a:r>
              <a:rPr lang="tr-TR" sz="3000" b="1" dirty="0">
                <a:solidFill>
                  <a:srgbClr val="FFFF00"/>
                </a:solidFill>
              </a:rPr>
              <a:t>MADDE 17 –</a:t>
            </a:r>
            <a:r>
              <a:rPr lang="tr-TR" sz="3000" dirty="0">
                <a:solidFill>
                  <a:srgbClr val="FFFF00"/>
                </a:solidFill>
              </a:rPr>
              <a:t> (1) </a:t>
            </a:r>
            <a:r>
              <a:rPr lang="tr-TR" sz="3000" dirty="0"/>
              <a:t>Her öğrenci, akademik takvimde belirtilen süreler içinde ve bu Yönetmelikte yer alan hükümler çerçevesinde, ders alma işlemlerini tamamlayarak kaydını yeniler. </a:t>
            </a:r>
            <a:r>
              <a:rPr lang="tr-TR" sz="3000" u="sng" dirty="0">
                <a:solidFill>
                  <a:srgbClr val="FFFF00"/>
                </a:solidFill>
              </a:rPr>
              <a:t>Normal </a:t>
            </a:r>
            <a:r>
              <a:rPr lang="tr-TR" sz="3000" u="sng" dirty="0" smtClean="0">
                <a:solidFill>
                  <a:srgbClr val="FFFF00"/>
                </a:solidFill>
              </a:rPr>
              <a:t>öğrenim </a:t>
            </a:r>
            <a:r>
              <a:rPr lang="tr-TR" sz="3000" u="sng" dirty="0">
                <a:solidFill>
                  <a:srgbClr val="FFFF00"/>
                </a:solidFill>
              </a:rPr>
              <a:t>süresini aşan öğrenciler, ders alma işlemini yapabilmek için katkı payı veya ikinci öğrenim ücretini ödemek zorundadır. </a:t>
            </a:r>
            <a:r>
              <a:rPr lang="tr-TR" sz="3000" dirty="0">
                <a:solidFill>
                  <a:srgbClr val="00B050"/>
                </a:solidFill>
              </a:rPr>
              <a:t>Belirtilen sürede kaydını yenilemeyen öğrenci, o yarıyılda/yılda derslere ve sınavlara giremez.</a:t>
            </a:r>
          </a:p>
        </p:txBody>
      </p:sp>
    </p:spTree>
    <p:extLst>
      <p:ext uri="{BB962C8B-B14F-4D97-AF65-F5344CB8AC3E}">
        <p14:creationId xmlns:p14="http://schemas.microsoft.com/office/powerpoint/2010/main" val="3232770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3473" y="95941"/>
            <a:ext cx="8747394" cy="854086"/>
          </a:xfrm>
        </p:spPr>
        <p:txBody>
          <a:bodyPr>
            <a:noAutofit/>
          </a:bodyPr>
          <a:lstStyle/>
          <a:p>
            <a:pPr lvl="0" algn="just"/>
            <a:r>
              <a:rPr lang="tr-TR" sz="6000" b="1" dirty="0">
                <a:solidFill>
                  <a:srgbClr val="FFFF00"/>
                </a:solidFill>
              </a:rPr>
              <a:t>Mazeretli ders kaydı</a:t>
            </a:r>
            <a:endParaRPr lang="tr-TR" sz="6000" dirty="0">
              <a:solidFill>
                <a:srgbClr val="FFFF00"/>
              </a:solidFill>
            </a:endParaRPr>
          </a:p>
        </p:txBody>
      </p:sp>
      <p:sp>
        <p:nvSpPr>
          <p:cNvPr id="3" name="İçerik Yer Tutucusu 2"/>
          <p:cNvSpPr>
            <a:spLocks noGrp="1"/>
          </p:cNvSpPr>
          <p:nvPr>
            <p:ph idx="1"/>
          </p:nvPr>
        </p:nvSpPr>
        <p:spPr>
          <a:xfrm>
            <a:off x="123473" y="807522"/>
            <a:ext cx="8747394" cy="5830783"/>
          </a:xfrm>
        </p:spPr>
        <p:txBody>
          <a:bodyPr>
            <a:noAutofit/>
          </a:bodyPr>
          <a:lstStyle/>
          <a:p>
            <a:pPr marL="0" indent="0" algn="just">
              <a:buNone/>
            </a:pPr>
            <a:r>
              <a:rPr lang="tr-TR" sz="2200" b="1" dirty="0"/>
              <a:t>Madde 17.</a:t>
            </a:r>
            <a:r>
              <a:rPr lang="tr-TR" sz="2200" dirty="0"/>
              <a:t> (2) Öğrenci, ilgili yönetim kurulunca kabul edilmiş bir mazereti yoksa her yarıyılda/ yılda kaydını yenilemek zorundadır. Mazereti sebebiyle kaydını belirlenen süre içinde yenilemeyen öğrenci, mazereti </a:t>
            </a:r>
            <a:r>
              <a:rPr lang="tr-TR" sz="2200" b="1" dirty="0">
                <a:solidFill>
                  <a:srgbClr val="FFFF00"/>
                </a:solidFill>
              </a:rPr>
              <a:t>ilgili yönetim kurulunca </a:t>
            </a:r>
            <a:r>
              <a:rPr lang="tr-TR" sz="2200" dirty="0"/>
              <a:t>kabul edildiği takdirde, akademik takvimde belirlenen ek süre içinde kaydını yenileyebilir</a:t>
            </a:r>
            <a:r>
              <a:rPr lang="tr-TR" sz="2200" dirty="0" smtClean="0"/>
              <a:t>.</a:t>
            </a:r>
          </a:p>
          <a:p>
            <a:pPr marL="0" indent="0" algn="just">
              <a:buNone/>
            </a:pPr>
            <a:r>
              <a:rPr lang="tr-TR" sz="2200" dirty="0"/>
              <a:t>(3) </a:t>
            </a:r>
            <a:r>
              <a:rPr lang="tr-TR" sz="2200" u="sng" dirty="0">
                <a:solidFill>
                  <a:srgbClr val="FFFF00"/>
                </a:solidFill>
              </a:rPr>
              <a:t>Mazeretli ders alma süresi de dâhil, belirlenen sürelerde ders alma işlemini tamamlamayan öğrenciler, o yarıyılda/yılda derslere ve sınavlara giremezler; öğrencilik haklarından yararlanamazlar.</a:t>
            </a:r>
          </a:p>
          <a:p>
            <a:pPr marL="0" indent="0" algn="just">
              <a:buNone/>
            </a:pPr>
            <a:r>
              <a:rPr lang="tr-TR" sz="2200" dirty="0"/>
              <a:t>(4) Öğrencinin kayıt yenilemediği yarıyıl/yıl 2547 sayılı Kanunda belirlenen öğrenim süresinden sayılır</a:t>
            </a:r>
            <a:r>
              <a:rPr lang="tr-TR" sz="2200" dirty="0" smtClean="0"/>
              <a:t>.</a:t>
            </a:r>
          </a:p>
          <a:p>
            <a:pPr algn="just"/>
            <a:r>
              <a:rPr lang="tr-TR" sz="2200" b="1" u="sng" dirty="0" smtClean="0"/>
              <a:t>12 </a:t>
            </a:r>
            <a:r>
              <a:rPr lang="tr-TR" sz="2200" b="1" u="sng" dirty="0"/>
              <a:t>– </a:t>
            </a:r>
            <a:r>
              <a:rPr lang="tr-TR" sz="2200" b="1" u="sng" dirty="0" smtClean="0"/>
              <a:t>16 Eylül </a:t>
            </a:r>
            <a:r>
              <a:rPr lang="tr-TR" sz="2200" b="1" dirty="0">
                <a:solidFill>
                  <a:srgbClr val="FFFF00"/>
                </a:solidFill>
              </a:rPr>
              <a:t>arasında Ders kaydı yapmayan </a:t>
            </a:r>
            <a:r>
              <a:rPr lang="tr-TR" sz="2200" b="1" dirty="0" smtClean="0">
                <a:solidFill>
                  <a:srgbClr val="FFFF00"/>
                </a:solidFill>
              </a:rPr>
              <a:t>öğrenciler </a:t>
            </a:r>
            <a:r>
              <a:rPr lang="tr-TR" sz="2200" b="1" u="sng" dirty="0" smtClean="0"/>
              <a:t>19-23 Eylül</a:t>
            </a:r>
            <a:r>
              <a:rPr lang="tr-TR" sz="2200" b="1" u="sng" dirty="0" smtClean="0">
                <a:solidFill>
                  <a:srgbClr val="FFFF00"/>
                </a:solidFill>
              </a:rPr>
              <a:t> </a:t>
            </a:r>
            <a:r>
              <a:rPr lang="tr-TR" sz="2200" b="1" dirty="0" smtClean="0">
                <a:solidFill>
                  <a:srgbClr val="FFFF00"/>
                </a:solidFill>
              </a:rPr>
              <a:t>tarihlerinde dilekçeleri </a:t>
            </a:r>
            <a:r>
              <a:rPr lang="tr-TR" sz="2200" b="1" dirty="0">
                <a:solidFill>
                  <a:srgbClr val="FFFF00"/>
                </a:solidFill>
              </a:rPr>
              <a:t>ile bölümlere gerekçeli olarak başvurmalı ve bu başvurular toplu bir şekilde dekanlık makamına yazılmalıdır. </a:t>
            </a:r>
            <a:endParaRPr lang="tr-TR" sz="2200" dirty="0">
              <a:solidFill>
                <a:srgbClr val="FFFF00"/>
              </a:solidFill>
            </a:endParaRPr>
          </a:p>
          <a:p>
            <a:pPr algn="just"/>
            <a:endParaRPr lang="tr-TR" sz="2200" dirty="0"/>
          </a:p>
          <a:p>
            <a:pPr algn="just"/>
            <a:endParaRPr lang="tr-TR" sz="2200" dirty="0"/>
          </a:p>
        </p:txBody>
      </p:sp>
    </p:spTree>
    <p:extLst>
      <p:ext uri="{BB962C8B-B14F-4D97-AF65-F5344CB8AC3E}">
        <p14:creationId xmlns:p14="http://schemas.microsoft.com/office/powerpoint/2010/main" val="1038610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2289" y="0"/>
            <a:ext cx="8882742" cy="1068779"/>
          </a:xfrm>
        </p:spPr>
        <p:txBody>
          <a:bodyPr>
            <a:normAutofit/>
          </a:bodyPr>
          <a:lstStyle/>
          <a:p>
            <a:pPr lvl="0"/>
            <a:r>
              <a:rPr lang="tr-TR" b="1" dirty="0" smtClean="0">
                <a:solidFill>
                  <a:srgbClr val="FFFF00"/>
                </a:solidFill>
              </a:rPr>
              <a:t>ALTTAN ve ÜSTTEN DERS ALMA</a:t>
            </a:r>
            <a:endParaRPr lang="tr-TR" dirty="0">
              <a:solidFill>
                <a:srgbClr val="FFFF00"/>
              </a:solidFill>
            </a:endParaRPr>
          </a:p>
        </p:txBody>
      </p:sp>
      <p:sp>
        <p:nvSpPr>
          <p:cNvPr id="3" name="İçerik Yer Tutucusu 2"/>
          <p:cNvSpPr>
            <a:spLocks noGrp="1"/>
          </p:cNvSpPr>
          <p:nvPr>
            <p:ph idx="1"/>
          </p:nvPr>
        </p:nvSpPr>
        <p:spPr>
          <a:xfrm>
            <a:off x="192289" y="804897"/>
            <a:ext cx="8785456" cy="4966509"/>
          </a:xfrm>
        </p:spPr>
        <p:txBody>
          <a:bodyPr>
            <a:noAutofit/>
          </a:bodyPr>
          <a:lstStyle/>
          <a:p>
            <a:pPr marL="0" indent="0" algn="just">
              <a:buNone/>
            </a:pPr>
            <a:r>
              <a:rPr lang="tr-TR" sz="2400" b="1" dirty="0" smtClean="0"/>
              <a:t>Madde </a:t>
            </a:r>
            <a:r>
              <a:rPr lang="tr-TR" sz="2400" b="1" dirty="0"/>
              <a:t>17.</a:t>
            </a:r>
            <a:r>
              <a:rPr lang="tr-TR" sz="2400" dirty="0"/>
              <a:t> (6) Öğrenci, ders alma işlemleri sırasında, </a:t>
            </a:r>
            <a:r>
              <a:rPr lang="tr-TR" sz="2400" b="1" dirty="0">
                <a:solidFill>
                  <a:srgbClr val="FFFF00"/>
                </a:solidFill>
              </a:rPr>
              <a:t>başarısız olduğu, devam şartını sağlamadığı ve geçmiş dönemlerden hiç almadığı ders/dersleri öncelikli olarak almak </a:t>
            </a:r>
            <a:r>
              <a:rPr lang="tr-TR" sz="2400" dirty="0"/>
              <a:t>zorundadır</a:t>
            </a:r>
            <a:r>
              <a:rPr lang="tr-TR" sz="2400" dirty="0" smtClean="0"/>
              <a:t>.</a:t>
            </a:r>
          </a:p>
          <a:p>
            <a:pPr marL="0" indent="0" algn="just">
              <a:buNone/>
            </a:pPr>
            <a:r>
              <a:rPr lang="tr-TR" sz="2400" dirty="0"/>
              <a:t>(7) </a:t>
            </a:r>
            <a:r>
              <a:rPr lang="tr-TR" sz="2400" u="sng" dirty="0">
                <a:solidFill>
                  <a:srgbClr val="FFFF00"/>
                </a:solidFill>
              </a:rPr>
              <a:t>ÇAP ve </a:t>
            </a:r>
            <a:r>
              <a:rPr lang="tr-TR" sz="2400" u="sng" dirty="0" err="1">
                <a:solidFill>
                  <a:srgbClr val="FFFF00"/>
                </a:solidFill>
              </a:rPr>
              <a:t>yandal</a:t>
            </a:r>
            <a:r>
              <a:rPr lang="tr-TR" sz="2400" u="sng" dirty="0">
                <a:solidFill>
                  <a:srgbClr val="FFFF00"/>
                </a:solidFill>
              </a:rPr>
              <a:t> öğrencileri hariç olmak </a:t>
            </a:r>
            <a:r>
              <a:rPr lang="tr-TR" sz="2400" dirty="0"/>
              <a:t>üzere, gözetim listesinde bulunmayan öğrencilere bir yarıyılda verilebilecek AKTS miktarı; normal dönemdeki AKTS miktarına ilave olarak ara sınıflarda bu sınıfın </a:t>
            </a:r>
            <a:r>
              <a:rPr lang="tr-TR" sz="2400" b="1" u="sng" dirty="0">
                <a:solidFill>
                  <a:srgbClr val="FFFF00"/>
                </a:solidFill>
              </a:rPr>
              <a:t>AKTS toplamının 1/3’ünü </a:t>
            </a:r>
            <a:r>
              <a:rPr lang="tr-TR" sz="2400" dirty="0"/>
              <a:t>aşamaz. </a:t>
            </a:r>
            <a:r>
              <a:rPr lang="tr-TR" sz="2400" b="1" u="sng" dirty="0">
                <a:solidFill>
                  <a:srgbClr val="FFFF00"/>
                </a:solidFill>
              </a:rPr>
              <a:t>Son sınıf öğrencilerine maksimum 45 AKTS olarak uygulanır.</a:t>
            </a:r>
          </a:p>
          <a:p>
            <a:pPr marL="0" indent="0" algn="just">
              <a:buNone/>
            </a:pPr>
            <a:r>
              <a:rPr lang="tr-TR" sz="2400" dirty="0"/>
              <a:t>(8) </a:t>
            </a:r>
            <a:r>
              <a:rPr lang="tr-TR" sz="2400" b="1" dirty="0"/>
              <a:t>(Değişik:RG-29/7/2021-31552) </a:t>
            </a:r>
            <a:r>
              <a:rPr lang="tr-TR" sz="2400" dirty="0"/>
              <a:t>Ara sınıf öğrencileri, </a:t>
            </a:r>
            <a:r>
              <a:rPr lang="tr-TR" sz="2400" b="1" u="sng" dirty="0">
                <a:solidFill>
                  <a:srgbClr val="FFFF00"/>
                </a:solidFill>
              </a:rPr>
              <a:t>ancak danışmanının olumlu </a:t>
            </a:r>
            <a:r>
              <a:rPr lang="tr-TR" sz="2400" dirty="0"/>
              <a:t>görüşüyle, bir üst yıldan ders alabilir. Bunun için öğrencinin; </a:t>
            </a:r>
            <a:r>
              <a:rPr lang="tr-TR" sz="2400" b="1" u="sng" dirty="0">
                <a:solidFill>
                  <a:srgbClr val="FFFF00"/>
                </a:solidFill>
              </a:rPr>
              <a:t>önceki yarıyıllardaki tüm dersleri başarmış olması ve ağırlıklı genel not ortalamasının 3,00 veya üstünde </a:t>
            </a:r>
            <a:r>
              <a:rPr lang="tr-TR" sz="2400" dirty="0"/>
              <a:t>olması şarttır.</a:t>
            </a:r>
          </a:p>
          <a:p>
            <a:pPr marL="0" indent="0" algn="just">
              <a:buNone/>
            </a:pPr>
            <a:endParaRPr lang="tr-TR" sz="2400" dirty="0"/>
          </a:p>
        </p:txBody>
      </p:sp>
    </p:spTree>
    <p:extLst>
      <p:ext uri="{BB962C8B-B14F-4D97-AF65-F5344CB8AC3E}">
        <p14:creationId xmlns:p14="http://schemas.microsoft.com/office/powerpoint/2010/main" val="1592971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5990" y="238444"/>
            <a:ext cx="8748003" cy="1685359"/>
          </a:xfrm>
        </p:spPr>
        <p:txBody>
          <a:bodyPr>
            <a:noAutofit/>
          </a:bodyPr>
          <a:lstStyle/>
          <a:p>
            <a:pPr lvl="0" algn="just"/>
            <a:r>
              <a:rPr lang="tr-TR" sz="3600" b="1" dirty="0" smtClean="0">
                <a:solidFill>
                  <a:srgbClr val="FFFF00"/>
                </a:solidFill>
              </a:rPr>
              <a:t>19 Eylül </a:t>
            </a:r>
            <a:r>
              <a:rPr lang="tr-TR" sz="3600" b="1" dirty="0">
                <a:solidFill>
                  <a:srgbClr val="FFFF00"/>
                </a:solidFill>
              </a:rPr>
              <a:t>– </a:t>
            </a:r>
            <a:r>
              <a:rPr lang="tr-TR" sz="3600" b="1" dirty="0" smtClean="0">
                <a:solidFill>
                  <a:srgbClr val="FFFF00"/>
                </a:solidFill>
              </a:rPr>
              <a:t>2 Ekim </a:t>
            </a:r>
            <a:r>
              <a:rPr lang="tr-TR" sz="3600" b="1" dirty="0">
                <a:solidFill>
                  <a:srgbClr val="FFFF00"/>
                </a:solidFill>
              </a:rPr>
              <a:t>Ders ekleme – bırakma döneminde ders değişikliği yapan öğrenciler</a:t>
            </a:r>
            <a:endParaRPr lang="tr-TR" sz="3600" dirty="0">
              <a:solidFill>
                <a:srgbClr val="FFFF00"/>
              </a:solidFill>
            </a:endParaRPr>
          </a:p>
        </p:txBody>
      </p:sp>
      <p:sp>
        <p:nvSpPr>
          <p:cNvPr id="3" name="İçerik Yer Tutucusu 2"/>
          <p:cNvSpPr>
            <a:spLocks noGrp="1"/>
          </p:cNvSpPr>
          <p:nvPr>
            <p:ph idx="1"/>
          </p:nvPr>
        </p:nvSpPr>
        <p:spPr>
          <a:xfrm>
            <a:off x="205991" y="2434442"/>
            <a:ext cx="8748003" cy="5605153"/>
          </a:xfrm>
        </p:spPr>
        <p:txBody>
          <a:bodyPr>
            <a:noAutofit/>
          </a:bodyPr>
          <a:lstStyle/>
          <a:p>
            <a:pPr marL="0" indent="0" algn="just">
              <a:buNone/>
            </a:pPr>
            <a:r>
              <a:rPr lang="tr-TR" sz="3200" b="1" dirty="0" smtClean="0"/>
              <a:t>Madde </a:t>
            </a:r>
            <a:r>
              <a:rPr lang="tr-TR" sz="3200" b="1" dirty="0"/>
              <a:t>17.</a:t>
            </a:r>
            <a:r>
              <a:rPr lang="tr-TR" sz="3200" dirty="0"/>
              <a:t> (9) Yarıyıl kaydını tamamlamış olan öğrenci, akademik takvimde belirtilen ders ekle-bırak tarihlerinde ders ekleme, bırakma ve şube değişikliğini </a:t>
            </a:r>
            <a:r>
              <a:rPr lang="tr-TR" sz="3200" b="1" u="sng" dirty="0">
                <a:solidFill>
                  <a:srgbClr val="FFFF00"/>
                </a:solidFill>
              </a:rPr>
              <a:t>danışmanı ile birlikte yapar ve imzalanmış ders kayıt onayını alır</a:t>
            </a:r>
            <a:r>
              <a:rPr lang="tr-TR" sz="3200" b="1" dirty="0"/>
              <a:t>.</a:t>
            </a:r>
          </a:p>
        </p:txBody>
      </p:sp>
    </p:spTree>
    <p:extLst>
      <p:ext uri="{BB962C8B-B14F-4D97-AF65-F5344CB8AC3E}">
        <p14:creationId xmlns:p14="http://schemas.microsoft.com/office/powerpoint/2010/main" val="218073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005" y="131955"/>
            <a:ext cx="7680960" cy="877448"/>
          </a:xfrm>
        </p:spPr>
        <p:txBody>
          <a:bodyPr>
            <a:normAutofit/>
          </a:bodyPr>
          <a:lstStyle/>
          <a:p>
            <a:r>
              <a:rPr lang="tr-TR" sz="5400" b="1" dirty="0" smtClean="0">
                <a:solidFill>
                  <a:srgbClr val="FFFF00"/>
                </a:solidFill>
              </a:rPr>
              <a:t>NOT YÜKSELTME</a:t>
            </a:r>
            <a:endParaRPr lang="tr-TR" sz="5400" b="1" dirty="0">
              <a:solidFill>
                <a:srgbClr val="FFFF00"/>
              </a:solidFill>
            </a:endParaRPr>
          </a:p>
        </p:txBody>
      </p:sp>
      <p:sp>
        <p:nvSpPr>
          <p:cNvPr id="3" name="İçerik Yer Tutucusu 2"/>
          <p:cNvSpPr>
            <a:spLocks noGrp="1"/>
          </p:cNvSpPr>
          <p:nvPr>
            <p:ph idx="1"/>
          </p:nvPr>
        </p:nvSpPr>
        <p:spPr>
          <a:xfrm>
            <a:off x="114003" y="1009404"/>
            <a:ext cx="8839991" cy="4916384"/>
          </a:xfrm>
        </p:spPr>
        <p:txBody>
          <a:bodyPr>
            <a:normAutofit/>
          </a:bodyPr>
          <a:lstStyle/>
          <a:p>
            <a:pPr marL="0" indent="0" algn="just">
              <a:buNone/>
            </a:pPr>
            <a:r>
              <a:rPr lang="tr-TR" sz="2800" dirty="0"/>
              <a:t>(10) Ağırlıklı Genel Not Ortalamasını (AGNO) yükseltmek isteyen öğrenciler daha önce aldıkları ve başarılı oldukları dersleri o derslerin verildiği yarıyılda tekrarlayabilirler. Ancak, bu durumda öğrencilerin derse kayıt yaptırmaları şarttır. Tekrar edilecek dersin, ders izlencesinde belirtilen ders değerlendirme şartlarını yerine getirmek zorundadır. </a:t>
            </a:r>
            <a:r>
              <a:rPr lang="tr-TR" sz="2800" b="1" u="sng" dirty="0">
                <a:solidFill>
                  <a:srgbClr val="FFFF00"/>
                </a:solidFill>
              </a:rPr>
              <a:t>Tekrarlanan derste önceki not ne olursa olsun alınan en son not geçerlidir. Başarısızlık halinde ilgili dersi döneminde tekrarlamak zorundadırlar</a:t>
            </a:r>
            <a:r>
              <a:rPr lang="tr-TR" sz="2800" b="1" u="sng" dirty="0" smtClean="0">
                <a:solidFill>
                  <a:srgbClr val="FFFF00"/>
                </a:solidFill>
              </a:rPr>
              <a:t>.!!!</a:t>
            </a:r>
            <a:endParaRPr lang="tr-TR" sz="2800" b="1" u="sng" dirty="0">
              <a:solidFill>
                <a:srgbClr val="FFFF00"/>
              </a:solidFill>
            </a:endParaRPr>
          </a:p>
          <a:p>
            <a:endParaRPr lang="tr-TR" sz="2800" dirty="0"/>
          </a:p>
        </p:txBody>
      </p:sp>
    </p:spTree>
    <p:extLst>
      <p:ext uri="{BB962C8B-B14F-4D97-AF65-F5344CB8AC3E}">
        <p14:creationId xmlns:p14="http://schemas.microsoft.com/office/powerpoint/2010/main" val="47582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1271" y="215086"/>
            <a:ext cx="8680862" cy="1744342"/>
          </a:xfrm>
        </p:spPr>
        <p:txBody>
          <a:bodyPr>
            <a:noAutofit/>
          </a:bodyPr>
          <a:lstStyle/>
          <a:p>
            <a:pPr lvl="0" algn="just"/>
            <a:r>
              <a:rPr lang="tr-TR" sz="4400" b="1" u="sng" dirty="0">
                <a:solidFill>
                  <a:srgbClr val="FFFF00"/>
                </a:solidFill>
              </a:rPr>
              <a:t>Ders çakışması durumunda </a:t>
            </a:r>
            <a:r>
              <a:rPr lang="tr-TR" sz="4400" b="1" dirty="0">
                <a:solidFill>
                  <a:srgbClr val="FFFF00"/>
                </a:solidFill>
              </a:rPr>
              <a:t>ikinci öğretimden en fazla 3 ders verilebilir.</a:t>
            </a:r>
            <a:endParaRPr lang="tr-TR" sz="4400" dirty="0">
              <a:solidFill>
                <a:srgbClr val="FFFF00"/>
              </a:solidFill>
            </a:endParaRPr>
          </a:p>
        </p:txBody>
      </p:sp>
      <p:sp>
        <p:nvSpPr>
          <p:cNvPr id="3" name="İçerik Yer Tutucusu 2"/>
          <p:cNvSpPr>
            <a:spLocks noGrp="1"/>
          </p:cNvSpPr>
          <p:nvPr>
            <p:ph idx="1"/>
          </p:nvPr>
        </p:nvSpPr>
        <p:spPr>
          <a:xfrm>
            <a:off x="238419" y="2572335"/>
            <a:ext cx="8643714" cy="4101597"/>
          </a:xfrm>
        </p:spPr>
        <p:txBody>
          <a:bodyPr>
            <a:noAutofit/>
          </a:bodyPr>
          <a:lstStyle/>
          <a:p>
            <a:pPr marL="0" indent="0" algn="just">
              <a:buNone/>
            </a:pPr>
            <a:r>
              <a:rPr lang="tr-TR" sz="3200" b="1" dirty="0" smtClean="0"/>
              <a:t>Madde </a:t>
            </a:r>
            <a:r>
              <a:rPr lang="tr-TR" sz="3200" b="1" dirty="0"/>
              <a:t>17.</a:t>
            </a:r>
            <a:r>
              <a:rPr lang="tr-TR" sz="3200" dirty="0"/>
              <a:t> (11) İkinci öğretimi bulunan bölümlerde, ders çakışması halinde; öğrenci normal öğretimde ise ikinci öğretimden, ikinci öğretimde ise normal öğretimden </a:t>
            </a:r>
            <a:r>
              <a:rPr lang="tr-TR" sz="3200" b="1" dirty="0">
                <a:solidFill>
                  <a:srgbClr val="FFFF00"/>
                </a:solidFill>
              </a:rPr>
              <a:t>çakışan dersleri </a:t>
            </a:r>
            <a:r>
              <a:rPr lang="tr-TR" sz="3200" dirty="0"/>
              <a:t>ile aynı ismi taşıyan </a:t>
            </a:r>
            <a:r>
              <a:rPr lang="tr-TR" sz="3200" b="1" dirty="0">
                <a:solidFill>
                  <a:srgbClr val="FFFF00"/>
                </a:solidFill>
              </a:rPr>
              <a:t>en fazla üç dersi ders ekleme ve bırakma süresi </a:t>
            </a:r>
            <a:r>
              <a:rPr lang="tr-TR" sz="3200" b="1" u="sng" dirty="0">
                <a:solidFill>
                  <a:srgbClr val="FFFF00"/>
                </a:solidFill>
              </a:rPr>
              <a:t>içinde danışmanın onayı </a:t>
            </a:r>
            <a:r>
              <a:rPr lang="tr-TR" sz="3200" dirty="0"/>
              <a:t>ile alabilir.</a:t>
            </a:r>
          </a:p>
        </p:txBody>
      </p:sp>
    </p:spTree>
    <p:extLst>
      <p:ext uri="{BB962C8B-B14F-4D97-AF65-F5344CB8AC3E}">
        <p14:creationId xmlns:p14="http://schemas.microsoft.com/office/powerpoint/2010/main" val="3878114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Sabun</Template>
  <TotalTime>1993</TotalTime>
  <Words>1189</Words>
  <Application>Microsoft Office PowerPoint</Application>
  <PresentationFormat>Ekran Gösterisi (4:3)</PresentationFormat>
  <Paragraphs>81</Paragraphs>
  <Slides>20</Slides>
  <Notes>13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Century Gothic</vt:lpstr>
      <vt:lpstr>Times New Roman</vt:lpstr>
      <vt:lpstr>Sabun</vt:lpstr>
      <vt:lpstr>MÜHENDİSLİK FAKÜLTESİ</vt:lpstr>
      <vt:lpstr>DERS KAYITLARI 12-16 EYLÜL</vt:lpstr>
      <vt:lpstr>Danışman onayı 12-18 EYLÜL</vt:lpstr>
      <vt:lpstr>Kayıt Yenileme</vt:lpstr>
      <vt:lpstr>Mazeretli ders kaydı</vt:lpstr>
      <vt:lpstr>ALTTAN ve ÜSTTEN DERS ALMA</vt:lpstr>
      <vt:lpstr>19 Eylül – 2 Ekim Ders ekleme – bırakma döneminde ders değişikliği yapan öğrenciler</vt:lpstr>
      <vt:lpstr>NOT YÜKSELTME</vt:lpstr>
      <vt:lpstr>Ders çakışması durumunda ikinci öğretimden en fazla 3 ders verilebilir.</vt:lpstr>
      <vt:lpstr>Yatay geçişle gelen öğrencilere muaf olduğu kadar AKTS üstten verilebilir. Muaf olunan ders yerine alınan dersten başarısız olursa öğrenciye bir daha üstten ders verilmez, sadece başarılı olduğu kadar üstten ders alabilir.  </vt:lpstr>
      <vt:lpstr>DERSLERİN DÖNEMİNDE ALINMASI</vt:lpstr>
      <vt:lpstr>İKİ DERS SINAVI</vt:lpstr>
      <vt:lpstr>BİTİRME ÖDEVİ</vt:lpstr>
      <vt:lpstr>Gözetim listesi</vt:lpstr>
      <vt:lpstr>Gözetim listesi</vt:lpstr>
      <vt:lpstr>GENEL HUSUSLAR</vt:lpstr>
      <vt:lpstr>MAZERET SINAVLARI * Mazeret sınavları sadece eski yönetmelikte olan öğrenciler için arasınavlarda eski yönetmeliğe göre değerlendirilecektir. * Final sınavı mazereti için mazeret yönergesinde belirtilen koşullar tüm öğrencilere uygulanacaktır(eski yeni fark etmez).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HARRAN ÜNİVERSİTESİ</dc:title>
  <dc:creator>Doç. Dr. Veysel GÜMÜŞ</dc:creator>
  <cp:lastModifiedBy>admin</cp:lastModifiedBy>
  <cp:revision>96</cp:revision>
  <cp:lastPrinted>2021-09-20T11:14:25Z</cp:lastPrinted>
  <dcterms:created xsi:type="dcterms:W3CDTF">2019-09-10T07:45:36Z</dcterms:created>
  <dcterms:modified xsi:type="dcterms:W3CDTF">2022-09-07T07:04:09Z</dcterms:modified>
</cp:coreProperties>
</file>