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1" r:id="rId4"/>
    <p:sldId id="258" r:id="rId5"/>
    <p:sldId id="270" r:id="rId6"/>
    <p:sldId id="272" r:id="rId7"/>
    <p:sldId id="273" r:id="rId8"/>
    <p:sldId id="274" r:id="rId9"/>
    <p:sldId id="277" r:id="rId10"/>
    <p:sldId id="275" r:id="rId11"/>
    <p:sldId id="26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.opole.pl/en/page/649/institute-of-sociolog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u.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rasmus.harran.edu.t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rasmus@harran.edu.tr&#8217;da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Erasmus</a:t>
            </a:r>
            <a:r>
              <a:rPr lang="tr-TR" dirty="0" smtClean="0"/>
              <a:t> </a:t>
            </a:r>
            <a:r>
              <a:rPr lang="tr-TR" dirty="0">
                <a:effectLst/>
              </a:rPr>
              <a:t>Ö</a:t>
            </a:r>
            <a:r>
              <a:rPr lang="tr-TR" dirty="0" smtClean="0">
                <a:effectLst/>
              </a:rPr>
              <a:t>ğrenim </a:t>
            </a:r>
            <a:r>
              <a:rPr lang="tr-TR" dirty="0">
                <a:effectLst/>
              </a:rPr>
              <a:t>ve </a:t>
            </a:r>
            <a:r>
              <a:rPr lang="tr-TR" dirty="0" smtClean="0">
                <a:effectLst/>
              </a:rPr>
              <a:t>Staj Hareketliliği</a:t>
            </a:r>
            <a:br>
              <a:rPr lang="tr-TR" dirty="0" smtClean="0">
                <a:effectLst/>
              </a:rPr>
            </a:br>
            <a:r>
              <a:rPr lang="tr-TR" dirty="0" smtClean="0">
                <a:effectLst/>
              </a:rPr>
              <a:t>Başvuru 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tr-TR" dirty="0" smtClean="0"/>
          </a:p>
          <a:p>
            <a:pPr algn="r"/>
            <a:r>
              <a:rPr lang="tr-TR" dirty="0" smtClean="0"/>
              <a:t>Sosyoloji </a:t>
            </a:r>
            <a:r>
              <a:rPr lang="tr-TR" dirty="0"/>
              <a:t>Bölümü </a:t>
            </a:r>
            <a:endParaRPr lang="tr-TR" sz="2000" dirty="0" smtClean="0"/>
          </a:p>
          <a:p>
            <a:pPr algn="r"/>
            <a:r>
              <a:rPr lang="tr-TR" sz="2000" dirty="0" smtClean="0"/>
              <a:t>Dr. </a:t>
            </a:r>
            <a:r>
              <a:rPr lang="tr-TR" sz="2000" dirty="0" err="1" smtClean="0"/>
              <a:t>Öğr</a:t>
            </a:r>
            <a:r>
              <a:rPr lang="tr-TR" sz="2000" dirty="0" smtClean="0"/>
              <a:t>. Üyesi Ruken Macit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055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Başvuru </a:t>
            </a:r>
            <a:r>
              <a:rPr lang="tr-TR" dirty="0"/>
              <a:t>şartlarına uygunluk sağlayan öğrencinin alttan dersinin olması sınav başvurusuna engel değildir. </a:t>
            </a:r>
            <a:endParaRPr lang="tr-TR" dirty="0" smtClean="0"/>
          </a:p>
          <a:p>
            <a:pPr algn="just"/>
            <a:r>
              <a:rPr lang="tr-TR" dirty="0" smtClean="0"/>
              <a:t>Daha </a:t>
            </a:r>
            <a:r>
              <a:rPr lang="tr-TR" dirty="0"/>
              <a:t>önce </a:t>
            </a:r>
            <a:r>
              <a:rPr lang="tr-TR" dirty="0" err="1"/>
              <a:t>Erasmus</a:t>
            </a:r>
            <a:r>
              <a:rPr lang="tr-TR" dirty="0"/>
              <a:t> </a:t>
            </a:r>
            <a:r>
              <a:rPr lang="tr-TR" dirty="0" smtClean="0"/>
              <a:t>kapsamında;</a:t>
            </a:r>
            <a:r>
              <a:rPr lang="tr-TR" dirty="0"/>
              <a:t> </a:t>
            </a:r>
            <a:endParaRPr lang="tr-TR" dirty="0" smtClean="0"/>
          </a:p>
          <a:p>
            <a:pPr lvl="1" algn="just"/>
            <a:r>
              <a:rPr lang="tr-TR" dirty="0" smtClean="0"/>
              <a:t>Staj </a:t>
            </a:r>
            <a:r>
              <a:rPr lang="tr-TR" dirty="0"/>
              <a:t>hareketliliğinden faydalanmış olan öğrenciler sadece “Öğrenim Hareketliliği ” </a:t>
            </a:r>
            <a:endParaRPr lang="tr-TR" dirty="0" smtClean="0"/>
          </a:p>
          <a:p>
            <a:pPr lvl="1" algn="just"/>
            <a:r>
              <a:rPr lang="tr-TR" dirty="0" smtClean="0"/>
              <a:t>Öğrenim </a:t>
            </a:r>
            <a:r>
              <a:rPr lang="tr-TR" dirty="0"/>
              <a:t>hareketliliğinden faydalanmış olan öğrenciler sadece “Staj Hareketliliği” başvurusu yapabilirler. </a:t>
            </a:r>
          </a:p>
          <a:p>
            <a:pPr algn="just"/>
            <a:r>
              <a:rPr lang="tr-TR" dirty="0" smtClean="0"/>
              <a:t>Sınav </a:t>
            </a:r>
            <a:r>
              <a:rPr lang="tr-TR" dirty="0"/>
              <a:t>başvurusu esnasında, girdiğiniz bilgiler ve yaptığınız tercihler geçerli olacaktır. Sınav sonrasında kesinlikle tercih değişikliği yapılmamaktadır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</a:rPr>
              <a:t>Başvuru Sürecinde Önemli Bilgiler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dirty="0" smtClean="0"/>
              <a:t>Teşekkürler</a:t>
            </a:r>
            <a:endParaRPr lang="tr-TR" sz="4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7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Polonya’da </a:t>
            </a:r>
            <a:r>
              <a:rPr lang="tr-TR" dirty="0" err="1"/>
              <a:t>Opole</a:t>
            </a:r>
            <a:r>
              <a:rPr lang="tr-TR" dirty="0"/>
              <a:t> </a:t>
            </a:r>
            <a:r>
              <a:rPr lang="tr-TR" dirty="0" smtClean="0"/>
              <a:t>Üniversitesi</a:t>
            </a:r>
            <a:endParaRPr lang="tr-TR" dirty="0"/>
          </a:p>
          <a:p>
            <a:pPr lvl="0"/>
            <a:endParaRPr lang="tr-TR" dirty="0"/>
          </a:p>
          <a:p>
            <a:pPr lvl="0"/>
            <a:r>
              <a:rPr lang="tr-TR" dirty="0"/>
              <a:t>Almanya’da </a:t>
            </a:r>
            <a:r>
              <a:rPr lang="tr-TR" dirty="0" err="1"/>
              <a:t>Katholische</a:t>
            </a:r>
            <a:r>
              <a:rPr lang="tr-TR" dirty="0"/>
              <a:t> </a:t>
            </a:r>
            <a:r>
              <a:rPr lang="tr-TR" dirty="0" err="1"/>
              <a:t>Eichstatt</a:t>
            </a:r>
            <a:r>
              <a:rPr lang="tr-TR" dirty="0"/>
              <a:t> </a:t>
            </a:r>
            <a:r>
              <a:rPr lang="tr-TR" dirty="0" smtClean="0"/>
              <a:t>Üniversitesi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Sosyoloji Bölümünün </a:t>
            </a:r>
            <a:r>
              <a:rPr lang="tr-TR" sz="2800" dirty="0" err="1" smtClean="0"/>
              <a:t>Erasmus</a:t>
            </a:r>
            <a:r>
              <a:rPr lang="tr-TR" sz="2800" dirty="0" smtClean="0"/>
              <a:t> antlaşması olduğu üniversiteler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236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Eğitim dili </a:t>
            </a:r>
            <a:r>
              <a:rPr lang="tr-TR" dirty="0" err="1" smtClean="0"/>
              <a:t>İngilizce’dir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Her dönem kontenjan 3 öğrencidir. </a:t>
            </a:r>
          </a:p>
          <a:p>
            <a:pPr algn="just"/>
            <a:r>
              <a:rPr lang="tr-TR" dirty="0" smtClean="0"/>
              <a:t>Sosyoloji Bölümü öğrenim dönemlerinde ve staj dönemlerinde </a:t>
            </a:r>
            <a:r>
              <a:rPr lang="tr-TR" dirty="0" err="1" smtClean="0"/>
              <a:t>Erasmus</a:t>
            </a:r>
            <a:r>
              <a:rPr lang="tr-TR" dirty="0" smtClean="0"/>
              <a:t> öğrencilerini kabul etmektedir.</a:t>
            </a:r>
          </a:p>
          <a:p>
            <a:pPr algn="just"/>
            <a:r>
              <a:rPr lang="tr-TR" dirty="0"/>
              <a:t> </a:t>
            </a:r>
            <a:r>
              <a:rPr lang="tr-TR" dirty="0" smtClean="0"/>
              <a:t>Detaylı bilgi için </a:t>
            </a:r>
            <a:r>
              <a:rPr lang="tr-TR" u="sng" dirty="0" err="1">
                <a:hlinkClick r:id="rId2"/>
              </a:rPr>
              <a:t>Institute</a:t>
            </a:r>
            <a:r>
              <a:rPr lang="tr-TR" u="sng" dirty="0">
                <a:hlinkClick r:id="rId2"/>
              </a:rPr>
              <a:t> of </a:t>
            </a:r>
            <a:r>
              <a:rPr lang="tr-TR" u="sng" dirty="0" err="1">
                <a:hlinkClick r:id="rId2"/>
              </a:rPr>
              <a:t>Sociology</a:t>
            </a:r>
            <a:r>
              <a:rPr lang="tr-TR" u="sng" dirty="0">
                <a:hlinkClick r:id="rId2"/>
              </a:rPr>
              <a:t> - </a:t>
            </a:r>
            <a:r>
              <a:rPr lang="tr-TR" u="sng" dirty="0" err="1">
                <a:hlinkClick r:id="rId2"/>
              </a:rPr>
              <a:t>Uniwersytet</a:t>
            </a:r>
            <a:r>
              <a:rPr lang="tr-TR" u="sng" dirty="0">
                <a:hlinkClick r:id="rId2"/>
              </a:rPr>
              <a:t> </a:t>
            </a:r>
            <a:r>
              <a:rPr lang="tr-TR" u="sng" dirty="0" err="1">
                <a:hlinkClick r:id="rId2"/>
              </a:rPr>
              <a:t>Opolski</a:t>
            </a:r>
            <a:r>
              <a:rPr lang="tr-TR" dirty="0"/>
              <a:t> linkinden ulaşabilirsiniz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  <p:sp>
        <p:nvSpPr>
          <p:cNvPr id="4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 smtClean="0">
                <a:solidFill>
                  <a:srgbClr val="895D1D"/>
                </a:solidFill>
              </a:rPr>
              <a:t>Opole</a:t>
            </a:r>
            <a:r>
              <a:rPr lang="tr-TR" sz="3200" dirty="0" smtClean="0">
                <a:solidFill>
                  <a:srgbClr val="895D1D"/>
                </a:solidFill>
              </a:rPr>
              <a:t> Üniversitesi (Polonya)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287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Eğitim </a:t>
            </a:r>
            <a:r>
              <a:rPr lang="tr-TR" dirty="0" smtClean="0"/>
              <a:t>dili </a:t>
            </a:r>
            <a:r>
              <a:rPr lang="tr-TR" dirty="0" err="1" smtClean="0"/>
              <a:t>Almanca’dır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Her dönem kontenjan 2 </a:t>
            </a:r>
            <a:r>
              <a:rPr lang="tr-TR" dirty="0"/>
              <a:t>öğrencidir. </a:t>
            </a:r>
            <a:endParaRPr lang="tr-TR" dirty="0" smtClean="0"/>
          </a:p>
          <a:p>
            <a:pPr algn="just"/>
            <a:r>
              <a:rPr lang="tr-TR" dirty="0" smtClean="0"/>
              <a:t>Sosyoloji Bölümü öğrenim </a:t>
            </a:r>
            <a:r>
              <a:rPr lang="tr-TR" dirty="0"/>
              <a:t>dönemlerinde ve staj dönemlerinde </a:t>
            </a:r>
            <a:r>
              <a:rPr lang="tr-TR" dirty="0" err="1"/>
              <a:t>Erasmus</a:t>
            </a:r>
            <a:r>
              <a:rPr lang="tr-TR" dirty="0"/>
              <a:t> öğrencilerini kabul etmektedir.</a:t>
            </a:r>
          </a:p>
          <a:p>
            <a:pPr algn="just"/>
            <a:r>
              <a:rPr lang="tr-TR" dirty="0" smtClean="0"/>
              <a:t>Detaylı bilgi için </a:t>
            </a:r>
            <a:r>
              <a:rPr lang="tr-TR" u="sng" dirty="0">
                <a:hlinkClick r:id="rId2"/>
              </a:rPr>
              <a:t>Home: </a:t>
            </a:r>
            <a:r>
              <a:rPr lang="tr-TR" u="sng" dirty="0" err="1">
                <a:hlinkClick r:id="rId2"/>
              </a:rPr>
              <a:t>Katholische</a:t>
            </a:r>
            <a:r>
              <a:rPr lang="tr-TR" u="sng" dirty="0">
                <a:hlinkClick r:id="rId2"/>
              </a:rPr>
              <a:t> </a:t>
            </a:r>
            <a:r>
              <a:rPr lang="tr-TR" u="sng" dirty="0" err="1">
                <a:hlinkClick r:id="rId2"/>
              </a:rPr>
              <a:t>Universität</a:t>
            </a:r>
            <a:r>
              <a:rPr lang="tr-TR" u="sng" dirty="0">
                <a:hlinkClick r:id="rId2"/>
              </a:rPr>
              <a:t> </a:t>
            </a:r>
            <a:r>
              <a:rPr lang="tr-TR" u="sng" dirty="0" err="1">
                <a:hlinkClick r:id="rId2"/>
              </a:rPr>
              <a:t>Eichstätt</a:t>
            </a:r>
            <a:r>
              <a:rPr lang="tr-TR" u="sng" dirty="0">
                <a:hlinkClick r:id="rId2"/>
              </a:rPr>
              <a:t> - </a:t>
            </a:r>
            <a:r>
              <a:rPr lang="tr-TR" u="sng" dirty="0" err="1">
                <a:hlinkClick r:id="rId2"/>
              </a:rPr>
              <a:t>Ingolstadt</a:t>
            </a:r>
            <a:r>
              <a:rPr lang="tr-TR" u="sng" dirty="0">
                <a:hlinkClick r:id="rId2"/>
              </a:rPr>
              <a:t> (ku.de)</a:t>
            </a:r>
            <a:r>
              <a:rPr lang="tr-TR" dirty="0"/>
              <a:t> linkinden ulaşabilirsiniz. 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err="1"/>
              <a:t>Katholische</a:t>
            </a:r>
            <a:r>
              <a:rPr lang="tr-TR" sz="3200" dirty="0"/>
              <a:t> </a:t>
            </a:r>
            <a:r>
              <a:rPr lang="tr-TR" sz="3200" dirty="0" err="1"/>
              <a:t>Eichstatt</a:t>
            </a:r>
            <a:r>
              <a:rPr lang="tr-TR" sz="3200" dirty="0"/>
              <a:t> </a:t>
            </a:r>
            <a:r>
              <a:rPr lang="tr-TR" sz="3200" dirty="0" smtClean="0"/>
              <a:t>Üniversitesi (Almanya)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535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err="1" smtClean="0"/>
              <a:t>Erasmus</a:t>
            </a:r>
            <a:r>
              <a:rPr lang="tr-TR" dirty="0" smtClean="0"/>
              <a:t> hareketliliği süresince hibe miktarları ülkeden ülkeye değişmektedir: </a:t>
            </a:r>
          </a:p>
          <a:p>
            <a:pPr lvl="1" algn="just"/>
            <a:r>
              <a:rPr lang="tr-TR" dirty="0" smtClean="0"/>
              <a:t>Almanya için aylık hibe öğrenim için 500 Euro, staj için de 600 Euro’dur. </a:t>
            </a:r>
          </a:p>
          <a:p>
            <a:pPr lvl="1" algn="just"/>
            <a:r>
              <a:rPr lang="tr-TR" dirty="0" smtClean="0"/>
              <a:t>Polonya için aylık hibe 300 Euro, staj için 400 Euro’dur. </a:t>
            </a:r>
          </a:p>
          <a:p>
            <a:pPr algn="just"/>
            <a:r>
              <a:rPr lang="tr-TR" dirty="0" smtClean="0"/>
              <a:t>Öğrenciler </a:t>
            </a:r>
            <a:r>
              <a:rPr lang="tr-TR" dirty="0"/>
              <a:t>öğrenim süresinde okulun yurtlarında belli bir ücret karşılığında ikamet etmektedirler.</a:t>
            </a:r>
          </a:p>
          <a:p>
            <a:pPr algn="just"/>
            <a:r>
              <a:rPr lang="tr-TR" dirty="0" smtClean="0"/>
              <a:t> Uçak bileti, vize ücretleri, konaklama ve sağlık sigorta işlemlerini öğrenci kendi karşılamaktadır.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smtClean="0"/>
              <a:t>Genel Bilgi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9982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Adım 1: Başvuruların İlan Edilmesi</a:t>
            </a:r>
          </a:p>
          <a:p>
            <a:pPr marL="0" indent="0" algn="just">
              <a:buNone/>
            </a:pPr>
            <a:r>
              <a:rPr lang="tr-TR" sz="2200" dirty="0" smtClean="0"/>
              <a:t>Her </a:t>
            </a:r>
            <a:r>
              <a:rPr lang="tr-TR" sz="2200" dirty="0"/>
              <a:t>dönem (Bahar ve Güz) </a:t>
            </a:r>
            <a:r>
              <a:rPr lang="tr-TR" sz="2200" dirty="0" smtClean="0"/>
              <a:t>Harran </a:t>
            </a:r>
            <a:r>
              <a:rPr lang="tr-TR" sz="2200" dirty="0" err="1" smtClean="0"/>
              <a:t>Ünivesitesi</a:t>
            </a:r>
            <a:r>
              <a:rPr lang="tr-TR" sz="2200" dirty="0" smtClean="0"/>
              <a:t> </a:t>
            </a:r>
            <a:r>
              <a:rPr lang="tr-TR" sz="2200" dirty="0" err="1" smtClean="0"/>
              <a:t>Erasmus</a:t>
            </a:r>
            <a:r>
              <a:rPr lang="tr-TR" sz="2200" dirty="0" smtClean="0"/>
              <a:t> </a:t>
            </a:r>
            <a:r>
              <a:rPr lang="tr-TR" sz="2200" dirty="0"/>
              <a:t>Bürosu </a:t>
            </a:r>
            <a:r>
              <a:rPr lang="tr-TR" sz="2200" dirty="0" err="1"/>
              <a:t>Erasmus</a:t>
            </a:r>
            <a:r>
              <a:rPr lang="tr-TR" sz="2200" dirty="0"/>
              <a:t> öğrenim ve staj hareketliliği için başvuruları ilan etmektedir. 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smtClean="0"/>
              <a:t>Bu </a:t>
            </a:r>
            <a:r>
              <a:rPr lang="tr-TR" sz="2200" dirty="0"/>
              <a:t>ilanlara  </a:t>
            </a:r>
            <a:r>
              <a:rPr lang="tr-TR" sz="2200" u="sng" dirty="0">
                <a:hlinkClick r:id="rId2"/>
              </a:rPr>
              <a:t>ERASMUS BÜROSU (harran.edu.tr)</a:t>
            </a:r>
            <a:r>
              <a:rPr lang="tr-TR" sz="2200" dirty="0"/>
              <a:t> linkinden ulaşabilirsiniz.</a:t>
            </a:r>
          </a:p>
          <a:p>
            <a:pPr marL="0" indent="0" algn="just">
              <a:buNone/>
            </a:pP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Başvuru için İzlenmesi </a:t>
            </a:r>
            <a:br>
              <a:rPr lang="tr-TR" sz="3600" dirty="0" smtClean="0"/>
            </a:br>
            <a:r>
              <a:rPr lang="tr-TR" sz="3600" dirty="0" smtClean="0"/>
              <a:t>Gereken </a:t>
            </a:r>
            <a:r>
              <a:rPr lang="tr-TR" sz="3600" dirty="0"/>
              <a:t>Adımlar </a:t>
            </a:r>
          </a:p>
        </p:txBody>
      </p:sp>
    </p:spTree>
    <p:extLst>
      <p:ext uri="{BB962C8B-B14F-4D97-AF65-F5344CB8AC3E}">
        <p14:creationId xmlns:p14="http://schemas.microsoft.com/office/powerpoint/2010/main" val="13195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Adım 2: Başvuru Şartları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1. </a:t>
            </a:r>
            <a:r>
              <a:rPr lang="tr-TR" sz="2200" dirty="0"/>
              <a:t>Harran Üniversitesi kayıtlı öğrencisi olmak, </a:t>
            </a:r>
            <a:endParaRPr lang="tr-TR" sz="2200" dirty="0" smtClean="0"/>
          </a:p>
          <a:p>
            <a:pPr marL="0" indent="0">
              <a:buNone/>
            </a:pP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/>
              <a:t>2. En az bir ders dönemini tamamlamış olmak (Hazırlık Sınıfı öğrencileri başvuruda bulunamaz). </a:t>
            </a:r>
            <a:endParaRPr lang="tr-TR" sz="2200" dirty="0" smtClean="0"/>
          </a:p>
          <a:p>
            <a:pPr marL="0" indent="0">
              <a:buNone/>
            </a:pP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/>
              <a:t>3. </a:t>
            </a:r>
            <a:r>
              <a:rPr lang="tr-TR" sz="2200" dirty="0" err="1"/>
              <a:t>Önlisans</a:t>
            </a:r>
            <a:r>
              <a:rPr lang="tr-TR" sz="2200" dirty="0"/>
              <a:t> ve Lisans öğrencileri için en az 2.20/4.0, </a:t>
            </a:r>
            <a:r>
              <a:rPr lang="tr-TR" sz="2200" dirty="0" err="1" smtClean="0"/>
              <a:t>Yükseklisans</a:t>
            </a:r>
            <a:r>
              <a:rPr lang="tr-TR" sz="2200" dirty="0" smtClean="0"/>
              <a:t>-Doktora </a:t>
            </a:r>
            <a:r>
              <a:rPr lang="tr-TR" sz="2200" dirty="0"/>
              <a:t>öğrencileri için en az 2.5/4.0 not </a:t>
            </a:r>
            <a:br>
              <a:rPr lang="tr-TR" sz="2200" dirty="0"/>
            </a:br>
            <a:r>
              <a:rPr lang="tr-TR" sz="2200" dirty="0"/>
              <a:t>ortalamasına sahip </a:t>
            </a:r>
            <a:r>
              <a:rPr lang="tr-TR" sz="2200" dirty="0" smtClean="0"/>
              <a:t>olmak</a:t>
            </a:r>
          </a:p>
          <a:p>
            <a:pPr marL="0" indent="0">
              <a:buNone/>
            </a:pPr>
            <a:endParaRPr lang="tr-TR" sz="2200" dirty="0" smtClean="0"/>
          </a:p>
          <a:p>
            <a:pPr marL="0" indent="0">
              <a:buNone/>
            </a:pPr>
            <a:r>
              <a:rPr lang="tr-TR" sz="2200" dirty="0" smtClean="0"/>
              <a:t>4. Tez </a:t>
            </a:r>
            <a:r>
              <a:rPr lang="tr-TR" sz="2200" dirty="0"/>
              <a:t>dönemi öğrencileri 30 </a:t>
            </a:r>
            <a:r>
              <a:rPr lang="tr-TR" sz="2200" dirty="0" err="1"/>
              <a:t>ECTS’lik</a:t>
            </a:r>
            <a:r>
              <a:rPr lang="tr-TR" sz="2200" dirty="0"/>
              <a:t> ders almak koşuluyla hareketlilikten yararlanabilirler.</a:t>
            </a:r>
          </a:p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Başvuru için İzlenmesi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Gereken </a:t>
            </a:r>
            <a:r>
              <a:rPr lang="tr-TR" sz="3600" dirty="0"/>
              <a:t>Adımlar </a:t>
            </a:r>
          </a:p>
        </p:txBody>
      </p:sp>
    </p:spTree>
    <p:extLst>
      <p:ext uri="{BB962C8B-B14F-4D97-AF65-F5344CB8AC3E}">
        <p14:creationId xmlns:p14="http://schemas.microsoft.com/office/powerpoint/2010/main" val="35378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Adım 3 : Başvuru Belgeleri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1. Başvuru </a:t>
            </a:r>
            <a:r>
              <a:rPr lang="tr-TR" dirty="0" smtClean="0"/>
              <a:t>Formu (</a:t>
            </a:r>
            <a:r>
              <a:rPr lang="tr-TR" dirty="0" err="1" smtClean="0">
                <a:hlinkClick r:id="rId2"/>
              </a:rPr>
              <a:t>erasmus@harran.edu.tr’dan</a:t>
            </a:r>
            <a:r>
              <a:rPr lang="tr-TR" dirty="0" smtClean="0"/>
              <a:t> indirebilirsiniz)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     2</a:t>
            </a:r>
            <a:r>
              <a:rPr lang="tr-TR" dirty="0"/>
              <a:t>. Onaylı </a:t>
            </a:r>
            <a:r>
              <a:rPr lang="tr-TR" dirty="0" smtClean="0"/>
              <a:t>Transkript</a:t>
            </a:r>
          </a:p>
          <a:p>
            <a:endParaRPr lang="tr-TR" b="1" dirty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solidFill>
                  <a:srgbClr val="895D1D"/>
                </a:solidFill>
              </a:rPr>
              <a:t>Başvuru için İzlenmesi </a:t>
            </a:r>
            <a:r>
              <a:rPr lang="tr-TR" sz="3600" dirty="0" smtClean="0">
                <a:solidFill>
                  <a:srgbClr val="895D1D"/>
                </a:solidFill>
              </a:rPr>
              <a:t/>
            </a:r>
            <a:br>
              <a:rPr lang="tr-TR" sz="3600" dirty="0" smtClean="0">
                <a:solidFill>
                  <a:srgbClr val="895D1D"/>
                </a:solidFill>
              </a:rPr>
            </a:br>
            <a:r>
              <a:rPr lang="tr-TR" sz="3600" dirty="0" smtClean="0">
                <a:solidFill>
                  <a:srgbClr val="895D1D"/>
                </a:solidFill>
              </a:rPr>
              <a:t>Gereken </a:t>
            </a:r>
            <a:r>
              <a:rPr lang="tr-TR" sz="3600" dirty="0">
                <a:solidFill>
                  <a:srgbClr val="895D1D"/>
                </a:solidFill>
              </a:rPr>
              <a:t>Adımlar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691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Adım 4: Sınava Girmeye Hak Kazanmak</a:t>
            </a:r>
          </a:p>
          <a:p>
            <a:pPr marL="0" indent="0">
              <a:buNone/>
            </a:pPr>
            <a:r>
              <a:rPr lang="tr-TR" dirty="0" smtClean="0"/>
              <a:t>Belgeler teslim edildikten sonra </a:t>
            </a:r>
            <a:r>
              <a:rPr lang="tr-TR" dirty="0" err="1" smtClean="0"/>
              <a:t>Erasmus</a:t>
            </a:r>
            <a:r>
              <a:rPr lang="tr-TR" dirty="0" smtClean="0"/>
              <a:t> Bürosu önce dil sınavına girecekleri (kriterleri karşılayanlar) ilan eder. Daha sonra dil puanı ve ortalamayı değerlendirdikten sonra </a:t>
            </a:r>
            <a:r>
              <a:rPr lang="tr-TR" dirty="0" err="1"/>
              <a:t>E</a:t>
            </a:r>
            <a:r>
              <a:rPr lang="tr-TR" dirty="0" err="1" smtClean="0"/>
              <a:t>rasmus</a:t>
            </a:r>
            <a:r>
              <a:rPr lang="tr-TR" dirty="0" smtClean="0"/>
              <a:t> hareketliliğine hak kazananları açıklar.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Erasmus</a:t>
            </a:r>
            <a:r>
              <a:rPr lang="tr-TR" dirty="0"/>
              <a:t>+ Programı öğrenci başvurularını değerlendirmede kullanılacak </a:t>
            </a:r>
            <a:r>
              <a:rPr lang="tr-TR" dirty="0" smtClean="0"/>
              <a:t>değerlendirme </a:t>
            </a:r>
            <a:r>
              <a:rPr lang="tr-TR" dirty="0"/>
              <a:t>ölçütleri ve ağırlıklı puanlar şu şekildedir: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 err="1"/>
              <a:t>Erasmus</a:t>
            </a:r>
            <a:r>
              <a:rPr lang="tr-TR" dirty="0"/>
              <a:t>+ Öğrenim Hareketliliği; </a:t>
            </a:r>
            <a:r>
              <a:rPr lang="tr-TR" dirty="0" smtClean="0"/>
              <a:t>GANO (Okul ortalaması) </a:t>
            </a:r>
            <a:r>
              <a:rPr lang="tr-TR" dirty="0"/>
              <a:t>x % 50 + Dil Seviyesi x % 50 </a:t>
            </a:r>
            <a:br>
              <a:rPr lang="tr-TR" dirty="0"/>
            </a:br>
            <a:r>
              <a:rPr lang="tr-TR" dirty="0" err="1"/>
              <a:t>Erasmus</a:t>
            </a:r>
            <a:r>
              <a:rPr lang="tr-TR" dirty="0"/>
              <a:t>+ Staj Hareketliliği; </a:t>
            </a:r>
            <a:r>
              <a:rPr lang="tr-TR" dirty="0" smtClean="0"/>
              <a:t>GANO </a:t>
            </a:r>
            <a:r>
              <a:rPr lang="tr-TR" dirty="0"/>
              <a:t>x % 50 + Dil Seviyesi x % 50 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solidFill>
                  <a:srgbClr val="895D1D"/>
                </a:solidFill>
              </a:rPr>
              <a:t>Başvuru için İzlenmesi </a:t>
            </a:r>
            <a:br>
              <a:rPr lang="tr-TR" sz="3600" dirty="0">
                <a:solidFill>
                  <a:srgbClr val="895D1D"/>
                </a:solidFill>
              </a:rPr>
            </a:br>
            <a:r>
              <a:rPr lang="tr-TR" sz="3600" dirty="0">
                <a:solidFill>
                  <a:srgbClr val="895D1D"/>
                </a:solidFill>
              </a:rPr>
              <a:t>Gereken Adımlar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734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371</TotalTime>
  <Words>299</Words>
  <Application>Microsoft Office PowerPoint</Application>
  <PresentationFormat>Ekran Gösterisi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Book Antiqua</vt:lpstr>
      <vt:lpstr>Wingdings</vt:lpstr>
      <vt:lpstr>Cilt</vt:lpstr>
      <vt:lpstr>Erasmus Öğrenim ve Staj Hareketliliği Başvuru Süreci</vt:lpstr>
      <vt:lpstr>Sosyoloji Bölümünün Erasmus antlaşması olduğu üniversiteler</vt:lpstr>
      <vt:lpstr>Opole Üniversitesi (Polonya)</vt:lpstr>
      <vt:lpstr>Katholische Eichstatt Üniversitesi (Almanya)</vt:lpstr>
      <vt:lpstr>Genel Bilgi</vt:lpstr>
      <vt:lpstr>Başvuru için İzlenmesi  Gereken Adımlar </vt:lpstr>
      <vt:lpstr>Başvuru için İzlenmesi  Gereken Adımlar </vt:lpstr>
      <vt:lpstr>Başvuru için İzlenmesi  Gereken Adımlar </vt:lpstr>
      <vt:lpstr>Başvuru için İzlenmesi  Gereken Adımlar </vt:lpstr>
      <vt:lpstr>Başvuru Sürecinde Önemli Bilgiler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Bölüm: Hukukn Felsefi Temeli</dc:title>
  <dc:creator>Admin</dc:creator>
  <cp:lastModifiedBy>Ruken Macit</cp:lastModifiedBy>
  <cp:revision>135</cp:revision>
  <dcterms:created xsi:type="dcterms:W3CDTF">2020-01-15T12:35:40Z</dcterms:created>
  <dcterms:modified xsi:type="dcterms:W3CDTF">2021-04-25T07:16:20Z</dcterms:modified>
</cp:coreProperties>
</file>