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64"/>
  </p:notesMasterIdLst>
  <p:sldIdLst>
    <p:sldId id="305" r:id="rId2"/>
    <p:sldId id="320" r:id="rId3"/>
    <p:sldId id="411" r:id="rId4"/>
    <p:sldId id="412" r:id="rId5"/>
    <p:sldId id="398" r:id="rId6"/>
    <p:sldId id="267" r:id="rId7"/>
    <p:sldId id="309" r:id="rId8"/>
    <p:sldId id="311" r:id="rId9"/>
    <p:sldId id="400" r:id="rId10"/>
    <p:sldId id="274" r:id="rId11"/>
    <p:sldId id="275" r:id="rId12"/>
    <p:sldId id="277" r:id="rId13"/>
    <p:sldId id="278" r:id="rId14"/>
    <p:sldId id="280" r:id="rId15"/>
    <p:sldId id="281" r:id="rId16"/>
    <p:sldId id="314" r:id="rId17"/>
    <p:sldId id="321" r:id="rId18"/>
    <p:sldId id="403" r:id="rId19"/>
    <p:sldId id="404" r:id="rId20"/>
    <p:sldId id="401" r:id="rId21"/>
    <p:sldId id="402" r:id="rId22"/>
    <p:sldId id="394" r:id="rId23"/>
    <p:sldId id="395" r:id="rId24"/>
    <p:sldId id="396" r:id="rId25"/>
    <p:sldId id="397" r:id="rId26"/>
    <p:sldId id="399" r:id="rId27"/>
    <p:sldId id="323" r:id="rId28"/>
    <p:sldId id="325" r:id="rId29"/>
    <p:sldId id="389" r:id="rId30"/>
    <p:sldId id="328" r:id="rId31"/>
    <p:sldId id="329" r:id="rId32"/>
    <p:sldId id="331" r:id="rId33"/>
    <p:sldId id="333" r:id="rId34"/>
    <p:sldId id="353" r:id="rId35"/>
    <p:sldId id="390" r:id="rId36"/>
    <p:sldId id="335" r:id="rId37"/>
    <p:sldId id="350" r:id="rId38"/>
    <p:sldId id="356" r:id="rId39"/>
    <p:sldId id="360" r:id="rId40"/>
    <p:sldId id="357" r:id="rId41"/>
    <p:sldId id="358" r:id="rId42"/>
    <p:sldId id="391" r:id="rId43"/>
    <p:sldId id="414" r:id="rId44"/>
    <p:sldId id="392" r:id="rId45"/>
    <p:sldId id="393" r:id="rId46"/>
    <p:sldId id="340" r:id="rId47"/>
    <p:sldId id="338" r:id="rId48"/>
    <p:sldId id="339" r:id="rId49"/>
    <p:sldId id="405" r:id="rId50"/>
    <p:sldId id="406" r:id="rId51"/>
    <p:sldId id="407" r:id="rId52"/>
    <p:sldId id="408" r:id="rId53"/>
    <p:sldId id="366" r:id="rId54"/>
    <p:sldId id="367" r:id="rId55"/>
    <p:sldId id="380" r:id="rId56"/>
    <p:sldId id="384" r:id="rId57"/>
    <p:sldId id="385" r:id="rId58"/>
    <p:sldId id="383" r:id="rId59"/>
    <p:sldId id="388" r:id="rId60"/>
    <p:sldId id="415" r:id="rId61"/>
    <p:sldId id="409" r:id="rId62"/>
    <p:sldId id="410" r:id="rId63"/>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84" autoAdjust="0"/>
    <p:restoredTop sz="94660"/>
  </p:normalViewPr>
  <p:slideViewPr>
    <p:cSldViewPr>
      <p:cViewPr>
        <p:scale>
          <a:sx n="70" d="100"/>
          <a:sy n="70" d="100"/>
        </p:scale>
        <p:origin x="-2814" y="-9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5F430-B908-4C8F-9ABE-42BB06F4DFC6}" type="doc">
      <dgm:prSet loTypeId="urn:microsoft.com/office/officeart/2005/8/layout/radial1" loCatId="relationship" qsTypeId="urn:microsoft.com/office/officeart/2005/8/quickstyle/simple1#1" qsCatId="simple" csTypeId="urn:microsoft.com/office/officeart/2005/8/colors/accent1_2#1" csCatId="accent1" phldr="1"/>
      <dgm:spPr/>
    </dgm:pt>
    <dgm:pt modelId="{9BCB5585-7A5E-4E88-A1F4-F58CE4D618A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ÇEVRE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MÜHENDİSİNİN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ÇALIŞMA</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ALANLARI</a:t>
          </a:r>
        </a:p>
      </dgm:t>
    </dgm:pt>
    <dgm:pt modelId="{F8C0AEDB-9986-4373-AA64-345263C4AADD}" type="parTrans" cxnId="{640A02C1-FF9D-4004-B55D-93CE8D3E8BD1}">
      <dgm:prSet/>
      <dgm:spPr/>
      <dgm:t>
        <a:bodyPr/>
        <a:lstStyle/>
        <a:p>
          <a:endParaRPr lang="tr-TR"/>
        </a:p>
      </dgm:t>
    </dgm:pt>
    <dgm:pt modelId="{20C1C921-8E69-405D-99AD-6B0FF6FC1926}" type="sibTrans" cxnId="{640A02C1-FF9D-4004-B55D-93CE8D3E8BD1}">
      <dgm:prSet/>
      <dgm:spPr/>
      <dgm:t>
        <a:bodyPr/>
        <a:lstStyle/>
        <a:p>
          <a:endParaRPr lang="tr-TR"/>
        </a:p>
      </dgm:t>
    </dgm:pt>
    <dgm:pt modelId="{55B2855A-6D5F-4F7D-B8D8-24F64E5563D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smtClean="0">
              <a:ln>
                <a:noFill/>
              </a:ln>
              <a:solidFill>
                <a:schemeClr val="bg1"/>
              </a:solidFill>
              <a:effectLst/>
              <a:latin typeface="Arial" charset="0"/>
              <a:cs typeface="Arial" charset="0"/>
            </a:rPr>
            <a:t>SU VE ATIKSU</a:t>
          </a:r>
        </a:p>
      </dgm:t>
    </dgm:pt>
    <dgm:pt modelId="{DB259E16-EAC5-4FA4-ACC9-68CD9F0EE6ED}" type="parTrans" cxnId="{5D2518A1-C8DB-47DC-90F6-C596D9405B86}">
      <dgm:prSet/>
      <dgm:spPr/>
      <dgm:t>
        <a:bodyPr/>
        <a:lstStyle/>
        <a:p>
          <a:endParaRPr lang="tr-TR"/>
        </a:p>
      </dgm:t>
    </dgm:pt>
    <dgm:pt modelId="{18DBCE75-CAC7-4304-894D-DD888F77BE6E}" type="sibTrans" cxnId="{5D2518A1-C8DB-47DC-90F6-C596D9405B86}">
      <dgm:prSet/>
      <dgm:spPr/>
      <dgm:t>
        <a:bodyPr/>
        <a:lstStyle/>
        <a:p>
          <a:endParaRPr lang="tr-TR"/>
        </a:p>
      </dgm:t>
    </dgm:pt>
    <dgm:pt modelId="{28DCEC6A-502D-4D64-918C-D25EA307282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smtClean="0">
              <a:ln>
                <a:noFill/>
              </a:ln>
              <a:solidFill>
                <a:schemeClr val="bg1"/>
              </a:solidFill>
              <a:effectLst/>
              <a:latin typeface="Arial" charset="0"/>
              <a:cs typeface="Arial" charset="0"/>
            </a:rPr>
            <a:t>HAVA</a:t>
          </a:r>
        </a:p>
      </dgm:t>
    </dgm:pt>
    <dgm:pt modelId="{D08B1C75-0274-4695-B2BD-3C00D5D99B4E}" type="parTrans" cxnId="{C4690702-A278-43AE-A19B-516FD9F654A9}">
      <dgm:prSet/>
      <dgm:spPr/>
      <dgm:t>
        <a:bodyPr/>
        <a:lstStyle/>
        <a:p>
          <a:endParaRPr lang="tr-TR"/>
        </a:p>
      </dgm:t>
    </dgm:pt>
    <dgm:pt modelId="{34E98BB0-28EE-407F-A884-8826F7E3FA7E}" type="sibTrans" cxnId="{C4690702-A278-43AE-A19B-516FD9F654A9}">
      <dgm:prSet/>
      <dgm:spPr/>
      <dgm:t>
        <a:bodyPr/>
        <a:lstStyle/>
        <a:p>
          <a:endParaRPr lang="tr-TR"/>
        </a:p>
      </dgm:t>
    </dgm:pt>
    <dgm:pt modelId="{E29A2805-D916-4F13-BA3C-106A804F163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smtClean="0">
              <a:ln>
                <a:noFill/>
              </a:ln>
              <a:solidFill>
                <a:schemeClr val="bg1"/>
              </a:solidFill>
              <a:effectLst/>
              <a:latin typeface="Arial" charset="0"/>
              <a:cs typeface="Arial" charset="0"/>
            </a:rPr>
            <a:t>TOPRAK</a:t>
          </a:r>
        </a:p>
      </dgm:t>
    </dgm:pt>
    <dgm:pt modelId="{1B8F1ECB-C027-4845-833C-BD428358EF90}" type="parTrans" cxnId="{F8241008-BC3C-462E-B4D2-461B1F78977C}">
      <dgm:prSet/>
      <dgm:spPr/>
      <dgm:t>
        <a:bodyPr/>
        <a:lstStyle/>
        <a:p>
          <a:endParaRPr lang="tr-TR"/>
        </a:p>
      </dgm:t>
    </dgm:pt>
    <dgm:pt modelId="{BCDDD193-C503-4C8C-9679-B775F37E0DB9}" type="sibTrans" cxnId="{F8241008-BC3C-462E-B4D2-461B1F78977C}">
      <dgm:prSet/>
      <dgm:spPr/>
      <dgm:t>
        <a:bodyPr/>
        <a:lstStyle/>
        <a:p>
          <a:endParaRPr lang="tr-TR"/>
        </a:p>
      </dgm:t>
    </dgm:pt>
    <dgm:pt modelId="{FE19554D-7B46-41BE-9568-692FF5E3BD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smtClean="0">
              <a:ln>
                <a:noFill/>
              </a:ln>
              <a:solidFill>
                <a:schemeClr val="bg1"/>
              </a:solidFill>
              <a:effectLst/>
              <a:latin typeface="Arial" charset="0"/>
              <a:cs typeface="Arial" charset="0"/>
            </a:rPr>
            <a:t>GÜRÜLTÜ</a:t>
          </a:r>
        </a:p>
      </dgm:t>
    </dgm:pt>
    <dgm:pt modelId="{CF50B65E-5CCF-48CC-AB7A-A372A093C713}" type="parTrans" cxnId="{A30801C7-281E-4637-AB47-764A41BA1C95}">
      <dgm:prSet/>
      <dgm:spPr/>
      <dgm:t>
        <a:bodyPr/>
        <a:lstStyle/>
        <a:p>
          <a:endParaRPr lang="tr-TR"/>
        </a:p>
      </dgm:t>
    </dgm:pt>
    <dgm:pt modelId="{DF798382-9111-40E3-9F81-8C0526D27701}" type="sibTrans" cxnId="{A30801C7-281E-4637-AB47-764A41BA1C95}">
      <dgm:prSet/>
      <dgm:spPr/>
      <dgm:t>
        <a:bodyPr/>
        <a:lstStyle/>
        <a:p>
          <a:endParaRPr lang="tr-TR"/>
        </a:p>
      </dgm:t>
    </dgm:pt>
    <dgm:pt modelId="{C396FFED-684A-481B-A1C9-66A58A229F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ATIK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YÖNETİMİ</a:t>
          </a:r>
        </a:p>
      </dgm:t>
    </dgm:pt>
    <dgm:pt modelId="{4B92537D-0504-425C-845D-536022AC865D}" type="parTrans" cxnId="{6AEB1FE7-81DA-4649-9D57-6DFF0737A19F}">
      <dgm:prSet/>
      <dgm:spPr/>
      <dgm:t>
        <a:bodyPr/>
        <a:lstStyle/>
        <a:p>
          <a:endParaRPr lang="tr-TR"/>
        </a:p>
      </dgm:t>
    </dgm:pt>
    <dgm:pt modelId="{8302EC49-9FB0-40BD-ACE3-6ADCF6662231}" type="sibTrans" cxnId="{6AEB1FE7-81DA-4649-9D57-6DFF0737A19F}">
      <dgm:prSet/>
      <dgm:spPr/>
      <dgm:t>
        <a:bodyPr/>
        <a:lstStyle/>
        <a:p>
          <a:endParaRPr lang="tr-TR"/>
        </a:p>
      </dgm:t>
    </dgm:pt>
    <dgm:pt modelId="{69B2FC1D-350A-4422-BE00-25AA49822D5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ÇED</a:t>
          </a:r>
        </a:p>
      </dgm:t>
    </dgm:pt>
    <dgm:pt modelId="{8492CA43-55D7-458F-924E-86C2A533E079}" type="parTrans" cxnId="{7500E72F-0F5D-4138-B5A9-8FBBBE34598F}">
      <dgm:prSet/>
      <dgm:spPr/>
      <dgm:t>
        <a:bodyPr/>
        <a:lstStyle/>
        <a:p>
          <a:endParaRPr lang="tr-TR"/>
        </a:p>
      </dgm:t>
    </dgm:pt>
    <dgm:pt modelId="{F0325F0F-3308-46F1-8B2A-383A0B4DAEFE}" type="sibTrans" cxnId="{7500E72F-0F5D-4138-B5A9-8FBBBE34598F}">
      <dgm:prSet/>
      <dgm:spPr/>
      <dgm:t>
        <a:bodyPr/>
        <a:lstStyle/>
        <a:p>
          <a:endParaRPr lang="tr-TR"/>
        </a:p>
      </dgm:t>
    </dgm:pt>
    <dgm:pt modelId="{845FA67D-2A76-47C8-92C6-ADA40CA8670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b="1" i="0" u="none" strike="noStrike" cap="none" normalizeH="0" baseline="0" dirty="0" smtClean="0">
              <a:ln>
                <a:noFill/>
              </a:ln>
              <a:solidFill>
                <a:schemeClr val="bg1"/>
              </a:solidFill>
              <a:effectLst/>
              <a:latin typeface="Arial" charset="0"/>
              <a:cs typeface="Arial" charset="0"/>
            </a:rPr>
            <a:t>ÇEVRE YÖNETİMİ</a:t>
          </a:r>
        </a:p>
      </dgm:t>
    </dgm:pt>
    <dgm:pt modelId="{101B8353-473E-4861-A930-AB0EB40712E7}" type="parTrans" cxnId="{B5A8FD80-1847-405B-8E38-12F12B1DF280}">
      <dgm:prSet/>
      <dgm:spPr/>
      <dgm:t>
        <a:bodyPr/>
        <a:lstStyle/>
        <a:p>
          <a:endParaRPr lang="tr-TR"/>
        </a:p>
      </dgm:t>
    </dgm:pt>
    <dgm:pt modelId="{7FE42D76-4DDF-4A0A-9DE5-5D89FF52CFEF}" type="sibTrans" cxnId="{B5A8FD80-1847-405B-8E38-12F12B1DF280}">
      <dgm:prSet/>
      <dgm:spPr/>
      <dgm:t>
        <a:bodyPr/>
        <a:lstStyle/>
        <a:p>
          <a:endParaRPr lang="tr-TR"/>
        </a:p>
      </dgm:t>
    </dgm:pt>
    <dgm:pt modelId="{5034DD6F-9080-49E5-BFD2-29C899785B26}" type="pres">
      <dgm:prSet presAssocID="{BAC5F430-B908-4C8F-9ABE-42BB06F4DFC6}" presName="cycle" presStyleCnt="0">
        <dgm:presLayoutVars>
          <dgm:chMax val="1"/>
          <dgm:dir/>
          <dgm:animLvl val="ctr"/>
          <dgm:resizeHandles val="exact"/>
        </dgm:presLayoutVars>
      </dgm:prSet>
      <dgm:spPr/>
    </dgm:pt>
    <dgm:pt modelId="{71D040CF-9ED2-487C-9BA8-CABA3320EAFF}" type="pres">
      <dgm:prSet presAssocID="{9BCB5585-7A5E-4E88-A1F4-F58CE4D618A7}" presName="centerShape" presStyleLbl="node0" presStyleIdx="0" presStyleCnt="1" custScaleX="199232" custScaleY="164234"/>
      <dgm:spPr/>
      <dgm:t>
        <a:bodyPr/>
        <a:lstStyle/>
        <a:p>
          <a:endParaRPr lang="tr-TR"/>
        </a:p>
      </dgm:t>
    </dgm:pt>
    <dgm:pt modelId="{86B67973-000C-4E00-9556-118167887EFE}" type="pres">
      <dgm:prSet presAssocID="{DB259E16-EAC5-4FA4-ACC9-68CD9F0EE6ED}" presName="Name9" presStyleLbl="parChTrans1D2" presStyleIdx="0" presStyleCnt="7"/>
      <dgm:spPr/>
      <dgm:t>
        <a:bodyPr/>
        <a:lstStyle/>
        <a:p>
          <a:endParaRPr lang="tr-TR"/>
        </a:p>
      </dgm:t>
    </dgm:pt>
    <dgm:pt modelId="{CF979498-91D6-4B30-A3DF-9E2095589825}" type="pres">
      <dgm:prSet presAssocID="{DB259E16-EAC5-4FA4-ACC9-68CD9F0EE6ED}" presName="connTx" presStyleLbl="parChTrans1D2" presStyleIdx="0" presStyleCnt="7"/>
      <dgm:spPr/>
      <dgm:t>
        <a:bodyPr/>
        <a:lstStyle/>
        <a:p>
          <a:endParaRPr lang="tr-TR"/>
        </a:p>
      </dgm:t>
    </dgm:pt>
    <dgm:pt modelId="{BE1FC714-3C63-46E0-8621-C62747DA22ED}" type="pres">
      <dgm:prSet presAssocID="{55B2855A-6D5F-4F7D-B8D8-24F64E5563D7}" presName="node" presStyleLbl="node1" presStyleIdx="0" presStyleCnt="7">
        <dgm:presLayoutVars>
          <dgm:bulletEnabled val="1"/>
        </dgm:presLayoutVars>
      </dgm:prSet>
      <dgm:spPr/>
      <dgm:t>
        <a:bodyPr/>
        <a:lstStyle/>
        <a:p>
          <a:endParaRPr lang="tr-TR"/>
        </a:p>
      </dgm:t>
    </dgm:pt>
    <dgm:pt modelId="{15B33E66-D61E-4AC2-82F9-000E050D6418}" type="pres">
      <dgm:prSet presAssocID="{D08B1C75-0274-4695-B2BD-3C00D5D99B4E}" presName="Name9" presStyleLbl="parChTrans1D2" presStyleIdx="1" presStyleCnt="7"/>
      <dgm:spPr/>
      <dgm:t>
        <a:bodyPr/>
        <a:lstStyle/>
        <a:p>
          <a:endParaRPr lang="tr-TR"/>
        </a:p>
      </dgm:t>
    </dgm:pt>
    <dgm:pt modelId="{1EBC1E61-BC66-44CC-8F96-3B3A8768BDF9}" type="pres">
      <dgm:prSet presAssocID="{D08B1C75-0274-4695-B2BD-3C00D5D99B4E}" presName="connTx" presStyleLbl="parChTrans1D2" presStyleIdx="1" presStyleCnt="7"/>
      <dgm:spPr/>
      <dgm:t>
        <a:bodyPr/>
        <a:lstStyle/>
        <a:p>
          <a:endParaRPr lang="tr-TR"/>
        </a:p>
      </dgm:t>
    </dgm:pt>
    <dgm:pt modelId="{291B369E-4007-4A13-A43F-6FBFF1D2327E}" type="pres">
      <dgm:prSet presAssocID="{28DCEC6A-502D-4D64-918C-D25EA307282F}" presName="node" presStyleLbl="node1" presStyleIdx="1" presStyleCnt="7">
        <dgm:presLayoutVars>
          <dgm:bulletEnabled val="1"/>
        </dgm:presLayoutVars>
      </dgm:prSet>
      <dgm:spPr/>
      <dgm:t>
        <a:bodyPr/>
        <a:lstStyle/>
        <a:p>
          <a:endParaRPr lang="tr-TR"/>
        </a:p>
      </dgm:t>
    </dgm:pt>
    <dgm:pt modelId="{BA4F2BCC-09C6-4874-9094-4462F34CE752}" type="pres">
      <dgm:prSet presAssocID="{1B8F1ECB-C027-4845-833C-BD428358EF90}" presName="Name9" presStyleLbl="parChTrans1D2" presStyleIdx="2" presStyleCnt="7"/>
      <dgm:spPr/>
      <dgm:t>
        <a:bodyPr/>
        <a:lstStyle/>
        <a:p>
          <a:endParaRPr lang="tr-TR"/>
        </a:p>
      </dgm:t>
    </dgm:pt>
    <dgm:pt modelId="{DA69CE93-DD50-4782-91EF-CB196D16CCE4}" type="pres">
      <dgm:prSet presAssocID="{1B8F1ECB-C027-4845-833C-BD428358EF90}" presName="connTx" presStyleLbl="parChTrans1D2" presStyleIdx="2" presStyleCnt="7"/>
      <dgm:spPr/>
      <dgm:t>
        <a:bodyPr/>
        <a:lstStyle/>
        <a:p>
          <a:endParaRPr lang="tr-TR"/>
        </a:p>
      </dgm:t>
    </dgm:pt>
    <dgm:pt modelId="{5547F2AA-D9EF-4D00-BDA3-EBAF7BA0A692}" type="pres">
      <dgm:prSet presAssocID="{E29A2805-D916-4F13-BA3C-106A804F1635}" presName="node" presStyleLbl="node1" presStyleIdx="2" presStyleCnt="7">
        <dgm:presLayoutVars>
          <dgm:bulletEnabled val="1"/>
        </dgm:presLayoutVars>
      </dgm:prSet>
      <dgm:spPr/>
      <dgm:t>
        <a:bodyPr/>
        <a:lstStyle/>
        <a:p>
          <a:endParaRPr lang="tr-TR"/>
        </a:p>
      </dgm:t>
    </dgm:pt>
    <dgm:pt modelId="{77FB7C0E-F941-4FBA-83E3-C13272C4F156}" type="pres">
      <dgm:prSet presAssocID="{CF50B65E-5CCF-48CC-AB7A-A372A093C713}" presName="Name9" presStyleLbl="parChTrans1D2" presStyleIdx="3" presStyleCnt="7"/>
      <dgm:spPr/>
      <dgm:t>
        <a:bodyPr/>
        <a:lstStyle/>
        <a:p>
          <a:endParaRPr lang="tr-TR"/>
        </a:p>
      </dgm:t>
    </dgm:pt>
    <dgm:pt modelId="{B8384490-1FF6-45EE-A8BA-DFC6A051FA61}" type="pres">
      <dgm:prSet presAssocID="{CF50B65E-5CCF-48CC-AB7A-A372A093C713}" presName="connTx" presStyleLbl="parChTrans1D2" presStyleIdx="3" presStyleCnt="7"/>
      <dgm:spPr/>
      <dgm:t>
        <a:bodyPr/>
        <a:lstStyle/>
        <a:p>
          <a:endParaRPr lang="tr-TR"/>
        </a:p>
      </dgm:t>
    </dgm:pt>
    <dgm:pt modelId="{BF9AA9F0-F74C-402B-B017-E82628834597}" type="pres">
      <dgm:prSet presAssocID="{FE19554D-7B46-41BE-9568-692FF5E3BDE0}" presName="node" presStyleLbl="node1" presStyleIdx="3" presStyleCnt="7">
        <dgm:presLayoutVars>
          <dgm:bulletEnabled val="1"/>
        </dgm:presLayoutVars>
      </dgm:prSet>
      <dgm:spPr/>
      <dgm:t>
        <a:bodyPr/>
        <a:lstStyle/>
        <a:p>
          <a:endParaRPr lang="tr-TR"/>
        </a:p>
      </dgm:t>
    </dgm:pt>
    <dgm:pt modelId="{65BA1788-B36E-47F1-ADA5-876753FC9171}" type="pres">
      <dgm:prSet presAssocID="{4B92537D-0504-425C-845D-536022AC865D}" presName="Name9" presStyleLbl="parChTrans1D2" presStyleIdx="4" presStyleCnt="7"/>
      <dgm:spPr/>
      <dgm:t>
        <a:bodyPr/>
        <a:lstStyle/>
        <a:p>
          <a:endParaRPr lang="tr-TR"/>
        </a:p>
      </dgm:t>
    </dgm:pt>
    <dgm:pt modelId="{9C0134A9-B1CF-48AE-AEFE-440183DFB1B1}" type="pres">
      <dgm:prSet presAssocID="{4B92537D-0504-425C-845D-536022AC865D}" presName="connTx" presStyleLbl="parChTrans1D2" presStyleIdx="4" presStyleCnt="7"/>
      <dgm:spPr/>
      <dgm:t>
        <a:bodyPr/>
        <a:lstStyle/>
        <a:p>
          <a:endParaRPr lang="tr-TR"/>
        </a:p>
      </dgm:t>
    </dgm:pt>
    <dgm:pt modelId="{B31131EE-9B7B-4CA8-B0BC-961E4F137879}" type="pres">
      <dgm:prSet presAssocID="{C396FFED-684A-481B-A1C9-66A58A229FE0}" presName="node" presStyleLbl="node1" presStyleIdx="4" presStyleCnt="7">
        <dgm:presLayoutVars>
          <dgm:bulletEnabled val="1"/>
        </dgm:presLayoutVars>
      </dgm:prSet>
      <dgm:spPr/>
      <dgm:t>
        <a:bodyPr/>
        <a:lstStyle/>
        <a:p>
          <a:endParaRPr lang="tr-TR"/>
        </a:p>
      </dgm:t>
    </dgm:pt>
    <dgm:pt modelId="{A90306D2-755E-49C9-8EBE-C343703E4C6A}" type="pres">
      <dgm:prSet presAssocID="{8492CA43-55D7-458F-924E-86C2A533E079}" presName="Name9" presStyleLbl="parChTrans1D2" presStyleIdx="5" presStyleCnt="7"/>
      <dgm:spPr/>
      <dgm:t>
        <a:bodyPr/>
        <a:lstStyle/>
        <a:p>
          <a:endParaRPr lang="tr-TR"/>
        </a:p>
      </dgm:t>
    </dgm:pt>
    <dgm:pt modelId="{54B27818-A787-4270-862D-4E7FAF82FEEB}" type="pres">
      <dgm:prSet presAssocID="{8492CA43-55D7-458F-924E-86C2A533E079}" presName="connTx" presStyleLbl="parChTrans1D2" presStyleIdx="5" presStyleCnt="7"/>
      <dgm:spPr/>
      <dgm:t>
        <a:bodyPr/>
        <a:lstStyle/>
        <a:p>
          <a:endParaRPr lang="tr-TR"/>
        </a:p>
      </dgm:t>
    </dgm:pt>
    <dgm:pt modelId="{DD687B8E-54D9-4F3B-AB48-4E77859C6E2A}" type="pres">
      <dgm:prSet presAssocID="{69B2FC1D-350A-4422-BE00-25AA49822D51}" presName="node" presStyleLbl="node1" presStyleIdx="5" presStyleCnt="7">
        <dgm:presLayoutVars>
          <dgm:bulletEnabled val="1"/>
        </dgm:presLayoutVars>
      </dgm:prSet>
      <dgm:spPr/>
      <dgm:t>
        <a:bodyPr/>
        <a:lstStyle/>
        <a:p>
          <a:endParaRPr lang="tr-TR"/>
        </a:p>
      </dgm:t>
    </dgm:pt>
    <dgm:pt modelId="{427F9D0B-9D3C-4AA7-83D9-D1DFC5E03C56}" type="pres">
      <dgm:prSet presAssocID="{101B8353-473E-4861-A930-AB0EB40712E7}" presName="Name9" presStyleLbl="parChTrans1D2" presStyleIdx="6" presStyleCnt="7"/>
      <dgm:spPr/>
      <dgm:t>
        <a:bodyPr/>
        <a:lstStyle/>
        <a:p>
          <a:endParaRPr lang="tr-TR"/>
        </a:p>
      </dgm:t>
    </dgm:pt>
    <dgm:pt modelId="{C764B8CF-6446-4953-8C03-E5568A98B2F5}" type="pres">
      <dgm:prSet presAssocID="{101B8353-473E-4861-A930-AB0EB40712E7}" presName="connTx" presStyleLbl="parChTrans1D2" presStyleIdx="6" presStyleCnt="7"/>
      <dgm:spPr/>
      <dgm:t>
        <a:bodyPr/>
        <a:lstStyle/>
        <a:p>
          <a:endParaRPr lang="tr-TR"/>
        </a:p>
      </dgm:t>
    </dgm:pt>
    <dgm:pt modelId="{EEDC4FE3-B3F6-4EA9-8AF6-CA915BE463E1}" type="pres">
      <dgm:prSet presAssocID="{845FA67D-2A76-47C8-92C6-ADA40CA8670F}" presName="node" presStyleLbl="node1" presStyleIdx="6" presStyleCnt="7">
        <dgm:presLayoutVars>
          <dgm:bulletEnabled val="1"/>
        </dgm:presLayoutVars>
      </dgm:prSet>
      <dgm:spPr/>
      <dgm:t>
        <a:bodyPr/>
        <a:lstStyle/>
        <a:p>
          <a:endParaRPr lang="tr-TR"/>
        </a:p>
      </dgm:t>
    </dgm:pt>
  </dgm:ptLst>
  <dgm:cxnLst>
    <dgm:cxn modelId="{152F8E85-D6F1-4403-97FA-A0357DC9FF99}" type="presOf" srcId="{1B8F1ECB-C027-4845-833C-BD428358EF90}" destId="{BA4F2BCC-09C6-4874-9094-4462F34CE752}" srcOrd="0" destOrd="0" presId="urn:microsoft.com/office/officeart/2005/8/layout/radial1"/>
    <dgm:cxn modelId="{640A02C1-FF9D-4004-B55D-93CE8D3E8BD1}" srcId="{BAC5F430-B908-4C8F-9ABE-42BB06F4DFC6}" destId="{9BCB5585-7A5E-4E88-A1F4-F58CE4D618A7}" srcOrd="0" destOrd="0" parTransId="{F8C0AEDB-9986-4373-AA64-345263C4AADD}" sibTransId="{20C1C921-8E69-405D-99AD-6B0FF6FC1926}"/>
    <dgm:cxn modelId="{7500E72F-0F5D-4138-B5A9-8FBBBE34598F}" srcId="{9BCB5585-7A5E-4E88-A1F4-F58CE4D618A7}" destId="{69B2FC1D-350A-4422-BE00-25AA49822D51}" srcOrd="5" destOrd="0" parTransId="{8492CA43-55D7-458F-924E-86C2A533E079}" sibTransId="{F0325F0F-3308-46F1-8B2A-383A0B4DAEFE}"/>
    <dgm:cxn modelId="{C5A8F4A8-2465-492B-AB33-1BA89C1BCD56}" type="presOf" srcId="{101B8353-473E-4861-A930-AB0EB40712E7}" destId="{C764B8CF-6446-4953-8C03-E5568A98B2F5}" srcOrd="1" destOrd="0" presId="urn:microsoft.com/office/officeart/2005/8/layout/radial1"/>
    <dgm:cxn modelId="{EE259CC3-C149-454B-AC96-AAB5BE35F460}" type="presOf" srcId="{C396FFED-684A-481B-A1C9-66A58A229FE0}" destId="{B31131EE-9B7B-4CA8-B0BC-961E4F137879}" srcOrd="0" destOrd="0" presId="urn:microsoft.com/office/officeart/2005/8/layout/radial1"/>
    <dgm:cxn modelId="{D9546C8E-3F0B-43BA-8C5D-4425ACF26D34}" type="presOf" srcId="{4B92537D-0504-425C-845D-536022AC865D}" destId="{9C0134A9-B1CF-48AE-AEFE-440183DFB1B1}" srcOrd="1" destOrd="0" presId="urn:microsoft.com/office/officeart/2005/8/layout/radial1"/>
    <dgm:cxn modelId="{E00F0385-0E8A-4EC1-B301-F78F8E6D7D4F}" type="presOf" srcId="{D08B1C75-0274-4695-B2BD-3C00D5D99B4E}" destId="{15B33E66-D61E-4AC2-82F9-000E050D6418}" srcOrd="0" destOrd="0" presId="urn:microsoft.com/office/officeart/2005/8/layout/radial1"/>
    <dgm:cxn modelId="{5D2518A1-C8DB-47DC-90F6-C596D9405B86}" srcId="{9BCB5585-7A5E-4E88-A1F4-F58CE4D618A7}" destId="{55B2855A-6D5F-4F7D-B8D8-24F64E5563D7}" srcOrd="0" destOrd="0" parTransId="{DB259E16-EAC5-4FA4-ACC9-68CD9F0EE6ED}" sibTransId="{18DBCE75-CAC7-4304-894D-DD888F77BE6E}"/>
    <dgm:cxn modelId="{5D59D603-46BC-4736-AD69-56B363BAEB31}" type="presOf" srcId="{4B92537D-0504-425C-845D-536022AC865D}" destId="{65BA1788-B36E-47F1-ADA5-876753FC9171}" srcOrd="0" destOrd="0" presId="urn:microsoft.com/office/officeart/2005/8/layout/radial1"/>
    <dgm:cxn modelId="{02B290D7-1835-4FAB-8E91-141887D623D4}" type="presOf" srcId="{845FA67D-2A76-47C8-92C6-ADA40CA8670F}" destId="{EEDC4FE3-B3F6-4EA9-8AF6-CA915BE463E1}" srcOrd="0" destOrd="0" presId="urn:microsoft.com/office/officeart/2005/8/layout/radial1"/>
    <dgm:cxn modelId="{0132ED44-14BE-49F3-B6C3-6353B11BC221}" type="presOf" srcId="{28DCEC6A-502D-4D64-918C-D25EA307282F}" destId="{291B369E-4007-4A13-A43F-6FBFF1D2327E}" srcOrd="0" destOrd="0" presId="urn:microsoft.com/office/officeart/2005/8/layout/radial1"/>
    <dgm:cxn modelId="{12825E16-43E9-48CE-91DE-C3566EE7A8A0}" type="presOf" srcId="{1B8F1ECB-C027-4845-833C-BD428358EF90}" destId="{DA69CE93-DD50-4782-91EF-CB196D16CCE4}" srcOrd="1" destOrd="0" presId="urn:microsoft.com/office/officeart/2005/8/layout/radial1"/>
    <dgm:cxn modelId="{EBAB081E-4BF8-41F4-9F91-CE2C25D47A2A}" type="presOf" srcId="{101B8353-473E-4861-A930-AB0EB40712E7}" destId="{427F9D0B-9D3C-4AA7-83D9-D1DFC5E03C56}" srcOrd="0" destOrd="0" presId="urn:microsoft.com/office/officeart/2005/8/layout/radial1"/>
    <dgm:cxn modelId="{F2F38047-4650-4873-B94E-7BF084A91F50}" type="presOf" srcId="{69B2FC1D-350A-4422-BE00-25AA49822D51}" destId="{DD687B8E-54D9-4F3B-AB48-4E77859C6E2A}" srcOrd="0" destOrd="0" presId="urn:microsoft.com/office/officeart/2005/8/layout/radial1"/>
    <dgm:cxn modelId="{77BF642F-E0A5-41F5-A9A2-88FCEA70A174}" type="presOf" srcId="{E29A2805-D916-4F13-BA3C-106A804F1635}" destId="{5547F2AA-D9EF-4D00-BDA3-EBAF7BA0A692}" srcOrd="0" destOrd="0" presId="urn:microsoft.com/office/officeart/2005/8/layout/radial1"/>
    <dgm:cxn modelId="{6AEB1FE7-81DA-4649-9D57-6DFF0737A19F}" srcId="{9BCB5585-7A5E-4E88-A1F4-F58CE4D618A7}" destId="{C396FFED-684A-481B-A1C9-66A58A229FE0}" srcOrd="4" destOrd="0" parTransId="{4B92537D-0504-425C-845D-536022AC865D}" sibTransId="{8302EC49-9FB0-40BD-ACE3-6ADCF6662231}"/>
    <dgm:cxn modelId="{7E63B586-942E-46C4-BBF3-41F09279E7FC}" type="presOf" srcId="{8492CA43-55D7-458F-924E-86C2A533E079}" destId="{A90306D2-755E-49C9-8EBE-C343703E4C6A}" srcOrd="0" destOrd="0" presId="urn:microsoft.com/office/officeart/2005/8/layout/radial1"/>
    <dgm:cxn modelId="{8A458C0D-E443-499A-80DF-3E7431F062AB}" type="presOf" srcId="{55B2855A-6D5F-4F7D-B8D8-24F64E5563D7}" destId="{BE1FC714-3C63-46E0-8621-C62747DA22ED}" srcOrd="0" destOrd="0" presId="urn:microsoft.com/office/officeart/2005/8/layout/radial1"/>
    <dgm:cxn modelId="{2E249DF7-014C-45CC-8A99-6E873E4D8BB1}" type="presOf" srcId="{8492CA43-55D7-458F-924E-86C2A533E079}" destId="{54B27818-A787-4270-862D-4E7FAF82FEEB}" srcOrd="1" destOrd="0" presId="urn:microsoft.com/office/officeart/2005/8/layout/radial1"/>
    <dgm:cxn modelId="{FBAD59AC-B036-4044-8EF1-603133A18168}" type="presOf" srcId="{DB259E16-EAC5-4FA4-ACC9-68CD9F0EE6ED}" destId="{CF979498-91D6-4B30-A3DF-9E2095589825}" srcOrd="1" destOrd="0" presId="urn:microsoft.com/office/officeart/2005/8/layout/radial1"/>
    <dgm:cxn modelId="{A6C43A37-3F1B-4B54-A398-EC869B24453C}" type="presOf" srcId="{CF50B65E-5CCF-48CC-AB7A-A372A093C713}" destId="{77FB7C0E-F941-4FBA-83E3-C13272C4F156}" srcOrd="0" destOrd="0" presId="urn:microsoft.com/office/officeart/2005/8/layout/radial1"/>
    <dgm:cxn modelId="{C4690702-A278-43AE-A19B-516FD9F654A9}" srcId="{9BCB5585-7A5E-4E88-A1F4-F58CE4D618A7}" destId="{28DCEC6A-502D-4D64-918C-D25EA307282F}" srcOrd="1" destOrd="0" parTransId="{D08B1C75-0274-4695-B2BD-3C00D5D99B4E}" sibTransId="{34E98BB0-28EE-407F-A884-8826F7E3FA7E}"/>
    <dgm:cxn modelId="{DC18EDB6-D7D0-4436-B5FF-FD49A76C4CC9}" type="presOf" srcId="{9BCB5585-7A5E-4E88-A1F4-F58CE4D618A7}" destId="{71D040CF-9ED2-487C-9BA8-CABA3320EAFF}" srcOrd="0" destOrd="0" presId="urn:microsoft.com/office/officeart/2005/8/layout/radial1"/>
    <dgm:cxn modelId="{A30801C7-281E-4637-AB47-764A41BA1C95}" srcId="{9BCB5585-7A5E-4E88-A1F4-F58CE4D618A7}" destId="{FE19554D-7B46-41BE-9568-692FF5E3BDE0}" srcOrd="3" destOrd="0" parTransId="{CF50B65E-5CCF-48CC-AB7A-A372A093C713}" sibTransId="{DF798382-9111-40E3-9F81-8C0526D27701}"/>
    <dgm:cxn modelId="{55BDDB3C-D71D-407B-BF80-7186715694F7}" type="presOf" srcId="{DB259E16-EAC5-4FA4-ACC9-68CD9F0EE6ED}" destId="{86B67973-000C-4E00-9556-118167887EFE}" srcOrd="0" destOrd="0" presId="urn:microsoft.com/office/officeart/2005/8/layout/radial1"/>
    <dgm:cxn modelId="{DDCC9E04-7F3C-4F7D-89F1-9E1D2E72D727}" type="presOf" srcId="{CF50B65E-5CCF-48CC-AB7A-A372A093C713}" destId="{B8384490-1FF6-45EE-A8BA-DFC6A051FA61}" srcOrd="1" destOrd="0" presId="urn:microsoft.com/office/officeart/2005/8/layout/radial1"/>
    <dgm:cxn modelId="{F8241008-BC3C-462E-B4D2-461B1F78977C}" srcId="{9BCB5585-7A5E-4E88-A1F4-F58CE4D618A7}" destId="{E29A2805-D916-4F13-BA3C-106A804F1635}" srcOrd="2" destOrd="0" parTransId="{1B8F1ECB-C027-4845-833C-BD428358EF90}" sibTransId="{BCDDD193-C503-4C8C-9679-B775F37E0DB9}"/>
    <dgm:cxn modelId="{390286DF-1762-4CA7-ACD1-ADEF862C0A2F}" type="presOf" srcId="{FE19554D-7B46-41BE-9568-692FF5E3BDE0}" destId="{BF9AA9F0-F74C-402B-B017-E82628834597}" srcOrd="0" destOrd="0" presId="urn:microsoft.com/office/officeart/2005/8/layout/radial1"/>
    <dgm:cxn modelId="{B5A8FD80-1847-405B-8E38-12F12B1DF280}" srcId="{9BCB5585-7A5E-4E88-A1F4-F58CE4D618A7}" destId="{845FA67D-2A76-47C8-92C6-ADA40CA8670F}" srcOrd="6" destOrd="0" parTransId="{101B8353-473E-4861-A930-AB0EB40712E7}" sibTransId="{7FE42D76-4DDF-4A0A-9DE5-5D89FF52CFEF}"/>
    <dgm:cxn modelId="{7F4B1798-DC9A-400E-A3CE-A1A930B50686}" type="presOf" srcId="{BAC5F430-B908-4C8F-9ABE-42BB06F4DFC6}" destId="{5034DD6F-9080-49E5-BFD2-29C899785B26}" srcOrd="0" destOrd="0" presId="urn:microsoft.com/office/officeart/2005/8/layout/radial1"/>
    <dgm:cxn modelId="{C02D11D1-FE39-4EB5-8001-929AC0B93D21}" type="presOf" srcId="{D08B1C75-0274-4695-B2BD-3C00D5D99B4E}" destId="{1EBC1E61-BC66-44CC-8F96-3B3A8768BDF9}" srcOrd="1" destOrd="0" presId="urn:microsoft.com/office/officeart/2005/8/layout/radial1"/>
    <dgm:cxn modelId="{03E018D7-CC4D-4928-978F-0E703591E031}" type="presParOf" srcId="{5034DD6F-9080-49E5-BFD2-29C899785B26}" destId="{71D040CF-9ED2-487C-9BA8-CABA3320EAFF}" srcOrd="0" destOrd="0" presId="urn:microsoft.com/office/officeart/2005/8/layout/radial1"/>
    <dgm:cxn modelId="{01E59D6A-43EA-4F43-8662-686376F1E9A3}" type="presParOf" srcId="{5034DD6F-9080-49E5-BFD2-29C899785B26}" destId="{86B67973-000C-4E00-9556-118167887EFE}" srcOrd="1" destOrd="0" presId="urn:microsoft.com/office/officeart/2005/8/layout/radial1"/>
    <dgm:cxn modelId="{F525461B-0B35-498F-B9DE-CCA42E1AD391}" type="presParOf" srcId="{86B67973-000C-4E00-9556-118167887EFE}" destId="{CF979498-91D6-4B30-A3DF-9E2095589825}" srcOrd="0" destOrd="0" presId="urn:microsoft.com/office/officeart/2005/8/layout/radial1"/>
    <dgm:cxn modelId="{0DC42B17-F00B-490A-8D7C-42AEAA935F52}" type="presParOf" srcId="{5034DD6F-9080-49E5-BFD2-29C899785B26}" destId="{BE1FC714-3C63-46E0-8621-C62747DA22ED}" srcOrd="2" destOrd="0" presId="urn:microsoft.com/office/officeart/2005/8/layout/radial1"/>
    <dgm:cxn modelId="{D339D6FD-053C-449D-A3D5-5FB3C00935D8}" type="presParOf" srcId="{5034DD6F-9080-49E5-BFD2-29C899785B26}" destId="{15B33E66-D61E-4AC2-82F9-000E050D6418}" srcOrd="3" destOrd="0" presId="urn:microsoft.com/office/officeart/2005/8/layout/radial1"/>
    <dgm:cxn modelId="{9A326A6F-7523-4A7C-9F45-9E78C68C553D}" type="presParOf" srcId="{15B33E66-D61E-4AC2-82F9-000E050D6418}" destId="{1EBC1E61-BC66-44CC-8F96-3B3A8768BDF9}" srcOrd="0" destOrd="0" presId="urn:microsoft.com/office/officeart/2005/8/layout/radial1"/>
    <dgm:cxn modelId="{6C966FC8-76F0-42EE-B451-6FC24D68DDC8}" type="presParOf" srcId="{5034DD6F-9080-49E5-BFD2-29C899785B26}" destId="{291B369E-4007-4A13-A43F-6FBFF1D2327E}" srcOrd="4" destOrd="0" presId="urn:microsoft.com/office/officeart/2005/8/layout/radial1"/>
    <dgm:cxn modelId="{CC2175DA-E1C5-4E2B-90E0-9E37D41654F0}" type="presParOf" srcId="{5034DD6F-9080-49E5-BFD2-29C899785B26}" destId="{BA4F2BCC-09C6-4874-9094-4462F34CE752}" srcOrd="5" destOrd="0" presId="urn:microsoft.com/office/officeart/2005/8/layout/radial1"/>
    <dgm:cxn modelId="{7992CE53-C68B-4583-9E78-389D3A151C6E}" type="presParOf" srcId="{BA4F2BCC-09C6-4874-9094-4462F34CE752}" destId="{DA69CE93-DD50-4782-91EF-CB196D16CCE4}" srcOrd="0" destOrd="0" presId="urn:microsoft.com/office/officeart/2005/8/layout/radial1"/>
    <dgm:cxn modelId="{AA4B3CF8-129F-4E8B-9B11-2E4EE4D35097}" type="presParOf" srcId="{5034DD6F-9080-49E5-BFD2-29C899785B26}" destId="{5547F2AA-D9EF-4D00-BDA3-EBAF7BA0A692}" srcOrd="6" destOrd="0" presId="urn:microsoft.com/office/officeart/2005/8/layout/radial1"/>
    <dgm:cxn modelId="{8719A3FA-E3A0-4A83-B749-BC5EBAB335F3}" type="presParOf" srcId="{5034DD6F-9080-49E5-BFD2-29C899785B26}" destId="{77FB7C0E-F941-4FBA-83E3-C13272C4F156}" srcOrd="7" destOrd="0" presId="urn:microsoft.com/office/officeart/2005/8/layout/radial1"/>
    <dgm:cxn modelId="{55E2A96E-82C3-4F94-86B2-BA6870E0D2CB}" type="presParOf" srcId="{77FB7C0E-F941-4FBA-83E3-C13272C4F156}" destId="{B8384490-1FF6-45EE-A8BA-DFC6A051FA61}" srcOrd="0" destOrd="0" presId="urn:microsoft.com/office/officeart/2005/8/layout/radial1"/>
    <dgm:cxn modelId="{5AF59BE1-2B38-43F8-A4CF-58C68629AE47}" type="presParOf" srcId="{5034DD6F-9080-49E5-BFD2-29C899785B26}" destId="{BF9AA9F0-F74C-402B-B017-E82628834597}" srcOrd="8" destOrd="0" presId="urn:microsoft.com/office/officeart/2005/8/layout/radial1"/>
    <dgm:cxn modelId="{5437E2F3-0EF9-4CD5-AD11-848FE6F46F4D}" type="presParOf" srcId="{5034DD6F-9080-49E5-BFD2-29C899785B26}" destId="{65BA1788-B36E-47F1-ADA5-876753FC9171}" srcOrd="9" destOrd="0" presId="urn:microsoft.com/office/officeart/2005/8/layout/radial1"/>
    <dgm:cxn modelId="{0CD7738F-067D-46F9-BC06-E7E0D7FF3DAC}" type="presParOf" srcId="{65BA1788-B36E-47F1-ADA5-876753FC9171}" destId="{9C0134A9-B1CF-48AE-AEFE-440183DFB1B1}" srcOrd="0" destOrd="0" presId="urn:microsoft.com/office/officeart/2005/8/layout/radial1"/>
    <dgm:cxn modelId="{1D0A7CBD-0A8D-44F4-AF7B-50FD39E26F0A}" type="presParOf" srcId="{5034DD6F-9080-49E5-BFD2-29C899785B26}" destId="{B31131EE-9B7B-4CA8-B0BC-961E4F137879}" srcOrd="10" destOrd="0" presId="urn:microsoft.com/office/officeart/2005/8/layout/radial1"/>
    <dgm:cxn modelId="{92DBC940-05D9-4CEF-BC95-95AFC733959B}" type="presParOf" srcId="{5034DD6F-9080-49E5-BFD2-29C899785B26}" destId="{A90306D2-755E-49C9-8EBE-C343703E4C6A}" srcOrd="11" destOrd="0" presId="urn:microsoft.com/office/officeart/2005/8/layout/radial1"/>
    <dgm:cxn modelId="{B92BA131-1875-4AEB-98E2-D2BAA20A1D40}" type="presParOf" srcId="{A90306D2-755E-49C9-8EBE-C343703E4C6A}" destId="{54B27818-A787-4270-862D-4E7FAF82FEEB}" srcOrd="0" destOrd="0" presId="urn:microsoft.com/office/officeart/2005/8/layout/radial1"/>
    <dgm:cxn modelId="{BE96F98F-5AA1-49F3-BFCB-3BDA106041E3}" type="presParOf" srcId="{5034DD6F-9080-49E5-BFD2-29C899785B26}" destId="{DD687B8E-54D9-4F3B-AB48-4E77859C6E2A}" srcOrd="12" destOrd="0" presId="urn:microsoft.com/office/officeart/2005/8/layout/radial1"/>
    <dgm:cxn modelId="{98D07376-5C9D-4B76-8678-AFAEF2801607}" type="presParOf" srcId="{5034DD6F-9080-49E5-BFD2-29C899785B26}" destId="{427F9D0B-9D3C-4AA7-83D9-D1DFC5E03C56}" srcOrd="13" destOrd="0" presId="urn:microsoft.com/office/officeart/2005/8/layout/radial1"/>
    <dgm:cxn modelId="{81C4E392-B86F-4E7C-A8AC-20E98FAB1BA8}" type="presParOf" srcId="{427F9D0B-9D3C-4AA7-83D9-D1DFC5E03C56}" destId="{C764B8CF-6446-4953-8C03-E5568A98B2F5}" srcOrd="0" destOrd="0" presId="urn:microsoft.com/office/officeart/2005/8/layout/radial1"/>
    <dgm:cxn modelId="{53DA785D-7225-4B05-91DB-032EA5761460}" type="presParOf" srcId="{5034DD6F-9080-49E5-BFD2-29C899785B26}" destId="{EEDC4FE3-B3F6-4EA9-8AF6-CA915BE463E1}"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040CF-9ED2-487C-9BA8-CABA3320EAFF}">
      <dsp:nvSpPr>
        <dsp:cNvPr id="0" name=""/>
        <dsp:cNvSpPr/>
      </dsp:nvSpPr>
      <dsp:spPr>
        <a:xfrm>
          <a:off x="1053959" y="1645822"/>
          <a:ext cx="2140553" cy="176453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kern="1200" cap="none" normalizeH="0" baseline="0" dirty="0" smtClean="0">
              <a:ln>
                <a:noFill/>
              </a:ln>
              <a:solidFill>
                <a:schemeClr val="bg1"/>
              </a:solidFill>
              <a:effectLst/>
              <a:latin typeface="Arial" charset="0"/>
              <a:cs typeface="Arial" charset="0"/>
            </a:rPr>
            <a:t>ÇEVRE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kern="1200" cap="none" normalizeH="0" baseline="0" dirty="0" smtClean="0">
              <a:ln>
                <a:noFill/>
              </a:ln>
              <a:solidFill>
                <a:schemeClr val="bg1"/>
              </a:solidFill>
              <a:effectLst/>
              <a:latin typeface="Arial" charset="0"/>
              <a:cs typeface="Arial" charset="0"/>
            </a:rPr>
            <a:t>MÜHENDİSİNİN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kern="1200" cap="none" normalizeH="0" baseline="0" dirty="0" smtClean="0">
              <a:ln>
                <a:noFill/>
              </a:ln>
              <a:solidFill>
                <a:schemeClr val="bg1"/>
              </a:solidFill>
              <a:effectLst/>
              <a:latin typeface="Arial" charset="0"/>
              <a:cs typeface="Arial" charset="0"/>
            </a:rPr>
            <a:t>ÇALIŞMA</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kern="1200" cap="none" normalizeH="0" baseline="0" dirty="0" smtClean="0">
              <a:ln>
                <a:noFill/>
              </a:ln>
              <a:solidFill>
                <a:schemeClr val="bg1"/>
              </a:solidFill>
              <a:effectLst/>
              <a:latin typeface="Arial" charset="0"/>
              <a:cs typeface="Arial" charset="0"/>
            </a:rPr>
            <a:t>ALANLARI</a:t>
          </a:r>
        </a:p>
      </dsp:txBody>
      <dsp:txXfrm>
        <a:off x="1367436" y="1904232"/>
        <a:ext cx="1513599" cy="1247714"/>
      </dsp:txXfrm>
    </dsp:sp>
    <dsp:sp modelId="{86B67973-000C-4E00-9556-118167887EFE}">
      <dsp:nvSpPr>
        <dsp:cNvPr id="0" name=""/>
        <dsp:cNvSpPr/>
      </dsp:nvSpPr>
      <dsp:spPr>
        <a:xfrm rot="16200000">
          <a:off x="2027984" y="1526811"/>
          <a:ext cx="192502" cy="45520"/>
        </a:xfrm>
        <a:custGeom>
          <a:avLst/>
          <a:gdLst/>
          <a:ahLst/>
          <a:cxnLst/>
          <a:rect l="0" t="0" r="0" b="0"/>
          <a:pathLst>
            <a:path>
              <a:moveTo>
                <a:pt x="0" y="22760"/>
              </a:moveTo>
              <a:lnTo>
                <a:pt x="192502"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119423" y="1544758"/>
        <a:ext cx="9625" cy="9625"/>
      </dsp:txXfrm>
    </dsp:sp>
    <dsp:sp modelId="{BE1FC714-3C63-46E0-8621-C62747DA22ED}">
      <dsp:nvSpPr>
        <dsp:cNvPr id="0" name=""/>
        <dsp:cNvSpPr/>
      </dsp:nvSpPr>
      <dsp:spPr>
        <a:xfrm>
          <a:off x="1587034" y="378917"/>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smtClean="0">
              <a:ln>
                <a:noFill/>
              </a:ln>
              <a:solidFill>
                <a:schemeClr val="bg1"/>
              </a:solidFill>
              <a:effectLst/>
              <a:latin typeface="Arial" charset="0"/>
              <a:cs typeface="Arial" charset="0"/>
            </a:rPr>
            <a:t>SU VE ATIKSU</a:t>
          </a:r>
        </a:p>
      </dsp:txBody>
      <dsp:txXfrm>
        <a:off x="1744377" y="536260"/>
        <a:ext cx="759716" cy="759716"/>
      </dsp:txXfrm>
    </dsp:sp>
    <dsp:sp modelId="{15B33E66-D61E-4AC2-82F9-000E050D6418}">
      <dsp:nvSpPr>
        <dsp:cNvPr id="0" name=""/>
        <dsp:cNvSpPr/>
      </dsp:nvSpPr>
      <dsp:spPr>
        <a:xfrm rot="19285714">
          <a:off x="2883550" y="1863555"/>
          <a:ext cx="90888" cy="45520"/>
        </a:xfrm>
        <a:custGeom>
          <a:avLst/>
          <a:gdLst/>
          <a:ahLst/>
          <a:cxnLst/>
          <a:rect l="0" t="0" r="0" b="0"/>
          <a:pathLst>
            <a:path>
              <a:moveTo>
                <a:pt x="0" y="22760"/>
              </a:moveTo>
              <a:lnTo>
                <a:pt x="90888"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926722" y="1884043"/>
        <a:ext cx="4544" cy="4544"/>
      </dsp:txXfrm>
    </dsp:sp>
    <dsp:sp modelId="{291B369E-4007-4A13-A43F-6FBFF1D2327E}">
      <dsp:nvSpPr>
        <dsp:cNvPr id="0" name=""/>
        <dsp:cNvSpPr/>
      </dsp:nvSpPr>
      <dsp:spPr>
        <a:xfrm>
          <a:off x="2847324" y="985840"/>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smtClean="0">
              <a:ln>
                <a:noFill/>
              </a:ln>
              <a:solidFill>
                <a:schemeClr val="bg1"/>
              </a:solidFill>
              <a:effectLst/>
              <a:latin typeface="Arial" charset="0"/>
              <a:cs typeface="Arial" charset="0"/>
            </a:rPr>
            <a:t>HAVA</a:t>
          </a:r>
        </a:p>
      </dsp:txBody>
      <dsp:txXfrm>
        <a:off x="3004667" y="1143183"/>
        <a:ext cx="759716" cy="759716"/>
      </dsp:txXfrm>
    </dsp:sp>
    <dsp:sp modelId="{BA4F2BCC-09C6-4874-9094-4462F34CE752}">
      <dsp:nvSpPr>
        <dsp:cNvPr id="0" name=""/>
        <dsp:cNvSpPr/>
      </dsp:nvSpPr>
      <dsp:spPr>
        <a:xfrm rot="771429">
          <a:off x="3155494" y="2742621"/>
          <a:ext cx="16774" cy="45520"/>
        </a:xfrm>
        <a:custGeom>
          <a:avLst/>
          <a:gdLst/>
          <a:ahLst/>
          <a:cxnLst/>
          <a:rect l="0" t="0" r="0" b="0"/>
          <a:pathLst>
            <a:path>
              <a:moveTo>
                <a:pt x="0" y="22760"/>
              </a:moveTo>
              <a:lnTo>
                <a:pt x="16774"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3163462" y="2764962"/>
        <a:ext cx="838" cy="838"/>
      </dsp:txXfrm>
    </dsp:sp>
    <dsp:sp modelId="{5547F2AA-D9EF-4D00-BDA3-EBAF7BA0A692}">
      <dsp:nvSpPr>
        <dsp:cNvPr id="0" name=""/>
        <dsp:cNvSpPr/>
      </dsp:nvSpPr>
      <dsp:spPr>
        <a:xfrm>
          <a:off x="3158590" y="2349585"/>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smtClean="0">
              <a:ln>
                <a:noFill/>
              </a:ln>
              <a:solidFill>
                <a:schemeClr val="bg1"/>
              </a:solidFill>
              <a:effectLst/>
              <a:latin typeface="Arial" charset="0"/>
              <a:cs typeface="Arial" charset="0"/>
            </a:rPr>
            <a:t>TOPRAK</a:t>
          </a:r>
        </a:p>
      </dsp:txBody>
      <dsp:txXfrm>
        <a:off x="3315933" y="2506928"/>
        <a:ext cx="759716" cy="759716"/>
      </dsp:txXfrm>
    </dsp:sp>
    <dsp:sp modelId="{77FB7C0E-F941-4FBA-83E3-C13272C4F156}">
      <dsp:nvSpPr>
        <dsp:cNvPr id="0" name=""/>
        <dsp:cNvSpPr/>
      </dsp:nvSpPr>
      <dsp:spPr>
        <a:xfrm rot="3857143">
          <a:off x="2472537" y="3399504"/>
          <a:ext cx="164620" cy="45520"/>
        </a:xfrm>
        <a:custGeom>
          <a:avLst/>
          <a:gdLst/>
          <a:ahLst/>
          <a:cxnLst/>
          <a:rect l="0" t="0" r="0" b="0"/>
          <a:pathLst>
            <a:path>
              <a:moveTo>
                <a:pt x="0" y="22760"/>
              </a:moveTo>
              <a:lnTo>
                <a:pt x="164620"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550732" y="3418149"/>
        <a:ext cx="8231" cy="8231"/>
      </dsp:txXfrm>
    </dsp:sp>
    <dsp:sp modelId="{BF9AA9F0-F74C-402B-B017-E82628834597}">
      <dsp:nvSpPr>
        <dsp:cNvPr id="0" name=""/>
        <dsp:cNvSpPr/>
      </dsp:nvSpPr>
      <dsp:spPr>
        <a:xfrm>
          <a:off x="2286442" y="3443223"/>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smtClean="0">
              <a:ln>
                <a:noFill/>
              </a:ln>
              <a:solidFill>
                <a:schemeClr val="bg1"/>
              </a:solidFill>
              <a:effectLst/>
              <a:latin typeface="Arial" charset="0"/>
              <a:cs typeface="Arial" charset="0"/>
            </a:rPr>
            <a:t>GÜRÜLTÜ</a:t>
          </a:r>
        </a:p>
      </dsp:txBody>
      <dsp:txXfrm>
        <a:off x="2443785" y="3600566"/>
        <a:ext cx="759716" cy="759716"/>
      </dsp:txXfrm>
    </dsp:sp>
    <dsp:sp modelId="{65BA1788-B36E-47F1-ADA5-876753FC9171}">
      <dsp:nvSpPr>
        <dsp:cNvPr id="0" name=""/>
        <dsp:cNvSpPr/>
      </dsp:nvSpPr>
      <dsp:spPr>
        <a:xfrm rot="6942857">
          <a:off x="1611313" y="3399504"/>
          <a:ext cx="164620" cy="45520"/>
        </a:xfrm>
        <a:custGeom>
          <a:avLst/>
          <a:gdLst/>
          <a:ahLst/>
          <a:cxnLst/>
          <a:rect l="0" t="0" r="0" b="0"/>
          <a:pathLst>
            <a:path>
              <a:moveTo>
                <a:pt x="0" y="22760"/>
              </a:moveTo>
              <a:lnTo>
                <a:pt x="164620"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rot="10800000">
        <a:off x="1689508" y="3418149"/>
        <a:ext cx="8231" cy="8231"/>
      </dsp:txXfrm>
    </dsp:sp>
    <dsp:sp modelId="{B31131EE-9B7B-4CA8-B0BC-961E4F137879}">
      <dsp:nvSpPr>
        <dsp:cNvPr id="0" name=""/>
        <dsp:cNvSpPr/>
      </dsp:nvSpPr>
      <dsp:spPr>
        <a:xfrm>
          <a:off x="887626" y="3443223"/>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dirty="0" smtClean="0">
              <a:ln>
                <a:noFill/>
              </a:ln>
              <a:solidFill>
                <a:schemeClr val="bg1"/>
              </a:solidFill>
              <a:effectLst/>
              <a:latin typeface="Arial" charset="0"/>
              <a:cs typeface="Arial" charset="0"/>
            </a:rPr>
            <a:t>ATIK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dirty="0" smtClean="0">
              <a:ln>
                <a:noFill/>
              </a:ln>
              <a:solidFill>
                <a:schemeClr val="bg1"/>
              </a:solidFill>
              <a:effectLst/>
              <a:latin typeface="Arial" charset="0"/>
              <a:cs typeface="Arial" charset="0"/>
            </a:rPr>
            <a:t>YÖNETİMİ</a:t>
          </a:r>
        </a:p>
      </dsp:txBody>
      <dsp:txXfrm>
        <a:off x="1044969" y="3600566"/>
        <a:ext cx="759716" cy="759716"/>
      </dsp:txXfrm>
    </dsp:sp>
    <dsp:sp modelId="{A90306D2-755E-49C9-8EBE-C343703E4C6A}">
      <dsp:nvSpPr>
        <dsp:cNvPr id="0" name=""/>
        <dsp:cNvSpPr/>
      </dsp:nvSpPr>
      <dsp:spPr>
        <a:xfrm rot="10028571">
          <a:off x="1076202" y="2742621"/>
          <a:ext cx="16774" cy="45520"/>
        </a:xfrm>
        <a:custGeom>
          <a:avLst/>
          <a:gdLst/>
          <a:ahLst/>
          <a:cxnLst/>
          <a:rect l="0" t="0" r="0" b="0"/>
          <a:pathLst>
            <a:path>
              <a:moveTo>
                <a:pt x="0" y="22760"/>
              </a:moveTo>
              <a:lnTo>
                <a:pt x="16774"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rot="10800000">
        <a:off x="1084170" y="2764962"/>
        <a:ext cx="838" cy="838"/>
      </dsp:txXfrm>
    </dsp:sp>
    <dsp:sp modelId="{DD687B8E-54D9-4F3B-AB48-4E77859C6E2A}">
      <dsp:nvSpPr>
        <dsp:cNvPr id="0" name=""/>
        <dsp:cNvSpPr/>
      </dsp:nvSpPr>
      <dsp:spPr>
        <a:xfrm>
          <a:off x="15479" y="2349585"/>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dirty="0" smtClean="0">
              <a:ln>
                <a:noFill/>
              </a:ln>
              <a:solidFill>
                <a:schemeClr val="bg1"/>
              </a:solidFill>
              <a:effectLst/>
              <a:latin typeface="Arial" charset="0"/>
              <a:cs typeface="Arial" charset="0"/>
            </a:rPr>
            <a:t>ÇED</a:t>
          </a:r>
        </a:p>
      </dsp:txBody>
      <dsp:txXfrm>
        <a:off x="172822" y="2506928"/>
        <a:ext cx="759716" cy="759716"/>
      </dsp:txXfrm>
    </dsp:sp>
    <dsp:sp modelId="{427F9D0B-9D3C-4AA7-83D9-D1DFC5E03C56}">
      <dsp:nvSpPr>
        <dsp:cNvPr id="0" name=""/>
        <dsp:cNvSpPr/>
      </dsp:nvSpPr>
      <dsp:spPr>
        <a:xfrm rot="13114286">
          <a:off x="1274032" y="1863555"/>
          <a:ext cx="90888" cy="45520"/>
        </a:xfrm>
        <a:custGeom>
          <a:avLst/>
          <a:gdLst/>
          <a:ahLst/>
          <a:cxnLst/>
          <a:rect l="0" t="0" r="0" b="0"/>
          <a:pathLst>
            <a:path>
              <a:moveTo>
                <a:pt x="0" y="22760"/>
              </a:moveTo>
              <a:lnTo>
                <a:pt x="90888" y="227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rot="10800000">
        <a:off x="1317204" y="1884043"/>
        <a:ext cx="4544" cy="4544"/>
      </dsp:txXfrm>
    </dsp:sp>
    <dsp:sp modelId="{EEDC4FE3-B3F6-4EA9-8AF6-CA915BE463E1}">
      <dsp:nvSpPr>
        <dsp:cNvPr id="0" name=""/>
        <dsp:cNvSpPr/>
      </dsp:nvSpPr>
      <dsp:spPr>
        <a:xfrm>
          <a:off x="326745" y="985840"/>
          <a:ext cx="1074402" cy="107440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1" i="0" u="none" strike="noStrike" kern="1200" cap="none" normalizeH="0" baseline="0" dirty="0" smtClean="0">
              <a:ln>
                <a:noFill/>
              </a:ln>
              <a:solidFill>
                <a:schemeClr val="bg1"/>
              </a:solidFill>
              <a:effectLst/>
              <a:latin typeface="Arial" charset="0"/>
              <a:cs typeface="Arial" charset="0"/>
            </a:rPr>
            <a:t>ÇEVRE YÖNETİMİ</a:t>
          </a:r>
        </a:p>
      </dsp:txBody>
      <dsp:txXfrm>
        <a:off x="484088" y="1143183"/>
        <a:ext cx="759716" cy="75971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7428AF1-F7E8-4AD5-84AA-E66340AB7E23}" type="datetimeFigureOut">
              <a:rPr lang="tr-TR"/>
              <a:pPr>
                <a:defRPr/>
              </a:pPr>
              <a:t>5.10.2018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9AD2E3-76E4-4D85-BB9C-1371EB6731AC}" type="slidenum">
              <a:rPr lang="tr-TR"/>
              <a:pPr>
                <a:defRPr/>
              </a:pPr>
              <a:t>‹#›</a:t>
            </a:fld>
            <a:endParaRPr lang="tr-TR"/>
          </a:p>
        </p:txBody>
      </p:sp>
    </p:spTree>
    <p:extLst>
      <p:ext uri="{BB962C8B-B14F-4D97-AF65-F5344CB8AC3E}">
        <p14:creationId xmlns:p14="http://schemas.microsoft.com/office/powerpoint/2010/main" val="39744447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1143000" y="685800"/>
            <a:ext cx="4572000" cy="3429000"/>
          </a:xfrm>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4</a:t>
            </a:fld>
            <a:endParaRPr lang="tr-TR"/>
          </a:p>
        </p:txBody>
      </p:sp>
    </p:spTree>
    <p:extLst>
      <p:ext uri="{BB962C8B-B14F-4D97-AF65-F5344CB8AC3E}">
        <p14:creationId xmlns:p14="http://schemas.microsoft.com/office/powerpoint/2010/main" val="2831972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Dikdörtgen 20"/>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Dikdörtgen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ikdörtgen 21"/>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ikdörtgen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Başlık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tr-TR" smtClean="0"/>
              <a:t>Asıl başlık stili için tıklatın</a:t>
            </a:r>
            <a:endParaRPr lang="en-US"/>
          </a:p>
        </p:txBody>
      </p:sp>
      <p:sp>
        <p:nvSpPr>
          <p:cNvPr id="9" name="Alt Başlık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10" name="Veri Yer Tutucusu 27"/>
          <p:cNvSpPr>
            <a:spLocks noGrp="1"/>
          </p:cNvSpPr>
          <p:nvPr>
            <p:ph type="dt" sz="half" idx="10"/>
          </p:nvPr>
        </p:nvSpPr>
        <p:spPr>
          <a:xfrm>
            <a:off x="6400800" y="6354763"/>
            <a:ext cx="2286000" cy="366712"/>
          </a:xfrm>
        </p:spPr>
        <p:txBody>
          <a:bodyPr/>
          <a:lstStyle>
            <a:lvl1pPr>
              <a:defRPr sz="1400"/>
            </a:lvl1pPr>
          </a:lstStyle>
          <a:p>
            <a:pPr>
              <a:defRPr/>
            </a:pPr>
            <a:fld id="{4C40B0A4-96B8-40E6-8E76-9C12BFAC2F09}" type="datetime1">
              <a:rPr lang="tr-TR"/>
              <a:pPr>
                <a:defRPr/>
              </a:pPr>
              <a:t>5.10.2018</a:t>
            </a:fld>
            <a:endParaRPr lang="tr-TR"/>
          </a:p>
        </p:txBody>
      </p:sp>
      <p:sp>
        <p:nvSpPr>
          <p:cNvPr id="11" name="Altbilgi Yer Tutucusu 16"/>
          <p:cNvSpPr>
            <a:spLocks noGrp="1"/>
          </p:cNvSpPr>
          <p:nvPr>
            <p:ph type="ftr" sz="quarter" idx="11"/>
          </p:nvPr>
        </p:nvSpPr>
        <p:spPr>
          <a:xfrm>
            <a:off x="2898775" y="6354763"/>
            <a:ext cx="3475038" cy="366712"/>
          </a:xfrm>
        </p:spPr>
        <p:txBody>
          <a:bodyPr/>
          <a:lstStyle>
            <a:lvl1pPr>
              <a:defRPr/>
            </a:lvl1pPr>
          </a:lstStyle>
          <a:p>
            <a:pPr>
              <a:defRPr/>
            </a:pPr>
            <a:endParaRPr lang="tr-TR"/>
          </a:p>
        </p:txBody>
      </p:sp>
      <p:sp>
        <p:nvSpPr>
          <p:cNvPr id="12" name="Slayt Numarası Yer Tutucusu 28"/>
          <p:cNvSpPr>
            <a:spLocks noGrp="1"/>
          </p:cNvSpPr>
          <p:nvPr>
            <p:ph type="sldNum" sz="quarter" idx="12"/>
          </p:nvPr>
        </p:nvSpPr>
        <p:spPr>
          <a:xfrm>
            <a:off x="1216025" y="6354763"/>
            <a:ext cx="1219200" cy="366712"/>
          </a:xfrm>
        </p:spPr>
        <p:txBody>
          <a:bodyPr/>
          <a:lstStyle>
            <a:lvl1pPr>
              <a:defRPr/>
            </a:lvl1pPr>
          </a:lstStyle>
          <a:p>
            <a:pPr>
              <a:defRPr/>
            </a:pPr>
            <a:fld id="{C75E2FC0-F30C-44F3-8099-F8D37C47596A}"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13"/>
          <p:cNvSpPr>
            <a:spLocks noGrp="1"/>
          </p:cNvSpPr>
          <p:nvPr>
            <p:ph type="dt" sz="half" idx="10"/>
          </p:nvPr>
        </p:nvSpPr>
        <p:spPr/>
        <p:txBody>
          <a:bodyPr/>
          <a:lstStyle>
            <a:lvl1pPr>
              <a:defRPr/>
            </a:lvl1pPr>
          </a:lstStyle>
          <a:p>
            <a:pPr>
              <a:defRPr/>
            </a:pPr>
            <a:fld id="{24DFB197-E8B4-4ECE-925A-6635387540B0}" type="datetime1">
              <a:rPr lang="tr-TR"/>
              <a:pPr>
                <a:defRPr/>
              </a:pPr>
              <a:t>5.10.2018</a:t>
            </a:fld>
            <a:endParaRPr lang="tr-TR"/>
          </a:p>
        </p:txBody>
      </p:sp>
      <p:sp>
        <p:nvSpPr>
          <p:cNvPr id="5" name="Altbilgi Yer Tutucusu 2"/>
          <p:cNvSpPr>
            <a:spLocks noGrp="1"/>
          </p:cNvSpPr>
          <p:nvPr>
            <p:ph type="ftr" sz="quarter" idx="11"/>
          </p:nvPr>
        </p:nvSpPr>
        <p:spPr/>
        <p:txBody>
          <a:bodyPr/>
          <a:lstStyle>
            <a:lvl1pPr>
              <a:defRPr/>
            </a:lvl1pPr>
          </a:lstStyle>
          <a:p>
            <a:pPr>
              <a:defRPr/>
            </a:pPr>
            <a:endParaRPr lang="tr-TR"/>
          </a:p>
        </p:txBody>
      </p:sp>
      <p:sp>
        <p:nvSpPr>
          <p:cNvPr id="6" name="Slayt Numarası Yer Tutucusu 22"/>
          <p:cNvSpPr>
            <a:spLocks noGrp="1"/>
          </p:cNvSpPr>
          <p:nvPr>
            <p:ph type="sldNum" sz="quarter" idx="12"/>
          </p:nvPr>
        </p:nvSpPr>
        <p:spPr/>
        <p:txBody>
          <a:bodyPr/>
          <a:lstStyle>
            <a:lvl1pPr>
              <a:defRPr/>
            </a:lvl1pPr>
          </a:lstStyle>
          <a:p>
            <a:pPr>
              <a:defRPr/>
            </a:pPr>
            <a:fld id="{03E6097A-419B-459E-8BC0-8A3AB1242D01}"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Düz Bağlayıcı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5" name="İkizkenar Üçgen 7"/>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üz Bağlayıcı 8"/>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3"/>
          <p:cNvSpPr>
            <a:spLocks noGrp="1"/>
          </p:cNvSpPr>
          <p:nvPr>
            <p:ph type="dt" sz="half" idx="10"/>
          </p:nvPr>
        </p:nvSpPr>
        <p:spPr/>
        <p:txBody>
          <a:bodyPr/>
          <a:lstStyle>
            <a:lvl1pPr>
              <a:defRPr/>
            </a:lvl1pPr>
          </a:lstStyle>
          <a:p>
            <a:pPr>
              <a:defRPr/>
            </a:pPr>
            <a:fld id="{9BD0F209-379D-48CE-9CED-C730E3422885}" type="datetime1">
              <a:rPr lang="tr-TR"/>
              <a:pPr>
                <a:defRPr/>
              </a:pPr>
              <a:t>5.10.2018</a:t>
            </a:fld>
            <a:endParaRPr lang="tr-TR"/>
          </a:p>
        </p:txBody>
      </p:sp>
      <p:sp>
        <p:nvSpPr>
          <p:cNvPr id="8" name="Altbilgi Yer Tutucusu 4"/>
          <p:cNvSpPr>
            <a:spLocks noGrp="1"/>
          </p:cNvSpPr>
          <p:nvPr>
            <p:ph type="ftr" sz="quarter" idx="11"/>
          </p:nvPr>
        </p:nvSpPr>
        <p:spPr/>
        <p:txBody>
          <a:bodyPr/>
          <a:lstStyle>
            <a:lvl1pPr>
              <a:defRPr/>
            </a:lvl1pPr>
          </a:lstStyle>
          <a:p>
            <a:pPr>
              <a:defRPr/>
            </a:pPr>
            <a:endParaRPr lang="tr-TR"/>
          </a:p>
        </p:txBody>
      </p:sp>
      <p:sp>
        <p:nvSpPr>
          <p:cNvPr id="9" name="Slayt Numarası Yer Tutucusu 5"/>
          <p:cNvSpPr>
            <a:spLocks noGrp="1"/>
          </p:cNvSpPr>
          <p:nvPr>
            <p:ph type="sldNum" sz="quarter" idx="12"/>
          </p:nvPr>
        </p:nvSpPr>
        <p:spPr/>
        <p:txBody>
          <a:bodyPr/>
          <a:lstStyle>
            <a:lvl1pPr>
              <a:defRPr/>
            </a:lvl1pPr>
          </a:lstStyle>
          <a:p>
            <a:pPr>
              <a:defRPr/>
            </a:pPr>
            <a:fld id="{02D15851-3258-4151-A81C-FB899133D9D7}"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Veri Yer Tutucusu 13"/>
          <p:cNvSpPr>
            <a:spLocks noGrp="1"/>
          </p:cNvSpPr>
          <p:nvPr>
            <p:ph type="dt" sz="half" idx="10"/>
          </p:nvPr>
        </p:nvSpPr>
        <p:spPr/>
        <p:txBody>
          <a:bodyPr/>
          <a:lstStyle>
            <a:lvl1pPr>
              <a:defRPr/>
            </a:lvl1pPr>
          </a:lstStyle>
          <a:p>
            <a:pPr>
              <a:defRPr/>
            </a:pPr>
            <a:fld id="{1130FF46-96D1-4AD9-AB33-9C68C23C519D}" type="datetime1">
              <a:rPr lang="tr-TR"/>
              <a:pPr>
                <a:defRPr/>
              </a:pPr>
              <a:t>5.10.2018</a:t>
            </a:fld>
            <a:endParaRPr lang="tr-TR"/>
          </a:p>
        </p:txBody>
      </p:sp>
      <p:sp>
        <p:nvSpPr>
          <p:cNvPr id="4" name="Altbilgi Yer Tutucusu 2"/>
          <p:cNvSpPr>
            <a:spLocks noGrp="1"/>
          </p:cNvSpPr>
          <p:nvPr>
            <p:ph type="ftr" sz="quarter" idx="11"/>
          </p:nvPr>
        </p:nvSpPr>
        <p:spPr/>
        <p:txBody>
          <a:bodyPr/>
          <a:lstStyle>
            <a:lvl1pPr>
              <a:defRPr/>
            </a:lvl1pPr>
          </a:lstStyle>
          <a:p>
            <a:pPr>
              <a:defRPr/>
            </a:pPr>
            <a:endParaRPr lang="tr-TR"/>
          </a:p>
        </p:txBody>
      </p:sp>
      <p:sp>
        <p:nvSpPr>
          <p:cNvPr id="5" name="Slayt Numarası Yer Tutucusu 22"/>
          <p:cNvSpPr>
            <a:spLocks noGrp="1"/>
          </p:cNvSpPr>
          <p:nvPr>
            <p:ph type="sldNum" sz="quarter" idx="12"/>
          </p:nvPr>
        </p:nvSpPr>
        <p:spPr/>
        <p:txBody>
          <a:bodyPr/>
          <a:lstStyle>
            <a:lvl1pPr>
              <a:defRPr/>
            </a:lvl1pPr>
          </a:lstStyle>
          <a:p>
            <a:pPr>
              <a:defRPr/>
            </a:pPr>
            <a:fld id="{1F94F810-B263-41A9-8B5B-1872E18A3162}" type="slidenum">
              <a:rPr lang="tr-TR"/>
              <a:pPr>
                <a:defRPr/>
              </a:pPr>
              <a:t>‹#›</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13"/>
          <p:cNvSpPr>
            <a:spLocks noGrp="1"/>
          </p:cNvSpPr>
          <p:nvPr>
            <p:ph type="dt" sz="half" idx="10"/>
          </p:nvPr>
        </p:nvSpPr>
        <p:spPr/>
        <p:txBody>
          <a:bodyPr/>
          <a:lstStyle>
            <a:lvl1pPr>
              <a:defRPr/>
            </a:lvl1pPr>
          </a:lstStyle>
          <a:p>
            <a:pPr>
              <a:defRPr/>
            </a:pPr>
            <a:fld id="{976F0034-C4EE-4E5F-BD71-A9945C67C557}" type="datetime1">
              <a:rPr lang="tr-TR"/>
              <a:pPr>
                <a:defRPr/>
              </a:pPr>
              <a:t>5.10.2018</a:t>
            </a:fld>
            <a:endParaRPr lang="tr-TR"/>
          </a:p>
        </p:txBody>
      </p:sp>
      <p:sp>
        <p:nvSpPr>
          <p:cNvPr id="6" name="Altbilgi Yer Tutucusu 2"/>
          <p:cNvSpPr>
            <a:spLocks noGrp="1"/>
          </p:cNvSpPr>
          <p:nvPr>
            <p:ph type="ftr" sz="quarter" idx="11"/>
          </p:nvPr>
        </p:nvSpPr>
        <p:spPr/>
        <p:txBody>
          <a:bodyPr/>
          <a:lstStyle>
            <a:lvl1pPr>
              <a:defRPr/>
            </a:lvl1pPr>
          </a:lstStyle>
          <a:p>
            <a:pPr>
              <a:defRPr/>
            </a:pPr>
            <a:endParaRPr lang="tr-TR"/>
          </a:p>
        </p:txBody>
      </p:sp>
      <p:sp>
        <p:nvSpPr>
          <p:cNvPr id="7" name="Slayt Numarası Yer Tutucusu 22"/>
          <p:cNvSpPr>
            <a:spLocks noGrp="1"/>
          </p:cNvSpPr>
          <p:nvPr>
            <p:ph type="sldNum" sz="quarter" idx="12"/>
          </p:nvPr>
        </p:nvSpPr>
        <p:spPr/>
        <p:txBody>
          <a:bodyPr/>
          <a:lstStyle>
            <a:lvl1pPr>
              <a:defRPr/>
            </a:lvl1pPr>
          </a:lstStyle>
          <a:p>
            <a:pPr>
              <a:defRPr/>
            </a:pPr>
            <a:fld id="{6A403627-C1A1-440B-A2A5-D17649D81E2A}" type="slidenum">
              <a:rPr lang="tr-TR"/>
              <a:pPr>
                <a:defRPr/>
              </a:pPr>
              <a:t>‹#›</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Başlık ve Diyagram veya Kuruluş Grafiği">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SmartArt Yer Tutucusu"/>
          <p:cNvSpPr>
            <a:spLocks noGrp="1"/>
          </p:cNvSpPr>
          <p:nvPr>
            <p:ph type="dgm" idx="1"/>
          </p:nvPr>
        </p:nvSpPr>
        <p:spPr>
          <a:xfrm>
            <a:off x="457200" y="1600200"/>
            <a:ext cx="8229600" cy="4525963"/>
          </a:xfrm>
        </p:spPr>
        <p:txBody>
          <a:bodyPr>
            <a:normAutofit/>
          </a:bodyPr>
          <a:lstStyle/>
          <a:p>
            <a:pPr lvl="0"/>
            <a:endParaRPr lang="tr-TR" noProof="0" smtClean="0"/>
          </a:p>
        </p:txBody>
      </p:sp>
      <p:sp>
        <p:nvSpPr>
          <p:cNvPr id="4" name="Veri Yer Tutucusu 13"/>
          <p:cNvSpPr>
            <a:spLocks noGrp="1"/>
          </p:cNvSpPr>
          <p:nvPr>
            <p:ph type="dt" sz="half" idx="10"/>
          </p:nvPr>
        </p:nvSpPr>
        <p:spPr/>
        <p:txBody>
          <a:bodyPr/>
          <a:lstStyle>
            <a:lvl1pPr>
              <a:defRPr/>
            </a:lvl1pPr>
          </a:lstStyle>
          <a:p>
            <a:pPr>
              <a:defRPr/>
            </a:pPr>
            <a:fld id="{B1EF81C2-0CF8-4DB6-81B5-65F570488335}" type="datetime1">
              <a:rPr lang="tr-TR"/>
              <a:pPr>
                <a:defRPr/>
              </a:pPr>
              <a:t>5.10.2018</a:t>
            </a:fld>
            <a:endParaRPr lang="tr-TR"/>
          </a:p>
        </p:txBody>
      </p:sp>
      <p:sp>
        <p:nvSpPr>
          <p:cNvPr id="5" name="Altbilgi Yer Tutucusu 2"/>
          <p:cNvSpPr>
            <a:spLocks noGrp="1"/>
          </p:cNvSpPr>
          <p:nvPr>
            <p:ph type="ftr" sz="quarter" idx="11"/>
          </p:nvPr>
        </p:nvSpPr>
        <p:spPr/>
        <p:txBody>
          <a:bodyPr/>
          <a:lstStyle>
            <a:lvl1pPr>
              <a:defRPr/>
            </a:lvl1pPr>
          </a:lstStyle>
          <a:p>
            <a:pPr>
              <a:defRPr/>
            </a:pPr>
            <a:endParaRPr lang="tr-TR"/>
          </a:p>
        </p:txBody>
      </p:sp>
      <p:sp>
        <p:nvSpPr>
          <p:cNvPr id="6" name="Slayt Numarası Yer Tutucusu 22"/>
          <p:cNvSpPr>
            <a:spLocks noGrp="1"/>
          </p:cNvSpPr>
          <p:nvPr>
            <p:ph type="sldNum" sz="quarter" idx="12"/>
          </p:nvPr>
        </p:nvSpPr>
        <p:spPr/>
        <p:txBody>
          <a:bodyPr/>
          <a:lstStyle>
            <a:lvl1pPr>
              <a:defRPr/>
            </a:lvl1pPr>
          </a:lstStyle>
          <a:p>
            <a:pPr>
              <a:defRPr/>
            </a:pPr>
            <a:fld id="{AA83C2B6-BF06-40D1-AC59-38C140CF873B}" type="slidenum">
              <a:rPr lang="tr-TR"/>
              <a:pPr>
                <a:defRPr/>
              </a:pPr>
              <a:t>‹#›</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600200"/>
            <a:ext cx="4038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3938588"/>
            <a:ext cx="4038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Veri Yer Tutucusu 13"/>
          <p:cNvSpPr>
            <a:spLocks noGrp="1"/>
          </p:cNvSpPr>
          <p:nvPr>
            <p:ph type="dt" sz="half" idx="10"/>
          </p:nvPr>
        </p:nvSpPr>
        <p:spPr/>
        <p:txBody>
          <a:bodyPr/>
          <a:lstStyle>
            <a:lvl1pPr>
              <a:defRPr/>
            </a:lvl1pPr>
          </a:lstStyle>
          <a:p>
            <a:pPr>
              <a:defRPr/>
            </a:pPr>
            <a:fld id="{00FFEFC6-4E8E-4D7E-8908-7FC8DE5BC265}" type="datetime1">
              <a:rPr lang="tr-TR"/>
              <a:pPr>
                <a:defRPr/>
              </a:pPr>
              <a:t>5.10.2018</a:t>
            </a:fld>
            <a:endParaRPr lang="tr-TR"/>
          </a:p>
        </p:txBody>
      </p:sp>
      <p:sp>
        <p:nvSpPr>
          <p:cNvPr id="7" name="Altbilgi Yer Tutucusu 2"/>
          <p:cNvSpPr>
            <a:spLocks noGrp="1"/>
          </p:cNvSpPr>
          <p:nvPr>
            <p:ph type="ftr" sz="quarter" idx="11"/>
          </p:nvPr>
        </p:nvSpPr>
        <p:spPr/>
        <p:txBody>
          <a:bodyPr/>
          <a:lstStyle>
            <a:lvl1pPr>
              <a:defRPr/>
            </a:lvl1pPr>
          </a:lstStyle>
          <a:p>
            <a:pPr>
              <a:defRPr/>
            </a:pPr>
            <a:endParaRPr lang="tr-TR"/>
          </a:p>
        </p:txBody>
      </p:sp>
      <p:sp>
        <p:nvSpPr>
          <p:cNvPr id="8" name="Slayt Numarası Yer Tutucusu 22"/>
          <p:cNvSpPr>
            <a:spLocks noGrp="1"/>
          </p:cNvSpPr>
          <p:nvPr>
            <p:ph type="sldNum" sz="quarter" idx="12"/>
          </p:nvPr>
        </p:nvSpPr>
        <p:spPr/>
        <p:txBody>
          <a:bodyPr/>
          <a:lstStyle>
            <a:lvl1pPr>
              <a:defRPr/>
            </a:lvl1pPr>
          </a:lstStyle>
          <a:p>
            <a:pPr>
              <a:defRPr/>
            </a:pPr>
            <a:fld id="{23520DD6-51BE-4D87-B7A8-41F64A4AE9EC}" type="slidenum">
              <a:rPr lang="tr-TR"/>
              <a:pPr>
                <a:defRPr/>
              </a:pPr>
              <a:t>‹#›</a:t>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Veri Yer Tutucusu 13"/>
          <p:cNvSpPr>
            <a:spLocks noGrp="1"/>
          </p:cNvSpPr>
          <p:nvPr>
            <p:ph type="dt" sz="half" idx="10"/>
          </p:nvPr>
        </p:nvSpPr>
        <p:spPr/>
        <p:txBody>
          <a:bodyPr/>
          <a:lstStyle>
            <a:lvl1pPr>
              <a:defRPr/>
            </a:lvl1pPr>
          </a:lstStyle>
          <a:p>
            <a:pPr>
              <a:defRPr/>
            </a:pPr>
            <a:fld id="{812E3306-95B2-4BDE-BC67-3DA7E6521BAB}" type="datetime1">
              <a:rPr lang="tr-TR"/>
              <a:pPr>
                <a:defRPr/>
              </a:pPr>
              <a:t>5.10.2018</a:t>
            </a:fld>
            <a:endParaRPr lang="tr-TR"/>
          </a:p>
        </p:txBody>
      </p:sp>
      <p:sp>
        <p:nvSpPr>
          <p:cNvPr id="3" name="Altbilgi Yer Tutucusu 2"/>
          <p:cNvSpPr>
            <a:spLocks noGrp="1"/>
          </p:cNvSpPr>
          <p:nvPr>
            <p:ph type="ftr" sz="quarter" idx="11"/>
          </p:nvPr>
        </p:nvSpPr>
        <p:spPr/>
        <p:txBody>
          <a:bodyPr/>
          <a:lstStyle>
            <a:lvl1pPr>
              <a:defRPr/>
            </a:lvl1pPr>
          </a:lstStyle>
          <a:p>
            <a:pPr>
              <a:defRPr/>
            </a:pPr>
            <a:endParaRPr lang="tr-TR"/>
          </a:p>
        </p:txBody>
      </p:sp>
      <p:sp>
        <p:nvSpPr>
          <p:cNvPr id="4" name="Slayt Numarası Yer Tutucusu 22"/>
          <p:cNvSpPr>
            <a:spLocks noGrp="1"/>
          </p:cNvSpPr>
          <p:nvPr>
            <p:ph type="sldNum" sz="quarter" idx="12"/>
          </p:nvPr>
        </p:nvSpPr>
        <p:spPr/>
        <p:txBody>
          <a:bodyPr/>
          <a:lstStyle>
            <a:lvl1pPr>
              <a:defRPr/>
            </a:lvl1pPr>
          </a:lstStyle>
          <a:p>
            <a:pPr>
              <a:defRPr/>
            </a:pPr>
            <a:fld id="{1CE5B429-8C97-44FB-9D99-0B593AB43D6A}"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8" name="İçerik Yer Tutucusu 7"/>
          <p:cNvSpPr>
            <a:spLocks noGrp="1"/>
          </p:cNvSpPr>
          <p:nvPr>
            <p:ph sz="quarter" idx="1"/>
          </p:nvPr>
        </p:nvSpPr>
        <p:spPr>
          <a:xfrm>
            <a:off x="457200" y="1219200"/>
            <a:ext cx="8229600" cy="4937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13"/>
          <p:cNvSpPr>
            <a:spLocks noGrp="1"/>
          </p:cNvSpPr>
          <p:nvPr>
            <p:ph type="dt" sz="half" idx="10"/>
          </p:nvPr>
        </p:nvSpPr>
        <p:spPr/>
        <p:txBody>
          <a:bodyPr/>
          <a:lstStyle>
            <a:lvl1pPr>
              <a:defRPr/>
            </a:lvl1pPr>
          </a:lstStyle>
          <a:p>
            <a:pPr>
              <a:defRPr/>
            </a:pPr>
            <a:fld id="{BEAE5956-2F3A-4EB6-9271-A8E288991642}" type="datetime1">
              <a:rPr lang="tr-TR"/>
              <a:pPr>
                <a:defRPr/>
              </a:pPr>
              <a:t>5.10.2018</a:t>
            </a:fld>
            <a:endParaRPr lang="tr-TR"/>
          </a:p>
        </p:txBody>
      </p:sp>
      <p:sp>
        <p:nvSpPr>
          <p:cNvPr id="5" name="Altbilgi Yer Tutucusu 2"/>
          <p:cNvSpPr>
            <a:spLocks noGrp="1"/>
          </p:cNvSpPr>
          <p:nvPr>
            <p:ph type="ftr" sz="quarter" idx="11"/>
          </p:nvPr>
        </p:nvSpPr>
        <p:spPr/>
        <p:txBody>
          <a:bodyPr/>
          <a:lstStyle>
            <a:lvl1pPr>
              <a:defRPr/>
            </a:lvl1pPr>
          </a:lstStyle>
          <a:p>
            <a:pPr>
              <a:defRPr/>
            </a:pPr>
            <a:endParaRPr lang="tr-TR"/>
          </a:p>
        </p:txBody>
      </p:sp>
      <p:sp>
        <p:nvSpPr>
          <p:cNvPr id="6" name="Slayt Numarası Yer Tutucusu 22"/>
          <p:cNvSpPr>
            <a:spLocks noGrp="1"/>
          </p:cNvSpPr>
          <p:nvPr>
            <p:ph type="sldNum" sz="quarter" idx="12"/>
          </p:nvPr>
        </p:nvSpPr>
        <p:spPr/>
        <p:txBody>
          <a:bodyPr/>
          <a:lstStyle>
            <a:lvl1pPr>
              <a:defRPr/>
            </a:lvl1pPr>
          </a:lstStyle>
          <a:p>
            <a:pPr>
              <a:defRPr/>
            </a:pPr>
            <a:fld id="{FA4F7687-6399-498B-B8EC-7E2E602CD537}"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4" name="Dikdörtgen 6"/>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Dikdörtgen 7"/>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Başlık 1"/>
          <p:cNvSpPr>
            <a:spLocks noGrp="1"/>
          </p:cNvSpPr>
          <p:nvPr>
            <p:ph type="title"/>
          </p:nvPr>
        </p:nvSpPr>
        <p:spPr>
          <a:xfrm>
            <a:off x="1219200" y="2971800"/>
            <a:ext cx="6858000" cy="1066800"/>
          </a:xfrm>
        </p:spPr>
        <p:txBody>
          <a:bodyPr anchor="t"/>
          <a:lstStyle>
            <a:lvl1pPr algn="r">
              <a:buNone/>
              <a:defRPr sz="3200" b="0" cap="none" baseline="0"/>
            </a:lvl1pPr>
          </a:lstStyle>
          <a:p>
            <a:r>
              <a:rPr lang="tr-TR" smtClean="0"/>
              <a:t>Asıl başlık stili için tıklatın</a:t>
            </a:r>
            <a:endParaRPr lang="en-US"/>
          </a:p>
        </p:txBody>
      </p:sp>
      <p:sp>
        <p:nvSpPr>
          <p:cNvPr id="3" name="Metin Yer Tutucusu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6" name="Veri Yer Tutucusu 3"/>
          <p:cNvSpPr>
            <a:spLocks noGrp="1"/>
          </p:cNvSpPr>
          <p:nvPr>
            <p:ph type="dt" sz="half" idx="10"/>
          </p:nvPr>
        </p:nvSpPr>
        <p:spPr>
          <a:xfrm>
            <a:off x="6400800" y="6354763"/>
            <a:ext cx="2286000" cy="366712"/>
          </a:xfrm>
        </p:spPr>
        <p:txBody>
          <a:bodyPr/>
          <a:lstStyle>
            <a:lvl1pPr>
              <a:defRPr/>
            </a:lvl1pPr>
          </a:lstStyle>
          <a:p>
            <a:pPr>
              <a:defRPr/>
            </a:pPr>
            <a:fld id="{23AEB3FF-9260-4A05-8750-6C29542B1E15}" type="datetime1">
              <a:rPr lang="tr-TR"/>
              <a:pPr>
                <a:defRPr/>
              </a:pPr>
              <a:t>5.10.2018</a:t>
            </a:fld>
            <a:endParaRPr lang="tr-TR"/>
          </a:p>
        </p:txBody>
      </p:sp>
      <p:sp>
        <p:nvSpPr>
          <p:cNvPr id="7" name="Altbilgi Yer Tutucusu 4"/>
          <p:cNvSpPr>
            <a:spLocks noGrp="1"/>
          </p:cNvSpPr>
          <p:nvPr>
            <p:ph type="ftr" sz="quarter" idx="11"/>
          </p:nvPr>
        </p:nvSpPr>
        <p:spPr>
          <a:xfrm>
            <a:off x="2898775" y="6354763"/>
            <a:ext cx="3475038" cy="366712"/>
          </a:xfrm>
        </p:spPr>
        <p:txBody>
          <a:bodyPr/>
          <a:lstStyle>
            <a:lvl1pPr>
              <a:defRPr/>
            </a:lvl1pPr>
          </a:lstStyle>
          <a:p>
            <a:pPr>
              <a:defRPr/>
            </a:pPr>
            <a:endParaRPr lang="tr-TR"/>
          </a:p>
        </p:txBody>
      </p:sp>
      <p:sp>
        <p:nvSpPr>
          <p:cNvPr id="8" name="Slayt Numarası Yer Tutucusu 5"/>
          <p:cNvSpPr>
            <a:spLocks noGrp="1"/>
          </p:cNvSpPr>
          <p:nvPr>
            <p:ph type="sldNum" sz="quarter" idx="12"/>
          </p:nvPr>
        </p:nvSpPr>
        <p:spPr>
          <a:xfrm>
            <a:off x="1069975" y="6354763"/>
            <a:ext cx="1520825" cy="366712"/>
          </a:xfrm>
        </p:spPr>
        <p:txBody>
          <a:bodyPr/>
          <a:lstStyle>
            <a:lvl1pPr>
              <a:defRPr/>
            </a:lvl1pPr>
          </a:lstStyle>
          <a:p>
            <a:pPr>
              <a:defRPr/>
            </a:pPr>
            <a:fld id="{429E9851-F6E4-437A-A7A2-F040C9981694}"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28600"/>
            <a:ext cx="8229600" cy="914400"/>
          </a:xfrm>
        </p:spPr>
        <p:txBody>
          <a:bodyPr/>
          <a:lstStyle/>
          <a:p>
            <a:r>
              <a:rPr lang="tr-TR" smtClean="0"/>
              <a:t>Asıl başlık stili için tıklatın</a:t>
            </a:r>
            <a:endParaRPr lang="en-US"/>
          </a:p>
        </p:txBody>
      </p:sp>
      <p:sp>
        <p:nvSpPr>
          <p:cNvPr id="9" name="İçerik Yer Tutucusu 8"/>
          <p:cNvSpPr>
            <a:spLocks noGrp="1"/>
          </p:cNvSpPr>
          <p:nvPr>
            <p:ph sz="quarter" idx="1"/>
          </p:nvPr>
        </p:nvSpPr>
        <p:spPr>
          <a:xfrm>
            <a:off x="457200" y="1219200"/>
            <a:ext cx="4041648" cy="4937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İçerik Yer Tutucusu 10"/>
          <p:cNvSpPr>
            <a:spLocks noGrp="1"/>
          </p:cNvSpPr>
          <p:nvPr>
            <p:ph sz="quarter" idx="2"/>
          </p:nvPr>
        </p:nvSpPr>
        <p:spPr>
          <a:xfrm>
            <a:off x="4632198" y="1216152"/>
            <a:ext cx="4041648" cy="4937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13"/>
          <p:cNvSpPr>
            <a:spLocks noGrp="1"/>
          </p:cNvSpPr>
          <p:nvPr>
            <p:ph type="dt" sz="half" idx="10"/>
          </p:nvPr>
        </p:nvSpPr>
        <p:spPr/>
        <p:txBody>
          <a:bodyPr/>
          <a:lstStyle>
            <a:lvl1pPr>
              <a:defRPr/>
            </a:lvl1pPr>
          </a:lstStyle>
          <a:p>
            <a:pPr>
              <a:defRPr/>
            </a:pPr>
            <a:fld id="{F057AEF4-B0CC-4FF3-AF5D-914B4DED5117}" type="datetime1">
              <a:rPr lang="tr-TR"/>
              <a:pPr>
                <a:defRPr/>
              </a:pPr>
              <a:t>5.10.2018</a:t>
            </a:fld>
            <a:endParaRPr lang="tr-TR"/>
          </a:p>
        </p:txBody>
      </p:sp>
      <p:sp>
        <p:nvSpPr>
          <p:cNvPr id="6" name="Altbilgi Yer Tutucusu 2"/>
          <p:cNvSpPr>
            <a:spLocks noGrp="1"/>
          </p:cNvSpPr>
          <p:nvPr>
            <p:ph type="ftr" sz="quarter" idx="11"/>
          </p:nvPr>
        </p:nvSpPr>
        <p:spPr/>
        <p:txBody>
          <a:bodyPr/>
          <a:lstStyle>
            <a:lvl1pPr>
              <a:defRPr/>
            </a:lvl1pPr>
          </a:lstStyle>
          <a:p>
            <a:pPr>
              <a:defRPr/>
            </a:pPr>
            <a:endParaRPr lang="tr-TR"/>
          </a:p>
        </p:txBody>
      </p:sp>
      <p:sp>
        <p:nvSpPr>
          <p:cNvPr id="7" name="Slayt Numarası Yer Tutucusu 22"/>
          <p:cNvSpPr>
            <a:spLocks noGrp="1"/>
          </p:cNvSpPr>
          <p:nvPr>
            <p:ph type="sldNum" sz="quarter" idx="12"/>
          </p:nvPr>
        </p:nvSpPr>
        <p:spPr/>
        <p:txBody>
          <a:bodyPr/>
          <a:lstStyle>
            <a:lvl1pPr>
              <a:defRPr/>
            </a:lvl1pPr>
          </a:lstStyle>
          <a:p>
            <a:pPr>
              <a:defRPr/>
            </a:pPr>
            <a:fld id="{26375F64-CBFE-4538-B008-8C7E7CDDA487}"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28600"/>
            <a:ext cx="8229600" cy="914400"/>
          </a:xfrm>
        </p:spPr>
        <p:txBody>
          <a:bodyPr anchor="ct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Metin Yer Tutucusu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11" name="İçerik Yer Tutucusu 10"/>
          <p:cNvSpPr>
            <a:spLocks noGrp="1"/>
          </p:cNvSpPr>
          <p:nvPr>
            <p:ph sz="quarter" idx="2"/>
          </p:nvPr>
        </p:nvSpPr>
        <p:spPr>
          <a:xfrm>
            <a:off x="457200" y="2133600"/>
            <a:ext cx="4038600" cy="4038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İçerik Yer Tutucusu 12"/>
          <p:cNvSpPr>
            <a:spLocks noGrp="1"/>
          </p:cNvSpPr>
          <p:nvPr>
            <p:ph sz="quarter" idx="4"/>
          </p:nvPr>
        </p:nvSpPr>
        <p:spPr>
          <a:xfrm>
            <a:off x="4648200" y="2133600"/>
            <a:ext cx="4038600" cy="40386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13"/>
          <p:cNvSpPr>
            <a:spLocks noGrp="1"/>
          </p:cNvSpPr>
          <p:nvPr>
            <p:ph type="dt" sz="half" idx="10"/>
          </p:nvPr>
        </p:nvSpPr>
        <p:spPr/>
        <p:txBody>
          <a:bodyPr/>
          <a:lstStyle>
            <a:lvl1pPr>
              <a:defRPr/>
            </a:lvl1pPr>
          </a:lstStyle>
          <a:p>
            <a:pPr>
              <a:defRPr/>
            </a:pPr>
            <a:fld id="{A3FCA724-2AA2-4CA1-8B3B-3A1F14EA950F}" type="datetime1">
              <a:rPr lang="tr-TR"/>
              <a:pPr>
                <a:defRPr/>
              </a:pPr>
              <a:t>5.10.2018</a:t>
            </a:fld>
            <a:endParaRPr lang="tr-TR"/>
          </a:p>
        </p:txBody>
      </p:sp>
      <p:sp>
        <p:nvSpPr>
          <p:cNvPr id="8" name="Altbilgi Yer Tutucusu 2"/>
          <p:cNvSpPr>
            <a:spLocks noGrp="1"/>
          </p:cNvSpPr>
          <p:nvPr>
            <p:ph type="ftr" sz="quarter" idx="11"/>
          </p:nvPr>
        </p:nvSpPr>
        <p:spPr/>
        <p:txBody>
          <a:bodyPr/>
          <a:lstStyle>
            <a:lvl1pPr>
              <a:defRPr/>
            </a:lvl1pPr>
          </a:lstStyle>
          <a:p>
            <a:pPr>
              <a:defRPr/>
            </a:pPr>
            <a:endParaRPr lang="tr-TR"/>
          </a:p>
        </p:txBody>
      </p:sp>
      <p:sp>
        <p:nvSpPr>
          <p:cNvPr id="9" name="Slayt Numarası Yer Tutucusu 22"/>
          <p:cNvSpPr>
            <a:spLocks noGrp="1"/>
          </p:cNvSpPr>
          <p:nvPr>
            <p:ph type="sldNum" sz="quarter" idx="12"/>
          </p:nvPr>
        </p:nvSpPr>
        <p:spPr/>
        <p:txBody>
          <a:bodyPr/>
          <a:lstStyle>
            <a:lvl1pPr>
              <a:defRPr/>
            </a:lvl1pPr>
          </a:lstStyle>
          <a:p>
            <a:pPr>
              <a:defRPr/>
            </a:pPr>
            <a:fld id="{4A4C530C-68B7-4C45-8566-104D76B9CDA9}"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İkizkenar Üçgen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Başlık 1"/>
          <p:cNvSpPr>
            <a:spLocks noGrp="1"/>
          </p:cNvSpPr>
          <p:nvPr>
            <p:ph type="title"/>
          </p:nvPr>
        </p:nvSpPr>
        <p:spPr>
          <a:xfrm>
            <a:off x="457200" y="228600"/>
            <a:ext cx="8229600" cy="914400"/>
          </a:xfrm>
        </p:spPr>
        <p:txBody>
          <a:bodyPr/>
          <a:lstStyle/>
          <a:p>
            <a:r>
              <a:rPr lang="tr-TR" smtClean="0"/>
              <a:t>Asıl başlık stili için tıklatın</a:t>
            </a:r>
            <a:endParaRPr lang="en-US"/>
          </a:p>
        </p:txBody>
      </p:sp>
      <p:sp>
        <p:nvSpPr>
          <p:cNvPr id="4" name="Veri Yer Tutucusu 2"/>
          <p:cNvSpPr>
            <a:spLocks noGrp="1"/>
          </p:cNvSpPr>
          <p:nvPr>
            <p:ph type="dt" sz="half" idx="10"/>
          </p:nvPr>
        </p:nvSpPr>
        <p:spPr/>
        <p:txBody>
          <a:bodyPr/>
          <a:lstStyle>
            <a:lvl1pPr>
              <a:defRPr/>
            </a:lvl1pPr>
          </a:lstStyle>
          <a:p>
            <a:pPr>
              <a:defRPr/>
            </a:pPr>
            <a:fld id="{8515F513-8845-4E51-A55A-85A4C83E243F}" type="datetime1">
              <a:rPr lang="tr-TR"/>
              <a:pPr>
                <a:defRPr/>
              </a:pPr>
              <a:t>5.10.2018</a:t>
            </a:fld>
            <a:endParaRPr lang="tr-TR"/>
          </a:p>
        </p:txBody>
      </p:sp>
      <p:sp>
        <p:nvSpPr>
          <p:cNvPr id="5" name="Altbilgi Yer Tutucusu 3"/>
          <p:cNvSpPr>
            <a:spLocks noGrp="1"/>
          </p:cNvSpPr>
          <p:nvPr>
            <p:ph type="ftr" sz="quarter" idx="11"/>
          </p:nvPr>
        </p:nvSpPr>
        <p:spPr/>
        <p:txBody>
          <a:bodyPr/>
          <a:lstStyle>
            <a:lvl1pPr>
              <a:defRPr/>
            </a:lvl1pPr>
          </a:lstStyle>
          <a:p>
            <a:pPr>
              <a:defRPr/>
            </a:pPr>
            <a:endParaRPr lang="tr-TR"/>
          </a:p>
        </p:txBody>
      </p:sp>
      <p:sp>
        <p:nvSpPr>
          <p:cNvPr id="6" name="Slayt Numarası Yer Tutucusu 4"/>
          <p:cNvSpPr>
            <a:spLocks noGrp="1"/>
          </p:cNvSpPr>
          <p:nvPr>
            <p:ph type="sldNum" sz="quarter" idx="12"/>
          </p:nvPr>
        </p:nvSpPr>
        <p:spPr/>
        <p:txBody>
          <a:bodyPr/>
          <a:lstStyle>
            <a:lvl1pPr>
              <a:defRPr/>
            </a:lvl1pPr>
          </a:lstStyle>
          <a:p>
            <a:pPr>
              <a:defRPr/>
            </a:pPr>
            <a:fld id="{57D3168D-1C73-44E0-9AAF-EA6827752643}"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üz Bağlayıcı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3" name="İkizkenar Üçgen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Veri Yer Tutucusu 1"/>
          <p:cNvSpPr>
            <a:spLocks noGrp="1"/>
          </p:cNvSpPr>
          <p:nvPr>
            <p:ph type="dt" sz="half" idx="10"/>
          </p:nvPr>
        </p:nvSpPr>
        <p:spPr/>
        <p:txBody>
          <a:bodyPr/>
          <a:lstStyle>
            <a:lvl1pPr>
              <a:defRPr/>
            </a:lvl1pPr>
          </a:lstStyle>
          <a:p>
            <a:pPr>
              <a:defRPr/>
            </a:pPr>
            <a:fld id="{CC2AB551-67B7-40D9-8692-B9745C28AA3D}" type="datetime1">
              <a:rPr lang="tr-TR"/>
              <a:pPr>
                <a:defRPr/>
              </a:pPr>
              <a:t>5.10.2018</a:t>
            </a:fld>
            <a:endParaRPr lang="tr-TR"/>
          </a:p>
        </p:txBody>
      </p:sp>
      <p:sp>
        <p:nvSpPr>
          <p:cNvPr id="5" name="Altbilgi Yer Tutucusu 2"/>
          <p:cNvSpPr>
            <a:spLocks noGrp="1"/>
          </p:cNvSpPr>
          <p:nvPr>
            <p:ph type="ftr" sz="quarter" idx="11"/>
          </p:nvPr>
        </p:nvSpPr>
        <p:spPr/>
        <p:txBody>
          <a:bodyPr/>
          <a:lstStyle>
            <a:lvl1pPr>
              <a:defRPr/>
            </a:lvl1pPr>
          </a:lstStyle>
          <a:p>
            <a:pPr>
              <a:defRPr/>
            </a:pPr>
            <a:endParaRPr lang="tr-TR"/>
          </a:p>
        </p:txBody>
      </p:sp>
      <p:sp>
        <p:nvSpPr>
          <p:cNvPr id="6" name="Slayt Numarası Yer Tutucusu 3"/>
          <p:cNvSpPr>
            <a:spLocks noGrp="1"/>
          </p:cNvSpPr>
          <p:nvPr>
            <p:ph type="sldNum" sz="quarter" idx="12"/>
          </p:nvPr>
        </p:nvSpPr>
        <p:spPr/>
        <p:txBody>
          <a:bodyPr/>
          <a:lstStyle>
            <a:lvl1pPr>
              <a:defRPr/>
            </a:lvl1pPr>
          </a:lstStyle>
          <a:p>
            <a:pPr>
              <a:defRPr/>
            </a:pPr>
            <a:fld id="{2495DA82-58DF-4A0B-B97E-C30C8D45EAF8}"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Düz Bağlayıcı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Düz Bağlayıcı 9"/>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İkizkenar Üçgen 8"/>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Başlık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tr-TR" smtClean="0"/>
              <a:t>Asıl başlık stili için tıklatın</a:t>
            </a:r>
            <a:endParaRPr lang="en-US"/>
          </a:p>
        </p:txBody>
      </p:sp>
      <p:sp>
        <p:nvSpPr>
          <p:cNvPr id="3" name="Metin Yer Tutucusu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12" name="İçerik Yer Tutucusu 11"/>
          <p:cNvSpPr>
            <a:spLocks noGrp="1"/>
          </p:cNvSpPr>
          <p:nvPr>
            <p:ph sz="quarter" idx="1"/>
          </p:nvPr>
        </p:nvSpPr>
        <p:spPr>
          <a:xfrm>
            <a:off x="304800" y="304800"/>
            <a:ext cx="5715000" cy="57150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8" name="Veri Yer Tutucusu 4"/>
          <p:cNvSpPr>
            <a:spLocks noGrp="1"/>
          </p:cNvSpPr>
          <p:nvPr>
            <p:ph type="dt" sz="half" idx="10"/>
          </p:nvPr>
        </p:nvSpPr>
        <p:spPr/>
        <p:txBody>
          <a:bodyPr/>
          <a:lstStyle>
            <a:lvl1pPr>
              <a:defRPr/>
            </a:lvl1pPr>
          </a:lstStyle>
          <a:p>
            <a:pPr>
              <a:defRPr/>
            </a:pPr>
            <a:fld id="{67A68160-01D9-4829-9FD2-B2980A78955E}" type="datetime1">
              <a:rPr lang="tr-TR"/>
              <a:pPr>
                <a:defRPr/>
              </a:pPr>
              <a:t>5.10.2018</a:t>
            </a:fld>
            <a:endParaRPr lang="tr-TR"/>
          </a:p>
        </p:txBody>
      </p:sp>
      <p:sp>
        <p:nvSpPr>
          <p:cNvPr id="9" name="Altbilgi Yer Tutucusu 5"/>
          <p:cNvSpPr>
            <a:spLocks noGrp="1"/>
          </p:cNvSpPr>
          <p:nvPr>
            <p:ph type="ftr" sz="quarter" idx="11"/>
          </p:nvPr>
        </p:nvSpPr>
        <p:spPr/>
        <p:txBody>
          <a:bodyPr/>
          <a:lstStyle>
            <a:lvl1pPr>
              <a:defRPr/>
            </a:lvl1pPr>
          </a:lstStyle>
          <a:p>
            <a:pPr>
              <a:defRPr/>
            </a:pPr>
            <a:endParaRPr lang="tr-TR"/>
          </a:p>
        </p:txBody>
      </p:sp>
      <p:sp>
        <p:nvSpPr>
          <p:cNvPr id="10" name="Slayt Numarası Yer Tutucusu 6"/>
          <p:cNvSpPr>
            <a:spLocks noGrp="1"/>
          </p:cNvSpPr>
          <p:nvPr>
            <p:ph type="sldNum" sz="quarter" idx="12"/>
          </p:nvPr>
        </p:nvSpPr>
        <p:spPr/>
        <p:txBody>
          <a:bodyPr/>
          <a:lstStyle>
            <a:lvl1pPr>
              <a:defRPr/>
            </a:lvl1pPr>
          </a:lstStyle>
          <a:p>
            <a:pPr>
              <a:defRPr/>
            </a:pPr>
            <a:fld id="{93B96D1C-4CAE-4CF9-90CF-8DFD166CCFAD}"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5" name="Düz Bağlayıcı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İkizkenar Üçgen 8"/>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ikdörtgen 9"/>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Başlık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tr-TR" smtClean="0"/>
              <a:t>Asıl başlık stili için tıklatın</a:t>
            </a:r>
            <a:endParaRPr lang="en-US"/>
          </a:p>
        </p:txBody>
      </p:sp>
      <p:sp>
        <p:nvSpPr>
          <p:cNvPr id="3" name="Resim Yer Tutucusu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tr-TR" noProof="0" smtClean="0"/>
              <a:t>Resim eklemek için simgeyi tıklatın</a:t>
            </a:r>
            <a:endParaRPr lang="en-US" noProof="0" dirty="0"/>
          </a:p>
        </p:txBody>
      </p:sp>
      <p:sp>
        <p:nvSpPr>
          <p:cNvPr id="4" name="Metin Yer Tutucusu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8" name="Veri Yer Tutucusu 4"/>
          <p:cNvSpPr>
            <a:spLocks noGrp="1"/>
          </p:cNvSpPr>
          <p:nvPr>
            <p:ph type="dt" sz="half" idx="10"/>
          </p:nvPr>
        </p:nvSpPr>
        <p:spPr/>
        <p:txBody>
          <a:bodyPr/>
          <a:lstStyle>
            <a:lvl1pPr>
              <a:defRPr/>
            </a:lvl1pPr>
          </a:lstStyle>
          <a:p>
            <a:pPr>
              <a:defRPr/>
            </a:pPr>
            <a:fld id="{9EA68C5D-AA59-4FDE-9C9D-355AFCC282A4}" type="datetime1">
              <a:rPr lang="tr-TR"/>
              <a:pPr>
                <a:defRPr/>
              </a:pPr>
              <a:t>5.10.2018</a:t>
            </a:fld>
            <a:endParaRPr lang="tr-TR"/>
          </a:p>
        </p:txBody>
      </p:sp>
      <p:sp>
        <p:nvSpPr>
          <p:cNvPr id="9" name="Altbilgi Yer Tutucusu 5"/>
          <p:cNvSpPr>
            <a:spLocks noGrp="1"/>
          </p:cNvSpPr>
          <p:nvPr>
            <p:ph type="ftr" sz="quarter" idx="11"/>
          </p:nvPr>
        </p:nvSpPr>
        <p:spPr/>
        <p:txBody>
          <a:bodyPr/>
          <a:lstStyle>
            <a:lvl1pPr>
              <a:defRPr/>
            </a:lvl1pPr>
          </a:lstStyle>
          <a:p>
            <a:pPr>
              <a:defRPr/>
            </a:pPr>
            <a:endParaRPr lang="tr-TR"/>
          </a:p>
        </p:txBody>
      </p:sp>
      <p:sp>
        <p:nvSpPr>
          <p:cNvPr id="10" name="Slayt Numarası Yer Tutucusu 6"/>
          <p:cNvSpPr>
            <a:spLocks noGrp="1"/>
          </p:cNvSpPr>
          <p:nvPr>
            <p:ph type="sldNum" sz="quarter" idx="12"/>
          </p:nvPr>
        </p:nvSpPr>
        <p:spPr/>
        <p:txBody>
          <a:bodyPr/>
          <a:lstStyle>
            <a:lvl1pPr>
              <a:defRPr/>
            </a:lvl1pPr>
          </a:lstStyle>
          <a:p>
            <a:pPr>
              <a:defRPr/>
            </a:pPr>
            <a:fld id="{696AE9E7-9AE7-43EC-AA42-2D66B7856647}" type="slidenum">
              <a:rPr lang="tr-TR"/>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Başlık Yer Tutucusu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tr-TR" smtClean="0"/>
              <a:t>Asıl başlık stili için tıklatın</a:t>
            </a:r>
            <a:endParaRPr lang="en-US" smtClean="0"/>
          </a:p>
        </p:txBody>
      </p:sp>
      <p:sp>
        <p:nvSpPr>
          <p:cNvPr id="1027" name="Metin Yer Tutucusu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4" name="Veri Yer Tutucusu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defRPr>
            </a:lvl1pPr>
          </a:lstStyle>
          <a:p>
            <a:pPr>
              <a:defRPr/>
            </a:pPr>
            <a:fld id="{840AA680-68A2-443C-9BFB-B5CC1F079C20}" type="datetime1">
              <a:rPr lang="tr-TR"/>
              <a:pPr>
                <a:defRPr/>
              </a:pPr>
              <a:t>5.10.2018</a:t>
            </a:fld>
            <a:endParaRPr lang="tr-TR"/>
          </a:p>
        </p:txBody>
      </p:sp>
      <p:sp>
        <p:nvSpPr>
          <p:cNvPr id="3" name="Altbilgi Yer Tutucusu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tr-TR"/>
          </a:p>
        </p:txBody>
      </p:sp>
      <p:sp>
        <p:nvSpPr>
          <p:cNvPr id="23" name="Slayt Numarası Yer Tutucusu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defRPr>
            </a:lvl1pPr>
          </a:lstStyle>
          <a:p>
            <a:pPr>
              <a:defRPr/>
            </a:pPr>
            <a:fld id="{429494E0-C3E4-4F47-9902-97079926DD11}" type="slidenum">
              <a:rPr lang="tr-TR"/>
              <a:pPr>
                <a:defRPr/>
              </a:pPr>
              <a:t>‹#›</a:t>
            </a:fld>
            <a:endParaRPr lang="tr-TR"/>
          </a:p>
        </p:txBody>
      </p:sp>
      <p:sp>
        <p:nvSpPr>
          <p:cNvPr id="28" name="Düz Bağlayıcı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Düz Bağlayıcı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İkizkenar Üçgen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818" r:id="rId1"/>
    <p:sldLayoutId id="2147483809" r:id="rId2"/>
    <p:sldLayoutId id="2147483819" r:id="rId3"/>
    <p:sldLayoutId id="2147483810" r:id="rId4"/>
    <p:sldLayoutId id="2147483811" r:id="rId5"/>
    <p:sldLayoutId id="2147483820" r:id="rId6"/>
    <p:sldLayoutId id="2147483821" r:id="rId7"/>
    <p:sldLayoutId id="2147483822" r:id="rId8"/>
    <p:sldLayoutId id="2147483823" r:id="rId9"/>
    <p:sldLayoutId id="2147483812" r:id="rId10"/>
    <p:sldLayoutId id="2147483824" r:id="rId11"/>
    <p:sldLayoutId id="2147483813" r:id="rId12"/>
    <p:sldLayoutId id="2147483814" r:id="rId13"/>
    <p:sldLayoutId id="2147483815" r:id="rId14"/>
    <p:sldLayoutId id="2147483816" r:id="rId15"/>
    <p:sldLayoutId id="2147483817" r:id="rId16"/>
  </p:sldLayoutIdLst>
  <p:hf sldNum="0" hdr="0" ftr="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cmo.org.tr/index.php/odamz/cevremuhendisligi"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ogrenci.harran.edu.tr/assets/uploads/other/files/ogrenci/files/SinavYon%2B2016(1).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ogrenci.harran.edu.tr/assets/uploads/other/files/ogrenci/files/Y%C3%9CKSEK%C3%96%C4%9ERET%C4%B0M_KURUMLARI_%C3%96%C4%9ERENC%C4%B0_D%C4%B0S%C4%B0PL%C4%B0N_Y%C3%96NETMEL%C4%B0%C4%9E%C4%B0.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eb.harran.edu.tr/muhendis/" TargetMode="External"/><Relationship Id="rId3" Type="http://schemas.openxmlformats.org/officeDocument/2006/relationships/hyperlink" Target="https://harran.edu.tr/cms/Upload/file-pdf/page5-f167b420-f6aa-4082-a807-79382a990b4e.pdf" TargetMode="External"/><Relationship Id="rId7" Type="http://schemas.openxmlformats.org/officeDocument/2006/relationships/hyperlink" Target="http://web.harran.edu.tr/cevre" TargetMode="External"/><Relationship Id="rId2" Type="http://schemas.openxmlformats.org/officeDocument/2006/relationships/hyperlink" Target="https://harran.edu.tr/" TargetMode="External"/><Relationship Id="rId1" Type="http://schemas.openxmlformats.org/officeDocument/2006/relationships/slideLayout" Target="../slideLayouts/slideLayout2.xml"/><Relationship Id="rId6" Type="http://schemas.openxmlformats.org/officeDocument/2006/relationships/hyperlink" Target="http://ogrenci.harran.edu.tr/" TargetMode="External"/><Relationship Id="rId5" Type="http://schemas.openxmlformats.org/officeDocument/2006/relationships/hyperlink" Target="http://uok.harran.edu.tr/" TargetMode="External"/><Relationship Id="rId4" Type="http://schemas.openxmlformats.org/officeDocument/2006/relationships/hyperlink" Target="https://obs.harran.edu.tr/" TargetMode="External"/><Relationship Id="rId9" Type="http://schemas.openxmlformats.org/officeDocument/2006/relationships/hyperlink" Target="http://ue.harran.edu.t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Başlık 1"/>
          <p:cNvSpPr>
            <a:spLocks noGrp="1"/>
          </p:cNvSpPr>
          <p:nvPr>
            <p:ph type="ctrTitle"/>
          </p:nvPr>
        </p:nvSpPr>
        <p:spPr>
          <a:xfrm>
            <a:off x="1219200" y="3962400"/>
            <a:ext cx="6858000" cy="533400"/>
          </a:xfrm>
        </p:spPr>
        <p:txBody>
          <a:bodyPr/>
          <a:lstStyle/>
          <a:p>
            <a:pPr algn="ctr" eaLnBrk="1" hangingPunct="1"/>
            <a:r>
              <a:rPr lang="tr-TR" sz="2800" b="1" dirty="0" smtClean="0"/>
              <a:t>HARRAN ÜNİVERSİTESİ</a:t>
            </a:r>
            <a:br>
              <a:rPr lang="tr-TR" sz="2800" b="1" dirty="0" smtClean="0"/>
            </a:br>
            <a:endParaRPr lang="tr-TR" sz="2800" b="1" dirty="0" smtClean="0"/>
          </a:p>
        </p:txBody>
      </p:sp>
      <p:sp>
        <p:nvSpPr>
          <p:cNvPr id="3" name="Alt Başlık 2"/>
          <p:cNvSpPr>
            <a:spLocks noGrp="1"/>
          </p:cNvSpPr>
          <p:nvPr>
            <p:ph type="subTitle" idx="1"/>
          </p:nvPr>
        </p:nvSpPr>
        <p:spPr>
          <a:xfrm>
            <a:off x="1219200" y="5181600"/>
            <a:ext cx="6858000" cy="476250"/>
          </a:xfrm>
        </p:spPr>
        <p:txBody>
          <a:bodyPr>
            <a:normAutofit/>
          </a:bodyPr>
          <a:lstStyle/>
          <a:p>
            <a:pPr algn="ctr" eaLnBrk="1" hangingPunct="1">
              <a:defRPr/>
            </a:pPr>
            <a:r>
              <a:rPr lang="tr-TR" sz="1900" b="1" dirty="0" smtClean="0"/>
              <a:t>ÇEVRE MÜHENDİSLİĞİ BÖLÜMÜ, 2018</a:t>
            </a:r>
          </a:p>
        </p:txBody>
      </p:sp>
      <p:sp>
        <p:nvSpPr>
          <p:cNvPr id="18435"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EFB97D8-56E0-4ED7-99FA-0F679C4046BD}" type="datetime1">
              <a:rPr lang="tr-TR"/>
              <a:pPr fontAlgn="base">
                <a:spcBef>
                  <a:spcPct val="0"/>
                </a:spcBef>
                <a:spcAft>
                  <a:spcPct val="0"/>
                </a:spcAft>
                <a:defRPr/>
              </a:pPr>
              <a:t>5.10.2018</a:t>
            </a:fld>
            <a:endParaRPr lang="tr-TR"/>
          </a:p>
        </p:txBody>
      </p:sp>
      <p:pic>
        <p:nvPicPr>
          <p:cNvPr id="19460" name="Picture 2" descr="C:\Users\İBRAHİM\Desktop\Harran Çevre Logosu.jpg"/>
          <p:cNvPicPr>
            <a:picLocks noChangeAspect="1" noChangeArrowheads="1"/>
          </p:cNvPicPr>
          <p:nvPr/>
        </p:nvPicPr>
        <p:blipFill>
          <a:blip r:embed="rId2"/>
          <a:srcRect/>
          <a:stretch>
            <a:fillRect/>
          </a:stretch>
        </p:blipFill>
        <p:spPr bwMode="auto">
          <a:xfrm>
            <a:off x="3203575" y="476250"/>
            <a:ext cx="2881313" cy="289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63" name="Grup 3"/>
          <p:cNvGrpSpPr>
            <a:grpSpLocks/>
          </p:cNvGrpSpPr>
          <p:nvPr/>
        </p:nvGrpSpPr>
        <p:grpSpPr bwMode="auto">
          <a:xfrm>
            <a:off x="1979613" y="1752600"/>
            <a:ext cx="1225550" cy="1008063"/>
            <a:chOff x="2953086" y="1753393"/>
            <a:chExt cx="1225550" cy="1008063"/>
          </a:xfrm>
        </p:grpSpPr>
        <p:sp>
          <p:nvSpPr>
            <p:cNvPr id="9275" name="Freeform 2"/>
            <p:cNvSpPr>
              <a:spLocks/>
            </p:cNvSpPr>
            <p:nvPr/>
          </p:nvSpPr>
          <p:spPr bwMode="auto">
            <a:xfrm>
              <a:off x="2953086" y="1753393"/>
              <a:ext cx="1225550" cy="1008063"/>
            </a:xfrm>
            <a:custGeom>
              <a:avLst/>
              <a:gdLst>
                <a:gd name="T0" fmla="*/ 2147483647 w 2413"/>
                <a:gd name="T1" fmla="*/ 2147483647 h 2049"/>
                <a:gd name="T2" fmla="*/ 2147483647 w 2413"/>
                <a:gd name="T3" fmla="*/ 2147483647 h 2049"/>
                <a:gd name="T4" fmla="*/ 2147483647 w 2413"/>
                <a:gd name="T5" fmla="*/ 2147483647 h 2049"/>
                <a:gd name="T6" fmla="*/ 2147483647 w 2413"/>
                <a:gd name="T7" fmla="*/ 2147483647 h 2049"/>
                <a:gd name="T8" fmla="*/ 2147483647 w 2413"/>
                <a:gd name="T9" fmla="*/ 2147483647 h 2049"/>
                <a:gd name="T10" fmla="*/ 2147483647 w 2413"/>
                <a:gd name="T11" fmla="*/ 2147483647 h 2049"/>
                <a:gd name="T12" fmla="*/ 2147483647 w 2413"/>
                <a:gd name="T13" fmla="*/ 2147483647 h 2049"/>
                <a:gd name="T14" fmla="*/ 2147483647 w 2413"/>
                <a:gd name="T15" fmla="*/ 2147483647 h 2049"/>
                <a:gd name="T16" fmla="*/ 2147483647 w 2413"/>
                <a:gd name="T17" fmla="*/ 2147483647 h 2049"/>
                <a:gd name="T18" fmla="*/ 2147483647 w 2413"/>
                <a:gd name="T19" fmla="*/ 2147483647 h 2049"/>
                <a:gd name="T20" fmla="*/ 2147483647 w 2413"/>
                <a:gd name="T21" fmla="*/ 2147483647 h 2049"/>
                <a:gd name="T22" fmla="*/ 2147483647 w 2413"/>
                <a:gd name="T23" fmla="*/ 2147483647 h 2049"/>
                <a:gd name="T24" fmla="*/ 2147483647 w 2413"/>
                <a:gd name="T25" fmla="*/ 2147483647 h 2049"/>
                <a:gd name="T26" fmla="*/ 2147483647 w 2413"/>
                <a:gd name="T27" fmla="*/ 2147483647 h 2049"/>
                <a:gd name="T28" fmla="*/ 2147483647 w 2413"/>
                <a:gd name="T29" fmla="*/ 2147483647 h 2049"/>
                <a:gd name="T30" fmla="*/ 2147483647 w 2413"/>
                <a:gd name="T31" fmla="*/ 2147483647 h 2049"/>
                <a:gd name="T32" fmla="*/ 2147483647 w 2413"/>
                <a:gd name="T33" fmla="*/ 2147483647 h 2049"/>
                <a:gd name="T34" fmla="*/ 2147483647 w 2413"/>
                <a:gd name="T35" fmla="*/ 2147483647 h 2049"/>
                <a:gd name="T36" fmla="*/ 2147483647 w 2413"/>
                <a:gd name="T37" fmla="*/ 2147483647 h 2049"/>
                <a:gd name="T38" fmla="*/ 2147483647 w 2413"/>
                <a:gd name="T39" fmla="*/ 2147483647 h 2049"/>
                <a:gd name="T40" fmla="*/ 2147483647 w 2413"/>
                <a:gd name="T41" fmla="*/ 2147483647 h 2049"/>
                <a:gd name="T42" fmla="*/ 2147483647 w 2413"/>
                <a:gd name="T43" fmla="*/ 2147483647 h 2049"/>
                <a:gd name="T44" fmla="*/ 2147483647 w 2413"/>
                <a:gd name="T45" fmla="*/ 2147483647 h 2049"/>
                <a:gd name="T46" fmla="*/ 2147483647 w 2413"/>
                <a:gd name="T47" fmla="*/ 2147483647 h 2049"/>
                <a:gd name="T48" fmla="*/ 2147483647 w 2413"/>
                <a:gd name="T49" fmla="*/ 2147483647 h 2049"/>
                <a:gd name="T50" fmla="*/ 2147483647 w 2413"/>
                <a:gd name="T51" fmla="*/ 2147483647 h 2049"/>
                <a:gd name="T52" fmla="*/ 2147483647 w 2413"/>
                <a:gd name="T53" fmla="*/ 2147483647 h 2049"/>
                <a:gd name="T54" fmla="*/ 0 w 2413"/>
                <a:gd name="T55" fmla="*/ 2147483647 h 2049"/>
                <a:gd name="T56" fmla="*/ 2147483647 w 2413"/>
                <a:gd name="T57" fmla="*/ 2147483647 h 2049"/>
                <a:gd name="T58" fmla="*/ 2147483647 w 2413"/>
                <a:gd name="T59" fmla="*/ 2147483647 h 2049"/>
                <a:gd name="T60" fmla="*/ 2147483647 w 2413"/>
                <a:gd name="T61" fmla="*/ 2147483647 h 2049"/>
                <a:gd name="T62" fmla="*/ 2147483647 w 2413"/>
                <a:gd name="T63" fmla="*/ 2147483647 h 2049"/>
                <a:gd name="T64" fmla="*/ 2147483647 w 2413"/>
                <a:gd name="T65" fmla="*/ 2147483647 h 2049"/>
                <a:gd name="T66" fmla="*/ 2147483647 w 2413"/>
                <a:gd name="T67" fmla="*/ 2147483647 h 2049"/>
                <a:gd name="T68" fmla="*/ 2147483647 w 2413"/>
                <a:gd name="T69" fmla="*/ 2147483647 h 2049"/>
                <a:gd name="T70" fmla="*/ 2147483647 w 2413"/>
                <a:gd name="T71" fmla="*/ 2147483647 h 2049"/>
                <a:gd name="T72" fmla="*/ 2147483647 w 2413"/>
                <a:gd name="T73" fmla="*/ 2147483647 h 2049"/>
                <a:gd name="T74" fmla="*/ 2147483647 w 2413"/>
                <a:gd name="T75" fmla="*/ 2147483647 h 2049"/>
                <a:gd name="T76" fmla="*/ 2147483647 w 2413"/>
                <a:gd name="T77" fmla="*/ 2147483647 h 2049"/>
                <a:gd name="T78" fmla="*/ 2147483647 w 2413"/>
                <a:gd name="T79" fmla="*/ 2147483647 h 2049"/>
                <a:gd name="T80" fmla="*/ 2147483647 w 2413"/>
                <a:gd name="T81" fmla="*/ 2147483647 h 2049"/>
                <a:gd name="T82" fmla="*/ 2147483647 w 2413"/>
                <a:gd name="T83" fmla="*/ 2147483647 h 2049"/>
                <a:gd name="T84" fmla="*/ 2147483647 w 2413"/>
                <a:gd name="T85" fmla="*/ 2147483647 h 2049"/>
                <a:gd name="T86" fmla="*/ 2147483647 w 2413"/>
                <a:gd name="T87" fmla="*/ 2147483647 h 2049"/>
                <a:gd name="T88" fmla="*/ 2147483647 w 2413"/>
                <a:gd name="T89" fmla="*/ 2147483647 h 2049"/>
                <a:gd name="T90" fmla="*/ 2147483647 w 2413"/>
                <a:gd name="T91" fmla="*/ 2147483647 h 2049"/>
                <a:gd name="T92" fmla="*/ 2147483647 w 2413"/>
                <a:gd name="T93" fmla="*/ 2147483647 h 2049"/>
                <a:gd name="T94" fmla="*/ 2147483647 w 2413"/>
                <a:gd name="T95" fmla="*/ 2147483647 h 2049"/>
                <a:gd name="T96" fmla="*/ 2147483647 w 2413"/>
                <a:gd name="T97" fmla="*/ 2147483647 h 2049"/>
                <a:gd name="T98" fmla="*/ 2147483647 w 2413"/>
                <a:gd name="T99" fmla="*/ 2147483647 h 2049"/>
                <a:gd name="T100" fmla="*/ 2147483647 w 2413"/>
                <a:gd name="T101" fmla="*/ 0 h 2049"/>
                <a:gd name="T102" fmla="*/ 2147483647 w 2413"/>
                <a:gd name="T103" fmla="*/ 0 h 2049"/>
                <a:gd name="T104" fmla="*/ 2147483647 w 2413"/>
                <a:gd name="T105" fmla="*/ 2147483647 h 2049"/>
                <a:gd name="T106" fmla="*/ 2147483647 w 2413"/>
                <a:gd name="T107" fmla="*/ 2147483647 h 2049"/>
                <a:gd name="T108" fmla="*/ 2147483647 w 2413"/>
                <a:gd name="T109" fmla="*/ 2147483647 h 2049"/>
                <a:gd name="T110" fmla="*/ 2147483647 w 2413"/>
                <a:gd name="T111" fmla="*/ 2147483647 h 2049"/>
                <a:gd name="T112" fmla="*/ 2147483647 w 2413"/>
                <a:gd name="T113" fmla="*/ 2147483647 h 20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3"/>
                <a:gd name="T172" fmla="*/ 0 h 2049"/>
                <a:gd name="T173" fmla="*/ 2413 w 2413"/>
                <a:gd name="T174" fmla="*/ 2049 h 20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3" h="2049">
                  <a:moveTo>
                    <a:pt x="1533" y="522"/>
                  </a:moveTo>
                  <a:lnTo>
                    <a:pt x="1585" y="509"/>
                  </a:lnTo>
                  <a:lnTo>
                    <a:pt x="1619" y="498"/>
                  </a:lnTo>
                  <a:lnTo>
                    <a:pt x="1653" y="498"/>
                  </a:lnTo>
                  <a:lnTo>
                    <a:pt x="1687" y="520"/>
                  </a:lnTo>
                  <a:lnTo>
                    <a:pt x="1721" y="543"/>
                  </a:lnTo>
                  <a:lnTo>
                    <a:pt x="1755" y="566"/>
                  </a:lnTo>
                  <a:lnTo>
                    <a:pt x="1789" y="577"/>
                  </a:lnTo>
                  <a:lnTo>
                    <a:pt x="1823" y="600"/>
                  </a:lnTo>
                  <a:lnTo>
                    <a:pt x="1857" y="622"/>
                  </a:lnTo>
                  <a:lnTo>
                    <a:pt x="1891" y="634"/>
                  </a:lnTo>
                  <a:lnTo>
                    <a:pt x="1925" y="645"/>
                  </a:lnTo>
                  <a:lnTo>
                    <a:pt x="1959" y="656"/>
                  </a:lnTo>
                  <a:lnTo>
                    <a:pt x="1993" y="679"/>
                  </a:lnTo>
                  <a:lnTo>
                    <a:pt x="2027" y="701"/>
                  </a:lnTo>
                  <a:lnTo>
                    <a:pt x="2049" y="735"/>
                  </a:lnTo>
                  <a:lnTo>
                    <a:pt x="2083" y="758"/>
                  </a:lnTo>
                  <a:lnTo>
                    <a:pt x="2106" y="792"/>
                  </a:lnTo>
                  <a:lnTo>
                    <a:pt x="2140" y="815"/>
                  </a:lnTo>
                  <a:lnTo>
                    <a:pt x="2174" y="837"/>
                  </a:lnTo>
                  <a:lnTo>
                    <a:pt x="2208" y="849"/>
                  </a:lnTo>
                  <a:lnTo>
                    <a:pt x="2230" y="883"/>
                  </a:lnTo>
                  <a:lnTo>
                    <a:pt x="2242" y="916"/>
                  </a:lnTo>
                  <a:lnTo>
                    <a:pt x="2253" y="950"/>
                  </a:lnTo>
                  <a:lnTo>
                    <a:pt x="2264" y="984"/>
                  </a:lnTo>
                  <a:lnTo>
                    <a:pt x="2287" y="1018"/>
                  </a:lnTo>
                  <a:lnTo>
                    <a:pt x="2310" y="1052"/>
                  </a:lnTo>
                  <a:lnTo>
                    <a:pt x="2332" y="1086"/>
                  </a:lnTo>
                  <a:lnTo>
                    <a:pt x="2366" y="1109"/>
                  </a:lnTo>
                  <a:lnTo>
                    <a:pt x="2378" y="1143"/>
                  </a:lnTo>
                  <a:lnTo>
                    <a:pt x="2389" y="1177"/>
                  </a:lnTo>
                  <a:lnTo>
                    <a:pt x="2400" y="1211"/>
                  </a:lnTo>
                  <a:lnTo>
                    <a:pt x="2412" y="1245"/>
                  </a:lnTo>
                  <a:lnTo>
                    <a:pt x="2412" y="1279"/>
                  </a:lnTo>
                  <a:lnTo>
                    <a:pt x="2400" y="1313"/>
                  </a:lnTo>
                  <a:lnTo>
                    <a:pt x="2400" y="1347"/>
                  </a:lnTo>
                  <a:lnTo>
                    <a:pt x="2400" y="1381"/>
                  </a:lnTo>
                  <a:lnTo>
                    <a:pt x="2389" y="1415"/>
                  </a:lnTo>
                  <a:lnTo>
                    <a:pt x="2378" y="1448"/>
                  </a:lnTo>
                  <a:lnTo>
                    <a:pt x="2378" y="1482"/>
                  </a:lnTo>
                  <a:lnTo>
                    <a:pt x="2355" y="1516"/>
                  </a:lnTo>
                  <a:lnTo>
                    <a:pt x="2344" y="1550"/>
                  </a:lnTo>
                  <a:lnTo>
                    <a:pt x="2310" y="1584"/>
                  </a:lnTo>
                  <a:lnTo>
                    <a:pt x="2276" y="1618"/>
                  </a:lnTo>
                  <a:lnTo>
                    <a:pt x="2242" y="1641"/>
                  </a:lnTo>
                  <a:lnTo>
                    <a:pt x="2208" y="1675"/>
                  </a:lnTo>
                  <a:lnTo>
                    <a:pt x="2185" y="1709"/>
                  </a:lnTo>
                  <a:lnTo>
                    <a:pt x="2151" y="1743"/>
                  </a:lnTo>
                  <a:lnTo>
                    <a:pt x="2128" y="1777"/>
                  </a:lnTo>
                  <a:lnTo>
                    <a:pt x="2094" y="1799"/>
                  </a:lnTo>
                  <a:lnTo>
                    <a:pt x="2060" y="1833"/>
                  </a:lnTo>
                  <a:lnTo>
                    <a:pt x="2027" y="1856"/>
                  </a:lnTo>
                  <a:lnTo>
                    <a:pt x="1993" y="1867"/>
                  </a:lnTo>
                  <a:lnTo>
                    <a:pt x="1959" y="1879"/>
                  </a:lnTo>
                  <a:lnTo>
                    <a:pt x="1925" y="1901"/>
                  </a:lnTo>
                  <a:lnTo>
                    <a:pt x="1891" y="1913"/>
                  </a:lnTo>
                  <a:lnTo>
                    <a:pt x="1857" y="1924"/>
                  </a:lnTo>
                  <a:lnTo>
                    <a:pt x="1823" y="1946"/>
                  </a:lnTo>
                  <a:lnTo>
                    <a:pt x="1789" y="1969"/>
                  </a:lnTo>
                  <a:lnTo>
                    <a:pt x="1743" y="1980"/>
                  </a:lnTo>
                  <a:lnTo>
                    <a:pt x="1709" y="1992"/>
                  </a:lnTo>
                  <a:lnTo>
                    <a:pt x="1675" y="1992"/>
                  </a:lnTo>
                  <a:lnTo>
                    <a:pt x="1608" y="2003"/>
                  </a:lnTo>
                  <a:lnTo>
                    <a:pt x="1574" y="2003"/>
                  </a:lnTo>
                  <a:lnTo>
                    <a:pt x="1540" y="2014"/>
                  </a:lnTo>
                  <a:lnTo>
                    <a:pt x="1506" y="2014"/>
                  </a:lnTo>
                  <a:lnTo>
                    <a:pt x="1472" y="2014"/>
                  </a:lnTo>
                  <a:lnTo>
                    <a:pt x="1438" y="2014"/>
                  </a:lnTo>
                  <a:lnTo>
                    <a:pt x="1404" y="2014"/>
                  </a:lnTo>
                  <a:lnTo>
                    <a:pt x="1370" y="2014"/>
                  </a:lnTo>
                  <a:lnTo>
                    <a:pt x="1336" y="2026"/>
                  </a:lnTo>
                  <a:lnTo>
                    <a:pt x="1302" y="2026"/>
                  </a:lnTo>
                  <a:lnTo>
                    <a:pt x="1257" y="2037"/>
                  </a:lnTo>
                  <a:lnTo>
                    <a:pt x="1223" y="2037"/>
                  </a:lnTo>
                  <a:lnTo>
                    <a:pt x="1189" y="2037"/>
                  </a:lnTo>
                  <a:lnTo>
                    <a:pt x="1155" y="2048"/>
                  </a:lnTo>
                  <a:lnTo>
                    <a:pt x="1121" y="2048"/>
                  </a:lnTo>
                  <a:lnTo>
                    <a:pt x="1087" y="2048"/>
                  </a:lnTo>
                  <a:lnTo>
                    <a:pt x="1053" y="2048"/>
                  </a:lnTo>
                  <a:lnTo>
                    <a:pt x="1019" y="2048"/>
                  </a:lnTo>
                  <a:lnTo>
                    <a:pt x="985" y="2037"/>
                  </a:lnTo>
                  <a:lnTo>
                    <a:pt x="951" y="2026"/>
                  </a:lnTo>
                  <a:lnTo>
                    <a:pt x="838" y="2014"/>
                  </a:lnTo>
                  <a:lnTo>
                    <a:pt x="724" y="2003"/>
                  </a:lnTo>
                  <a:lnTo>
                    <a:pt x="690" y="1992"/>
                  </a:lnTo>
                  <a:lnTo>
                    <a:pt x="656" y="1980"/>
                  </a:lnTo>
                  <a:lnTo>
                    <a:pt x="622" y="1969"/>
                  </a:lnTo>
                  <a:lnTo>
                    <a:pt x="588" y="1958"/>
                  </a:lnTo>
                  <a:lnTo>
                    <a:pt x="554" y="1935"/>
                  </a:lnTo>
                  <a:lnTo>
                    <a:pt x="520" y="1913"/>
                  </a:lnTo>
                  <a:lnTo>
                    <a:pt x="486" y="1890"/>
                  </a:lnTo>
                  <a:lnTo>
                    <a:pt x="453" y="1867"/>
                  </a:lnTo>
                  <a:lnTo>
                    <a:pt x="419" y="1856"/>
                  </a:lnTo>
                  <a:lnTo>
                    <a:pt x="385" y="1833"/>
                  </a:lnTo>
                  <a:lnTo>
                    <a:pt x="351" y="1811"/>
                  </a:lnTo>
                  <a:lnTo>
                    <a:pt x="328" y="1777"/>
                  </a:lnTo>
                  <a:lnTo>
                    <a:pt x="294" y="1754"/>
                  </a:lnTo>
                  <a:lnTo>
                    <a:pt x="271" y="1720"/>
                  </a:lnTo>
                  <a:lnTo>
                    <a:pt x="237" y="1697"/>
                  </a:lnTo>
                  <a:lnTo>
                    <a:pt x="203" y="1664"/>
                  </a:lnTo>
                  <a:lnTo>
                    <a:pt x="169" y="1641"/>
                  </a:lnTo>
                  <a:lnTo>
                    <a:pt x="147" y="1607"/>
                  </a:lnTo>
                  <a:lnTo>
                    <a:pt x="124" y="1573"/>
                  </a:lnTo>
                  <a:lnTo>
                    <a:pt x="101" y="1539"/>
                  </a:lnTo>
                  <a:lnTo>
                    <a:pt x="79" y="1505"/>
                  </a:lnTo>
                  <a:lnTo>
                    <a:pt x="56" y="1471"/>
                  </a:lnTo>
                  <a:lnTo>
                    <a:pt x="45" y="1437"/>
                  </a:lnTo>
                  <a:lnTo>
                    <a:pt x="22" y="1403"/>
                  </a:lnTo>
                  <a:lnTo>
                    <a:pt x="11" y="1369"/>
                  </a:lnTo>
                  <a:lnTo>
                    <a:pt x="0" y="1335"/>
                  </a:lnTo>
                  <a:lnTo>
                    <a:pt x="0" y="1301"/>
                  </a:lnTo>
                  <a:lnTo>
                    <a:pt x="0" y="1267"/>
                  </a:lnTo>
                  <a:lnTo>
                    <a:pt x="0" y="1233"/>
                  </a:lnTo>
                  <a:lnTo>
                    <a:pt x="0" y="1199"/>
                  </a:lnTo>
                  <a:lnTo>
                    <a:pt x="0" y="1165"/>
                  </a:lnTo>
                  <a:lnTo>
                    <a:pt x="11" y="1132"/>
                  </a:lnTo>
                  <a:lnTo>
                    <a:pt x="11" y="1098"/>
                  </a:lnTo>
                  <a:lnTo>
                    <a:pt x="22" y="1064"/>
                  </a:lnTo>
                  <a:lnTo>
                    <a:pt x="22" y="1030"/>
                  </a:lnTo>
                  <a:lnTo>
                    <a:pt x="34" y="996"/>
                  </a:lnTo>
                  <a:lnTo>
                    <a:pt x="56" y="962"/>
                  </a:lnTo>
                  <a:lnTo>
                    <a:pt x="90" y="950"/>
                  </a:lnTo>
                  <a:lnTo>
                    <a:pt x="113" y="916"/>
                  </a:lnTo>
                  <a:lnTo>
                    <a:pt x="147" y="905"/>
                  </a:lnTo>
                  <a:lnTo>
                    <a:pt x="169" y="871"/>
                  </a:lnTo>
                  <a:lnTo>
                    <a:pt x="203" y="837"/>
                  </a:lnTo>
                  <a:lnTo>
                    <a:pt x="226" y="803"/>
                  </a:lnTo>
                  <a:lnTo>
                    <a:pt x="260" y="769"/>
                  </a:lnTo>
                  <a:lnTo>
                    <a:pt x="283" y="735"/>
                  </a:lnTo>
                  <a:lnTo>
                    <a:pt x="317" y="701"/>
                  </a:lnTo>
                  <a:lnTo>
                    <a:pt x="351" y="679"/>
                  </a:lnTo>
                  <a:lnTo>
                    <a:pt x="385" y="645"/>
                  </a:lnTo>
                  <a:lnTo>
                    <a:pt x="419" y="622"/>
                  </a:lnTo>
                  <a:lnTo>
                    <a:pt x="453" y="600"/>
                  </a:lnTo>
                  <a:lnTo>
                    <a:pt x="498" y="588"/>
                  </a:lnTo>
                  <a:lnTo>
                    <a:pt x="543" y="577"/>
                  </a:lnTo>
                  <a:lnTo>
                    <a:pt x="577" y="566"/>
                  </a:lnTo>
                  <a:lnTo>
                    <a:pt x="611" y="554"/>
                  </a:lnTo>
                  <a:lnTo>
                    <a:pt x="645" y="543"/>
                  </a:lnTo>
                  <a:lnTo>
                    <a:pt x="679" y="532"/>
                  </a:lnTo>
                  <a:lnTo>
                    <a:pt x="713" y="520"/>
                  </a:lnTo>
                  <a:lnTo>
                    <a:pt x="747" y="520"/>
                  </a:lnTo>
                  <a:lnTo>
                    <a:pt x="781" y="509"/>
                  </a:lnTo>
                  <a:lnTo>
                    <a:pt x="815" y="509"/>
                  </a:lnTo>
                  <a:lnTo>
                    <a:pt x="849" y="509"/>
                  </a:lnTo>
                  <a:lnTo>
                    <a:pt x="883" y="509"/>
                  </a:lnTo>
                  <a:lnTo>
                    <a:pt x="917" y="509"/>
                  </a:lnTo>
                  <a:lnTo>
                    <a:pt x="951" y="509"/>
                  </a:lnTo>
                  <a:lnTo>
                    <a:pt x="985" y="498"/>
                  </a:lnTo>
                  <a:lnTo>
                    <a:pt x="1019" y="498"/>
                  </a:lnTo>
                  <a:lnTo>
                    <a:pt x="1053" y="498"/>
                  </a:lnTo>
                  <a:lnTo>
                    <a:pt x="1087" y="486"/>
                  </a:lnTo>
                  <a:lnTo>
                    <a:pt x="1121" y="486"/>
                  </a:lnTo>
                  <a:lnTo>
                    <a:pt x="1155" y="486"/>
                  </a:lnTo>
                  <a:lnTo>
                    <a:pt x="1200" y="486"/>
                  </a:lnTo>
                  <a:lnTo>
                    <a:pt x="1234" y="486"/>
                  </a:lnTo>
                  <a:lnTo>
                    <a:pt x="1268" y="486"/>
                  </a:lnTo>
                  <a:lnTo>
                    <a:pt x="1302" y="486"/>
                  </a:lnTo>
                  <a:lnTo>
                    <a:pt x="1336" y="498"/>
                  </a:lnTo>
                  <a:lnTo>
                    <a:pt x="1370" y="498"/>
                  </a:lnTo>
                  <a:lnTo>
                    <a:pt x="1404" y="498"/>
                  </a:lnTo>
                  <a:lnTo>
                    <a:pt x="1438" y="498"/>
                  </a:lnTo>
                  <a:lnTo>
                    <a:pt x="1472" y="498"/>
                  </a:lnTo>
                  <a:lnTo>
                    <a:pt x="1533" y="522"/>
                  </a:lnTo>
                  <a:lnTo>
                    <a:pt x="1562" y="475"/>
                  </a:lnTo>
                  <a:lnTo>
                    <a:pt x="1596" y="452"/>
                  </a:lnTo>
                  <a:lnTo>
                    <a:pt x="1642" y="441"/>
                  </a:lnTo>
                  <a:lnTo>
                    <a:pt x="1675" y="418"/>
                  </a:lnTo>
                  <a:lnTo>
                    <a:pt x="1709" y="396"/>
                  </a:lnTo>
                  <a:lnTo>
                    <a:pt x="1743" y="373"/>
                  </a:lnTo>
                  <a:lnTo>
                    <a:pt x="1777" y="351"/>
                  </a:lnTo>
                  <a:lnTo>
                    <a:pt x="1811" y="317"/>
                  </a:lnTo>
                  <a:lnTo>
                    <a:pt x="1845" y="283"/>
                  </a:lnTo>
                  <a:lnTo>
                    <a:pt x="1868" y="249"/>
                  </a:lnTo>
                  <a:lnTo>
                    <a:pt x="1879" y="215"/>
                  </a:lnTo>
                  <a:lnTo>
                    <a:pt x="1902" y="181"/>
                  </a:lnTo>
                  <a:lnTo>
                    <a:pt x="1913" y="147"/>
                  </a:lnTo>
                  <a:lnTo>
                    <a:pt x="1925" y="113"/>
                  </a:lnTo>
                  <a:lnTo>
                    <a:pt x="1902" y="79"/>
                  </a:lnTo>
                  <a:lnTo>
                    <a:pt x="1868" y="56"/>
                  </a:lnTo>
                  <a:lnTo>
                    <a:pt x="1834" y="45"/>
                  </a:lnTo>
                  <a:lnTo>
                    <a:pt x="1800" y="45"/>
                  </a:lnTo>
                  <a:lnTo>
                    <a:pt x="1766" y="45"/>
                  </a:lnTo>
                  <a:lnTo>
                    <a:pt x="1732" y="56"/>
                  </a:lnTo>
                  <a:lnTo>
                    <a:pt x="1698" y="56"/>
                  </a:lnTo>
                  <a:lnTo>
                    <a:pt x="1664" y="68"/>
                  </a:lnTo>
                  <a:lnTo>
                    <a:pt x="1630" y="68"/>
                  </a:lnTo>
                  <a:lnTo>
                    <a:pt x="1585" y="79"/>
                  </a:lnTo>
                  <a:lnTo>
                    <a:pt x="1426" y="79"/>
                  </a:lnTo>
                  <a:lnTo>
                    <a:pt x="1392" y="79"/>
                  </a:lnTo>
                  <a:lnTo>
                    <a:pt x="1358" y="79"/>
                  </a:lnTo>
                  <a:lnTo>
                    <a:pt x="1324" y="68"/>
                  </a:lnTo>
                  <a:lnTo>
                    <a:pt x="1290" y="56"/>
                  </a:lnTo>
                  <a:lnTo>
                    <a:pt x="1257" y="56"/>
                  </a:lnTo>
                  <a:lnTo>
                    <a:pt x="1223" y="45"/>
                  </a:lnTo>
                  <a:lnTo>
                    <a:pt x="1189" y="45"/>
                  </a:lnTo>
                  <a:lnTo>
                    <a:pt x="1143" y="34"/>
                  </a:lnTo>
                  <a:lnTo>
                    <a:pt x="1109" y="22"/>
                  </a:lnTo>
                  <a:lnTo>
                    <a:pt x="1064" y="22"/>
                  </a:lnTo>
                  <a:lnTo>
                    <a:pt x="1019" y="11"/>
                  </a:lnTo>
                  <a:lnTo>
                    <a:pt x="985" y="11"/>
                  </a:lnTo>
                  <a:lnTo>
                    <a:pt x="939" y="11"/>
                  </a:lnTo>
                  <a:lnTo>
                    <a:pt x="905" y="0"/>
                  </a:lnTo>
                  <a:lnTo>
                    <a:pt x="872" y="0"/>
                  </a:lnTo>
                  <a:lnTo>
                    <a:pt x="838" y="0"/>
                  </a:lnTo>
                  <a:lnTo>
                    <a:pt x="804" y="0"/>
                  </a:lnTo>
                  <a:lnTo>
                    <a:pt x="770" y="0"/>
                  </a:lnTo>
                  <a:lnTo>
                    <a:pt x="736" y="0"/>
                  </a:lnTo>
                  <a:lnTo>
                    <a:pt x="634" y="0"/>
                  </a:lnTo>
                  <a:lnTo>
                    <a:pt x="600" y="0"/>
                  </a:lnTo>
                  <a:lnTo>
                    <a:pt x="566" y="11"/>
                  </a:lnTo>
                  <a:lnTo>
                    <a:pt x="532" y="11"/>
                  </a:lnTo>
                  <a:lnTo>
                    <a:pt x="520" y="45"/>
                  </a:lnTo>
                  <a:lnTo>
                    <a:pt x="509" y="79"/>
                  </a:lnTo>
                  <a:lnTo>
                    <a:pt x="509" y="113"/>
                  </a:lnTo>
                  <a:lnTo>
                    <a:pt x="520" y="147"/>
                  </a:lnTo>
                  <a:lnTo>
                    <a:pt x="532" y="181"/>
                  </a:lnTo>
                  <a:lnTo>
                    <a:pt x="554" y="215"/>
                  </a:lnTo>
                  <a:lnTo>
                    <a:pt x="588" y="237"/>
                  </a:lnTo>
                  <a:lnTo>
                    <a:pt x="622" y="260"/>
                  </a:lnTo>
                  <a:lnTo>
                    <a:pt x="645" y="294"/>
                  </a:lnTo>
                  <a:lnTo>
                    <a:pt x="679" y="317"/>
                  </a:lnTo>
                  <a:lnTo>
                    <a:pt x="713" y="339"/>
                  </a:lnTo>
                  <a:lnTo>
                    <a:pt x="736" y="373"/>
                  </a:lnTo>
                  <a:lnTo>
                    <a:pt x="770" y="384"/>
                  </a:lnTo>
                  <a:lnTo>
                    <a:pt x="792" y="418"/>
                  </a:lnTo>
                  <a:lnTo>
                    <a:pt x="804" y="452"/>
                  </a:lnTo>
                  <a:lnTo>
                    <a:pt x="815" y="486"/>
                  </a:lnTo>
                  <a:lnTo>
                    <a:pt x="813" y="522"/>
                  </a:lnTo>
                  <a:lnTo>
                    <a:pt x="813" y="474"/>
                  </a:lnTo>
                </a:path>
              </a:pathLst>
            </a:custGeom>
            <a:solidFill>
              <a:srgbClr val="FF3300"/>
            </a:solidFill>
            <a:ln w="12700" cap="rnd" cmpd="sng">
              <a:solidFill>
                <a:schemeClr val="tx1"/>
              </a:solidFill>
              <a:prstDash val="solid"/>
              <a:round/>
              <a:headEnd type="none" w="sm" len="sm"/>
              <a:tailEnd type="none" w="sm" len="sm"/>
            </a:ln>
          </p:spPr>
          <p:txBody>
            <a:bodyPr/>
            <a:lstStyle/>
            <a:p>
              <a:endParaRPr lang="tr-TR"/>
            </a:p>
          </p:txBody>
        </p:sp>
        <p:sp>
          <p:nvSpPr>
            <p:cNvPr id="9276" name="Rectangle 9"/>
            <p:cNvSpPr>
              <a:spLocks noChangeArrowheads="1"/>
            </p:cNvSpPr>
            <p:nvPr/>
          </p:nvSpPr>
          <p:spPr bwMode="auto">
            <a:xfrm>
              <a:off x="3026111" y="2179638"/>
              <a:ext cx="1152525" cy="277641"/>
            </a:xfrm>
            <a:prstGeom prst="rect">
              <a:avLst/>
            </a:prstGeom>
            <a:noFill/>
            <a:ln w="9525">
              <a:noFill/>
              <a:miter lim="800000"/>
              <a:headEnd/>
              <a:tailEnd/>
            </a:ln>
          </p:spPr>
          <p:txBody>
            <a:bodyPr lIns="92075" tIns="46038" rIns="92075" bIns="46038">
              <a:spAutoFit/>
            </a:bodyPr>
            <a:lstStyle/>
            <a:p>
              <a:pPr defTabSz="762000" eaLnBrk="0" hangingPunct="0"/>
              <a:r>
                <a:rPr lang="tr-TR" sz="1200">
                  <a:latin typeface="Times New Roman" pitchFamily="18" charset="0"/>
                </a:rPr>
                <a:t>TIBBİ ATIK</a:t>
              </a:r>
            </a:p>
          </p:txBody>
        </p:sp>
      </p:grpSp>
      <p:grpSp>
        <p:nvGrpSpPr>
          <p:cNvPr id="9264" name="Grup 4"/>
          <p:cNvGrpSpPr>
            <a:grpSpLocks/>
          </p:cNvGrpSpPr>
          <p:nvPr/>
        </p:nvGrpSpPr>
        <p:grpSpPr bwMode="auto">
          <a:xfrm>
            <a:off x="3419475" y="1681163"/>
            <a:ext cx="1295400" cy="1079500"/>
            <a:chOff x="3828479" y="1681956"/>
            <a:chExt cx="1295400" cy="1079500"/>
          </a:xfrm>
        </p:grpSpPr>
        <p:sp>
          <p:nvSpPr>
            <p:cNvPr id="9273" name="Freeform 3"/>
            <p:cNvSpPr>
              <a:spLocks/>
            </p:cNvSpPr>
            <p:nvPr/>
          </p:nvSpPr>
          <p:spPr bwMode="auto">
            <a:xfrm>
              <a:off x="3828479" y="1681956"/>
              <a:ext cx="1295400" cy="1079500"/>
            </a:xfrm>
            <a:custGeom>
              <a:avLst/>
              <a:gdLst>
                <a:gd name="T0" fmla="*/ 2147483647 w 2413"/>
                <a:gd name="T1" fmla="*/ 2147483647 h 2049"/>
                <a:gd name="T2" fmla="*/ 2147483647 w 2413"/>
                <a:gd name="T3" fmla="*/ 2147483647 h 2049"/>
                <a:gd name="T4" fmla="*/ 2147483647 w 2413"/>
                <a:gd name="T5" fmla="*/ 2147483647 h 2049"/>
                <a:gd name="T6" fmla="*/ 2147483647 w 2413"/>
                <a:gd name="T7" fmla="*/ 2147483647 h 2049"/>
                <a:gd name="T8" fmla="*/ 2147483647 w 2413"/>
                <a:gd name="T9" fmla="*/ 2147483647 h 2049"/>
                <a:gd name="T10" fmla="*/ 2147483647 w 2413"/>
                <a:gd name="T11" fmla="*/ 2147483647 h 2049"/>
                <a:gd name="T12" fmla="*/ 2147483647 w 2413"/>
                <a:gd name="T13" fmla="*/ 2147483647 h 2049"/>
                <a:gd name="T14" fmla="*/ 2147483647 w 2413"/>
                <a:gd name="T15" fmla="*/ 2147483647 h 2049"/>
                <a:gd name="T16" fmla="*/ 2147483647 w 2413"/>
                <a:gd name="T17" fmla="*/ 2147483647 h 2049"/>
                <a:gd name="T18" fmla="*/ 2147483647 w 2413"/>
                <a:gd name="T19" fmla="*/ 2147483647 h 2049"/>
                <a:gd name="T20" fmla="*/ 2147483647 w 2413"/>
                <a:gd name="T21" fmla="*/ 2147483647 h 2049"/>
                <a:gd name="T22" fmla="*/ 2147483647 w 2413"/>
                <a:gd name="T23" fmla="*/ 2147483647 h 2049"/>
                <a:gd name="T24" fmla="*/ 2147483647 w 2413"/>
                <a:gd name="T25" fmla="*/ 2147483647 h 2049"/>
                <a:gd name="T26" fmla="*/ 2147483647 w 2413"/>
                <a:gd name="T27" fmla="*/ 2147483647 h 2049"/>
                <a:gd name="T28" fmla="*/ 2147483647 w 2413"/>
                <a:gd name="T29" fmla="*/ 2147483647 h 2049"/>
                <a:gd name="T30" fmla="*/ 2147483647 w 2413"/>
                <a:gd name="T31" fmla="*/ 2147483647 h 2049"/>
                <a:gd name="T32" fmla="*/ 2147483647 w 2413"/>
                <a:gd name="T33" fmla="*/ 2147483647 h 2049"/>
                <a:gd name="T34" fmla="*/ 2147483647 w 2413"/>
                <a:gd name="T35" fmla="*/ 2147483647 h 2049"/>
                <a:gd name="T36" fmla="*/ 2147483647 w 2413"/>
                <a:gd name="T37" fmla="*/ 2147483647 h 2049"/>
                <a:gd name="T38" fmla="*/ 2147483647 w 2413"/>
                <a:gd name="T39" fmla="*/ 2147483647 h 2049"/>
                <a:gd name="T40" fmla="*/ 2147483647 w 2413"/>
                <a:gd name="T41" fmla="*/ 2147483647 h 2049"/>
                <a:gd name="T42" fmla="*/ 2147483647 w 2413"/>
                <a:gd name="T43" fmla="*/ 2147483647 h 2049"/>
                <a:gd name="T44" fmla="*/ 2147483647 w 2413"/>
                <a:gd name="T45" fmla="*/ 2147483647 h 2049"/>
                <a:gd name="T46" fmla="*/ 2147483647 w 2413"/>
                <a:gd name="T47" fmla="*/ 2147483647 h 2049"/>
                <a:gd name="T48" fmla="*/ 2147483647 w 2413"/>
                <a:gd name="T49" fmla="*/ 2147483647 h 2049"/>
                <a:gd name="T50" fmla="*/ 2147483647 w 2413"/>
                <a:gd name="T51" fmla="*/ 2147483647 h 2049"/>
                <a:gd name="T52" fmla="*/ 2147483647 w 2413"/>
                <a:gd name="T53" fmla="*/ 2147483647 h 2049"/>
                <a:gd name="T54" fmla="*/ 0 w 2413"/>
                <a:gd name="T55" fmla="*/ 2147483647 h 2049"/>
                <a:gd name="T56" fmla="*/ 2147483647 w 2413"/>
                <a:gd name="T57" fmla="*/ 2147483647 h 2049"/>
                <a:gd name="T58" fmla="*/ 2147483647 w 2413"/>
                <a:gd name="T59" fmla="*/ 2147483647 h 2049"/>
                <a:gd name="T60" fmla="*/ 2147483647 w 2413"/>
                <a:gd name="T61" fmla="*/ 2147483647 h 2049"/>
                <a:gd name="T62" fmla="*/ 2147483647 w 2413"/>
                <a:gd name="T63" fmla="*/ 2147483647 h 2049"/>
                <a:gd name="T64" fmla="*/ 2147483647 w 2413"/>
                <a:gd name="T65" fmla="*/ 2147483647 h 2049"/>
                <a:gd name="T66" fmla="*/ 2147483647 w 2413"/>
                <a:gd name="T67" fmla="*/ 2147483647 h 2049"/>
                <a:gd name="T68" fmla="*/ 2147483647 w 2413"/>
                <a:gd name="T69" fmla="*/ 2147483647 h 2049"/>
                <a:gd name="T70" fmla="*/ 2147483647 w 2413"/>
                <a:gd name="T71" fmla="*/ 2147483647 h 2049"/>
                <a:gd name="T72" fmla="*/ 2147483647 w 2413"/>
                <a:gd name="T73" fmla="*/ 2147483647 h 2049"/>
                <a:gd name="T74" fmla="*/ 2147483647 w 2413"/>
                <a:gd name="T75" fmla="*/ 2147483647 h 2049"/>
                <a:gd name="T76" fmla="*/ 2147483647 w 2413"/>
                <a:gd name="T77" fmla="*/ 2147483647 h 2049"/>
                <a:gd name="T78" fmla="*/ 2147483647 w 2413"/>
                <a:gd name="T79" fmla="*/ 2147483647 h 2049"/>
                <a:gd name="T80" fmla="*/ 2147483647 w 2413"/>
                <a:gd name="T81" fmla="*/ 2147483647 h 2049"/>
                <a:gd name="T82" fmla="*/ 2147483647 w 2413"/>
                <a:gd name="T83" fmla="*/ 2147483647 h 2049"/>
                <a:gd name="T84" fmla="*/ 2147483647 w 2413"/>
                <a:gd name="T85" fmla="*/ 2147483647 h 2049"/>
                <a:gd name="T86" fmla="*/ 2147483647 w 2413"/>
                <a:gd name="T87" fmla="*/ 2147483647 h 2049"/>
                <a:gd name="T88" fmla="*/ 2147483647 w 2413"/>
                <a:gd name="T89" fmla="*/ 2147483647 h 2049"/>
                <a:gd name="T90" fmla="*/ 2147483647 w 2413"/>
                <a:gd name="T91" fmla="*/ 2147483647 h 2049"/>
                <a:gd name="T92" fmla="*/ 2147483647 w 2413"/>
                <a:gd name="T93" fmla="*/ 2147483647 h 2049"/>
                <a:gd name="T94" fmla="*/ 2147483647 w 2413"/>
                <a:gd name="T95" fmla="*/ 2147483647 h 2049"/>
                <a:gd name="T96" fmla="*/ 2147483647 w 2413"/>
                <a:gd name="T97" fmla="*/ 2147483647 h 2049"/>
                <a:gd name="T98" fmla="*/ 2147483647 w 2413"/>
                <a:gd name="T99" fmla="*/ 2147483647 h 2049"/>
                <a:gd name="T100" fmla="*/ 2147483647 w 2413"/>
                <a:gd name="T101" fmla="*/ 0 h 2049"/>
                <a:gd name="T102" fmla="*/ 2147483647 w 2413"/>
                <a:gd name="T103" fmla="*/ 0 h 2049"/>
                <a:gd name="T104" fmla="*/ 2147483647 w 2413"/>
                <a:gd name="T105" fmla="*/ 2147483647 h 2049"/>
                <a:gd name="T106" fmla="*/ 2147483647 w 2413"/>
                <a:gd name="T107" fmla="*/ 2147483647 h 2049"/>
                <a:gd name="T108" fmla="*/ 2147483647 w 2413"/>
                <a:gd name="T109" fmla="*/ 2147483647 h 2049"/>
                <a:gd name="T110" fmla="*/ 2147483647 w 2413"/>
                <a:gd name="T111" fmla="*/ 2147483647 h 2049"/>
                <a:gd name="T112" fmla="*/ 2147483647 w 2413"/>
                <a:gd name="T113" fmla="*/ 2147483647 h 20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3"/>
                <a:gd name="T172" fmla="*/ 0 h 2049"/>
                <a:gd name="T173" fmla="*/ 2413 w 2413"/>
                <a:gd name="T174" fmla="*/ 2049 h 20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3" h="2049">
                  <a:moveTo>
                    <a:pt x="1533" y="522"/>
                  </a:moveTo>
                  <a:lnTo>
                    <a:pt x="1585" y="509"/>
                  </a:lnTo>
                  <a:lnTo>
                    <a:pt x="1619" y="498"/>
                  </a:lnTo>
                  <a:lnTo>
                    <a:pt x="1653" y="498"/>
                  </a:lnTo>
                  <a:lnTo>
                    <a:pt x="1687" y="520"/>
                  </a:lnTo>
                  <a:lnTo>
                    <a:pt x="1721" y="543"/>
                  </a:lnTo>
                  <a:lnTo>
                    <a:pt x="1755" y="566"/>
                  </a:lnTo>
                  <a:lnTo>
                    <a:pt x="1789" y="577"/>
                  </a:lnTo>
                  <a:lnTo>
                    <a:pt x="1823" y="600"/>
                  </a:lnTo>
                  <a:lnTo>
                    <a:pt x="1857" y="622"/>
                  </a:lnTo>
                  <a:lnTo>
                    <a:pt x="1891" y="634"/>
                  </a:lnTo>
                  <a:lnTo>
                    <a:pt x="1925" y="645"/>
                  </a:lnTo>
                  <a:lnTo>
                    <a:pt x="1959" y="656"/>
                  </a:lnTo>
                  <a:lnTo>
                    <a:pt x="1993" y="679"/>
                  </a:lnTo>
                  <a:lnTo>
                    <a:pt x="2027" y="701"/>
                  </a:lnTo>
                  <a:lnTo>
                    <a:pt x="2049" y="735"/>
                  </a:lnTo>
                  <a:lnTo>
                    <a:pt x="2083" y="758"/>
                  </a:lnTo>
                  <a:lnTo>
                    <a:pt x="2106" y="792"/>
                  </a:lnTo>
                  <a:lnTo>
                    <a:pt x="2140" y="815"/>
                  </a:lnTo>
                  <a:lnTo>
                    <a:pt x="2174" y="837"/>
                  </a:lnTo>
                  <a:lnTo>
                    <a:pt x="2208" y="849"/>
                  </a:lnTo>
                  <a:lnTo>
                    <a:pt x="2230" y="883"/>
                  </a:lnTo>
                  <a:lnTo>
                    <a:pt x="2242" y="916"/>
                  </a:lnTo>
                  <a:lnTo>
                    <a:pt x="2253" y="950"/>
                  </a:lnTo>
                  <a:lnTo>
                    <a:pt x="2264" y="984"/>
                  </a:lnTo>
                  <a:lnTo>
                    <a:pt x="2287" y="1018"/>
                  </a:lnTo>
                  <a:lnTo>
                    <a:pt x="2310" y="1052"/>
                  </a:lnTo>
                  <a:lnTo>
                    <a:pt x="2332" y="1086"/>
                  </a:lnTo>
                  <a:lnTo>
                    <a:pt x="2366" y="1109"/>
                  </a:lnTo>
                  <a:lnTo>
                    <a:pt x="2378" y="1143"/>
                  </a:lnTo>
                  <a:lnTo>
                    <a:pt x="2389" y="1177"/>
                  </a:lnTo>
                  <a:lnTo>
                    <a:pt x="2400" y="1211"/>
                  </a:lnTo>
                  <a:lnTo>
                    <a:pt x="2412" y="1245"/>
                  </a:lnTo>
                  <a:lnTo>
                    <a:pt x="2412" y="1279"/>
                  </a:lnTo>
                  <a:lnTo>
                    <a:pt x="2400" y="1313"/>
                  </a:lnTo>
                  <a:lnTo>
                    <a:pt x="2400" y="1347"/>
                  </a:lnTo>
                  <a:lnTo>
                    <a:pt x="2400" y="1381"/>
                  </a:lnTo>
                  <a:lnTo>
                    <a:pt x="2389" y="1415"/>
                  </a:lnTo>
                  <a:lnTo>
                    <a:pt x="2378" y="1448"/>
                  </a:lnTo>
                  <a:lnTo>
                    <a:pt x="2378" y="1482"/>
                  </a:lnTo>
                  <a:lnTo>
                    <a:pt x="2355" y="1516"/>
                  </a:lnTo>
                  <a:lnTo>
                    <a:pt x="2344" y="1550"/>
                  </a:lnTo>
                  <a:lnTo>
                    <a:pt x="2310" y="1584"/>
                  </a:lnTo>
                  <a:lnTo>
                    <a:pt x="2276" y="1618"/>
                  </a:lnTo>
                  <a:lnTo>
                    <a:pt x="2242" y="1641"/>
                  </a:lnTo>
                  <a:lnTo>
                    <a:pt x="2208" y="1675"/>
                  </a:lnTo>
                  <a:lnTo>
                    <a:pt x="2185" y="1709"/>
                  </a:lnTo>
                  <a:lnTo>
                    <a:pt x="2151" y="1743"/>
                  </a:lnTo>
                  <a:lnTo>
                    <a:pt x="2128" y="1777"/>
                  </a:lnTo>
                  <a:lnTo>
                    <a:pt x="2094" y="1799"/>
                  </a:lnTo>
                  <a:lnTo>
                    <a:pt x="2060" y="1833"/>
                  </a:lnTo>
                  <a:lnTo>
                    <a:pt x="2027" y="1856"/>
                  </a:lnTo>
                  <a:lnTo>
                    <a:pt x="1993" y="1867"/>
                  </a:lnTo>
                  <a:lnTo>
                    <a:pt x="1959" y="1879"/>
                  </a:lnTo>
                  <a:lnTo>
                    <a:pt x="1925" y="1901"/>
                  </a:lnTo>
                  <a:lnTo>
                    <a:pt x="1891" y="1913"/>
                  </a:lnTo>
                  <a:lnTo>
                    <a:pt x="1857" y="1924"/>
                  </a:lnTo>
                  <a:lnTo>
                    <a:pt x="1823" y="1946"/>
                  </a:lnTo>
                  <a:lnTo>
                    <a:pt x="1789" y="1969"/>
                  </a:lnTo>
                  <a:lnTo>
                    <a:pt x="1743" y="1980"/>
                  </a:lnTo>
                  <a:lnTo>
                    <a:pt x="1709" y="1992"/>
                  </a:lnTo>
                  <a:lnTo>
                    <a:pt x="1675" y="1992"/>
                  </a:lnTo>
                  <a:lnTo>
                    <a:pt x="1608" y="2003"/>
                  </a:lnTo>
                  <a:lnTo>
                    <a:pt x="1574" y="2003"/>
                  </a:lnTo>
                  <a:lnTo>
                    <a:pt x="1540" y="2014"/>
                  </a:lnTo>
                  <a:lnTo>
                    <a:pt x="1506" y="2014"/>
                  </a:lnTo>
                  <a:lnTo>
                    <a:pt x="1472" y="2014"/>
                  </a:lnTo>
                  <a:lnTo>
                    <a:pt x="1438" y="2014"/>
                  </a:lnTo>
                  <a:lnTo>
                    <a:pt x="1404" y="2014"/>
                  </a:lnTo>
                  <a:lnTo>
                    <a:pt x="1370" y="2014"/>
                  </a:lnTo>
                  <a:lnTo>
                    <a:pt x="1336" y="2026"/>
                  </a:lnTo>
                  <a:lnTo>
                    <a:pt x="1302" y="2026"/>
                  </a:lnTo>
                  <a:lnTo>
                    <a:pt x="1257" y="2037"/>
                  </a:lnTo>
                  <a:lnTo>
                    <a:pt x="1223" y="2037"/>
                  </a:lnTo>
                  <a:lnTo>
                    <a:pt x="1189" y="2037"/>
                  </a:lnTo>
                  <a:lnTo>
                    <a:pt x="1155" y="2048"/>
                  </a:lnTo>
                  <a:lnTo>
                    <a:pt x="1121" y="2048"/>
                  </a:lnTo>
                  <a:lnTo>
                    <a:pt x="1087" y="2048"/>
                  </a:lnTo>
                  <a:lnTo>
                    <a:pt x="1053" y="2048"/>
                  </a:lnTo>
                  <a:lnTo>
                    <a:pt x="1019" y="2048"/>
                  </a:lnTo>
                  <a:lnTo>
                    <a:pt x="985" y="2037"/>
                  </a:lnTo>
                  <a:lnTo>
                    <a:pt x="951" y="2026"/>
                  </a:lnTo>
                  <a:lnTo>
                    <a:pt x="838" y="2014"/>
                  </a:lnTo>
                  <a:lnTo>
                    <a:pt x="724" y="2003"/>
                  </a:lnTo>
                  <a:lnTo>
                    <a:pt x="690" y="1992"/>
                  </a:lnTo>
                  <a:lnTo>
                    <a:pt x="656" y="1980"/>
                  </a:lnTo>
                  <a:lnTo>
                    <a:pt x="622" y="1969"/>
                  </a:lnTo>
                  <a:lnTo>
                    <a:pt x="588" y="1958"/>
                  </a:lnTo>
                  <a:lnTo>
                    <a:pt x="554" y="1935"/>
                  </a:lnTo>
                  <a:lnTo>
                    <a:pt x="520" y="1913"/>
                  </a:lnTo>
                  <a:lnTo>
                    <a:pt x="486" y="1890"/>
                  </a:lnTo>
                  <a:lnTo>
                    <a:pt x="453" y="1867"/>
                  </a:lnTo>
                  <a:lnTo>
                    <a:pt x="419" y="1856"/>
                  </a:lnTo>
                  <a:lnTo>
                    <a:pt x="385" y="1833"/>
                  </a:lnTo>
                  <a:lnTo>
                    <a:pt x="351" y="1811"/>
                  </a:lnTo>
                  <a:lnTo>
                    <a:pt x="328" y="1777"/>
                  </a:lnTo>
                  <a:lnTo>
                    <a:pt x="294" y="1754"/>
                  </a:lnTo>
                  <a:lnTo>
                    <a:pt x="271" y="1720"/>
                  </a:lnTo>
                  <a:lnTo>
                    <a:pt x="237" y="1697"/>
                  </a:lnTo>
                  <a:lnTo>
                    <a:pt x="203" y="1664"/>
                  </a:lnTo>
                  <a:lnTo>
                    <a:pt x="169" y="1641"/>
                  </a:lnTo>
                  <a:lnTo>
                    <a:pt x="147" y="1607"/>
                  </a:lnTo>
                  <a:lnTo>
                    <a:pt x="124" y="1573"/>
                  </a:lnTo>
                  <a:lnTo>
                    <a:pt x="101" y="1539"/>
                  </a:lnTo>
                  <a:lnTo>
                    <a:pt x="79" y="1505"/>
                  </a:lnTo>
                  <a:lnTo>
                    <a:pt x="56" y="1471"/>
                  </a:lnTo>
                  <a:lnTo>
                    <a:pt x="45" y="1437"/>
                  </a:lnTo>
                  <a:lnTo>
                    <a:pt x="22" y="1403"/>
                  </a:lnTo>
                  <a:lnTo>
                    <a:pt x="11" y="1369"/>
                  </a:lnTo>
                  <a:lnTo>
                    <a:pt x="0" y="1335"/>
                  </a:lnTo>
                  <a:lnTo>
                    <a:pt x="0" y="1301"/>
                  </a:lnTo>
                  <a:lnTo>
                    <a:pt x="0" y="1267"/>
                  </a:lnTo>
                  <a:lnTo>
                    <a:pt x="0" y="1233"/>
                  </a:lnTo>
                  <a:lnTo>
                    <a:pt x="0" y="1199"/>
                  </a:lnTo>
                  <a:lnTo>
                    <a:pt x="0" y="1165"/>
                  </a:lnTo>
                  <a:lnTo>
                    <a:pt x="11" y="1132"/>
                  </a:lnTo>
                  <a:lnTo>
                    <a:pt x="11" y="1098"/>
                  </a:lnTo>
                  <a:lnTo>
                    <a:pt x="22" y="1064"/>
                  </a:lnTo>
                  <a:lnTo>
                    <a:pt x="22" y="1030"/>
                  </a:lnTo>
                  <a:lnTo>
                    <a:pt x="34" y="996"/>
                  </a:lnTo>
                  <a:lnTo>
                    <a:pt x="56" y="962"/>
                  </a:lnTo>
                  <a:lnTo>
                    <a:pt x="90" y="950"/>
                  </a:lnTo>
                  <a:lnTo>
                    <a:pt x="113" y="916"/>
                  </a:lnTo>
                  <a:lnTo>
                    <a:pt x="147" y="905"/>
                  </a:lnTo>
                  <a:lnTo>
                    <a:pt x="169" y="871"/>
                  </a:lnTo>
                  <a:lnTo>
                    <a:pt x="203" y="837"/>
                  </a:lnTo>
                  <a:lnTo>
                    <a:pt x="226" y="803"/>
                  </a:lnTo>
                  <a:lnTo>
                    <a:pt x="260" y="769"/>
                  </a:lnTo>
                  <a:lnTo>
                    <a:pt x="283" y="735"/>
                  </a:lnTo>
                  <a:lnTo>
                    <a:pt x="317" y="701"/>
                  </a:lnTo>
                  <a:lnTo>
                    <a:pt x="351" y="679"/>
                  </a:lnTo>
                  <a:lnTo>
                    <a:pt x="385" y="645"/>
                  </a:lnTo>
                  <a:lnTo>
                    <a:pt x="419" y="622"/>
                  </a:lnTo>
                  <a:lnTo>
                    <a:pt x="453" y="600"/>
                  </a:lnTo>
                  <a:lnTo>
                    <a:pt x="498" y="588"/>
                  </a:lnTo>
                  <a:lnTo>
                    <a:pt x="543" y="577"/>
                  </a:lnTo>
                  <a:lnTo>
                    <a:pt x="577" y="566"/>
                  </a:lnTo>
                  <a:lnTo>
                    <a:pt x="611" y="554"/>
                  </a:lnTo>
                  <a:lnTo>
                    <a:pt x="645" y="543"/>
                  </a:lnTo>
                  <a:lnTo>
                    <a:pt x="679" y="532"/>
                  </a:lnTo>
                  <a:lnTo>
                    <a:pt x="713" y="520"/>
                  </a:lnTo>
                  <a:lnTo>
                    <a:pt x="747" y="520"/>
                  </a:lnTo>
                  <a:lnTo>
                    <a:pt x="781" y="509"/>
                  </a:lnTo>
                  <a:lnTo>
                    <a:pt x="815" y="509"/>
                  </a:lnTo>
                  <a:lnTo>
                    <a:pt x="849" y="509"/>
                  </a:lnTo>
                  <a:lnTo>
                    <a:pt x="883" y="509"/>
                  </a:lnTo>
                  <a:lnTo>
                    <a:pt x="917" y="509"/>
                  </a:lnTo>
                  <a:lnTo>
                    <a:pt x="951" y="509"/>
                  </a:lnTo>
                  <a:lnTo>
                    <a:pt x="985" y="498"/>
                  </a:lnTo>
                  <a:lnTo>
                    <a:pt x="1019" y="498"/>
                  </a:lnTo>
                  <a:lnTo>
                    <a:pt x="1053" y="498"/>
                  </a:lnTo>
                  <a:lnTo>
                    <a:pt x="1087" y="486"/>
                  </a:lnTo>
                  <a:lnTo>
                    <a:pt x="1121" y="486"/>
                  </a:lnTo>
                  <a:lnTo>
                    <a:pt x="1155" y="486"/>
                  </a:lnTo>
                  <a:lnTo>
                    <a:pt x="1200" y="486"/>
                  </a:lnTo>
                  <a:lnTo>
                    <a:pt x="1234" y="486"/>
                  </a:lnTo>
                  <a:lnTo>
                    <a:pt x="1268" y="486"/>
                  </a:lnTo>
                  <a:lnTo>
                    <a:pt x="1302" y="486"/>
                  </a:lnTo>
                  <a:lnTo>
                    <a:pt x="1336" y="498"/>
                  </a:lnTo>
                  <a:lnTo>
                    <a:pt x="1370" y="498"/>
                  </a:lnTo>
                  <a:lnTo>
                    <a:pt x="1404" y="498"/>
                  </a:lnTo>
                  <a:lnTo>
                    <a:pt x="1438" y="498"/>
                  </a:lnTo>
                  <a:lnTo>
                    <a:pt x="1472" y="498"/>
                  </a:lnTo>
                  <a:lnTo>
                    <a:pt x="1533" y="522"/>
                  </a:lnTo>
                  <a:lnTo>
                    <a:pt x="1562" y="475"/>
                  </a:lnTo>
                  <a:lnTo>
                    <a:pt x="1596" y="452"/>
                  </a:lnTo>
                  <a:lnTo>
                    <a:pt x="1642" y="441"/>
                  </a:lnTo>
                  <a:lnTo>
                    <a:pt x="1675" y="418"/>
                  </a:lnTo>
                  <a:lnTo>
                    <a:pt x="1709" y="396"/>
                  </a:lnTo>
                  <a:lnTo>
                    <a:pt x="1743" y="373"/>
                  </a:lnTo>
                  <a:lnTo>
                    <a:pt x="1777" y="351"/>
                  </a:lnTo>
                  <a:lnTo>
                    <a:pt x="1811" y="317"/>
                  </a:lnTo>
                  <a:lnTo>
                    <a:pt x="1845" y="283"/>
                  </a:lnTo>
                  <a:lnTo>
                    <a:pt x="1868" y="249"/>
                  </a:lnTo>
                  <a:lnTo>
                    <a:pt x="1879" y="215"/>
                  </a:lnTo>
                  <a:lnTo>
                    <a:pt x="1902" y="181"/>
                  </a:lnTo>
                  <a:lnTo>
                    <a:pt x="1913" y="147"/>
                  </a:lnTo>
                  <a:lnTo>
                    <a:pt x="1925" y="113"/>
                  </a:lnTo>
                  <a:lnTo>
                    <a:pt x="1902" y="79"/>
                  </a:lnTo>
                  <a:lnTo>
                    <a:pt x="1868" y="56"/>
                  </a:lnTo>
                  <a:lnTo>
                    <a:pt x="1834" y="45"/>
                  </a:lnTo>
                  <a:lnTo>
                    <a:pt x="1800" y="45"/>
                  </a:lnTo>
                  <a:lnTo>
                    <a:pt x="1766" y="45"/>
                  </a:lnTo>
                  <a:lnTo>
                    <a:pt x="1732" y="56"/>
                  </a:lnTo>
                  <a:lnTo>
                    <a:pt x="1698" y="56"/>
                  </a:lnTo>
                  <a:lnTo>
                    <a:pt x="1664" y="68"/>
                  </a:lnTo>
                  <a:lnTo>
                    <a:pt x="1630" y="68"/>
                  </a:lnTo>
                  <a:lnTo>
                    <a:pt x="1585" y="79"/>
                  </a:lnTo>
                  <a:lnTo>
                    <a:pt x="1426" y="79"/>
                  </a:lnTo>
                  <a:lnTo>
                    <a:pt x="1392" y="79"/>
                  </a:lnTo>
                  <a:lnTo>
                    <a:pt x="1358" y="79"/>
                  </a:lnTo>
                  <a:lnTo>
                    <a:pt x="1324" y="68"/>
                  </a:lnTo>
                  <a:lnTo>
                    <a:pt x="1290" y="56"/>
                  </a:lnTo>
                  <a:lnTo>
                    <a:pt x="1257" y="56"/>
                  </a:lnTo>
                  <a:lnTo>
                    <a:pt x="1223" y="45"/>
                  </a:lnTo>
                  <a:lnTo>
                    <a:pt x="1189" y="45"/>
                  </a:lnTo>
                  <a:lnTo>
                    <a:pt x="1143" y="34"/>
                  </a:lnTo>
                  <a:lnTo>
                    <a:pt x="1109" y="22"/>
                  </a:lnTo>
                  <a:lnTo>
                    <a:pt x="1064" y="22"/>
                  </a:lnTo>
                  <a:lnTo>
                    <a:pt x="1019" y="11"/>
                  </a:lnTo>
                  <a:lnTo>
                    <a:pt x="985" y="11"/>
                  </a:lnTo>
                  <a:lnTo>
                    <a:pt x="939" y="11"/>
                  </a:lnTo>
                  <a:lnTo>
                    <a:pt x="905" y="0"/>
                  </a:lnTo>
                  <a:lnTo>
                    <a:pt x="872" y="0"/>
                  </a:lnTo>
                  <a:lnTo>
                    <a:pt x="838" y="0"/>
                  </a:lnTo>
                  <a:lnTo>
                    <a:pt x="804" y="0"/>
                  </a:lnTo>
                  <a:lnTo>
                    <a:pt x="770" y="0"/>
                  </a:lnTo>
                  <a:lnTo>
                    <a:pt x="736" y="0"/>
                  </a:lnTo>
                  <a:lnTo>
                    <a:pt x="634" y="0"/>
                  </a:lnTo>
                  <a:lnTo>
                    <a:pt x="600" y="0"/>
                  </a:lnTo>
                  <a:lnTo>
                    <a:pt x="566" y="11"/>
                  </a:lnTo>
                  <a:lnTo>
                    <a:pt x="532" y="11"/>
                  </a:lnTo>
                  <a:lnTo>
                    <a:pt x="520" y="45"/>
                  </a:lnTo>
                  <a:lnTo>
                    <a:pt x="509" y="79"/>
                  </a:lnTo>
                  <a:lnTo>
                    <a:pt x="509" y="113"/>
                  </a:lnTo>
                  <a:lnTo>
                    <a:pt x="520" y="147"/>
                  </a:lnTo>
                  <a:lnTo>
                    <a:pt x="532" y="181"/>
                  </a:lnTo>
                  <a:lnTo>
                    <a:pt x="554" y="215"/>
                  </a:lnTo>
                  <a:lnTo>
                    <a:pt x="588" y="237"/>
                  </a:lnTo>
                  <a:lnTo>
                    <a:pt x="622" y="260"/>
                  </a:lnTo>
                  <a:lnTo>
                    <a:pt x="645" y="294"/>
                  </a:lnTo>
                  <a:lnTo>
                    <a:pt x="679" y="317"/>
                  </a:lnTo>
                  <a:lnTo>
                    <a:pt x="713" y="339"/>
                  </a:lnTo>
                  <a:lnTo>
                    <a:pt x="736" y="373"/>
                  </a:lnTo>
                  <a:lnTo>
                    <a:pt x="770" y="384"/>
                  </a:lnTo>
                  <a:lnTo>
                    <a:pt x="792" y="418"/>
                  </a:lnTo>
                  <a:lnTo>
                    <a:pt x="804" y="452"/>
                  </a:lnTo>
                  <a:lnTo>
                    <a:pt x="815" y="486"/>
                  </a:lnTo>
                  <a:lnTo>
                    <a:pt x="813" y="522"/>
                  </a:lnTo>
                  <a:lnTo>
                    <a:pt x="813" y="474"/>
                  </a:lnTo>
                </a:path>
              </a:pathLst>
            </a:custGeom>
            <a:solidFill>
              <a:schemeClr val="tx1"/>
            </a:solidFill>
            <a:ln w="12700" cap="rnd" cmpd="sng">
              <a:solidFill>
                <a:schemeClr val="tx1"/>
              </a:solidFill>
              <a:prstDash val="solid"/>
              <a:round/>
              <a:headEnd type="none" w="sm" len="sm"/>
              <a:tailEnd type="none" w="sm" len="sm"/>
            </a:ln>
          </p:spPr>
          <p:txBody>
            <a:bodyPr/>
            <a:lstStyle/>
            <a:p>
              <a:endParaRPr lang="tr-TR"/>
            </a:p>
          </p:txBody>
        </p:sp>
        <p:sp>
          <p:nvSpPr>
            <p:cNvPr id="9274" name="Rectangle 10"/>
            <p:cNvSpPr>
              <a:spLocks noChangeArrowheads="1"/>
            </p:cNvSpPr>
            <p:nvPr/>
          </p:nvSpPr>
          <p:spPr bwMode="auto">
            <a:xfrm>
              <a:off x="3849935" y="2193925"/>
              <a:ext cx="1154113" cy="274638"/>
            </a:xfrm>
            <a:prstGeom prst="rect">
              <a:avLst/>
            </a:prstGeom>
            <a:solidFill>
              <a:schemeClr val="tx1"/>
            </a:solidFill>
            <a:ln w="9525">
              <a:noFill/>
              <a:miter lim="800000"/>
              <a:headEnd/>
              <a:tailEnd/>
            </a:ln>
          </p:spPr>
          <p:txBody>
            <a:bodyPr lIns="92075" tIns="46038" rIns="92075" bIns="46038">
              <a:spAutoFit/>
            </a:bodyPr>
            <a:lstStyle/>
            <a:p>
              <a:pPr defTabSz="762000" eaLnBrk="0" hangingPunct="0"/>
              <a:r>
                <a:rPr lang="tr-TR" sz="1200">
                  <a:solidFill>
                    <a:schemeClr val="bg1"/>
                  </a:solidFill>
                  <a:latin typeface="Times New Roman" pitchFamily="18" charset="0"/>
                </a:rPr>
                <a:t>EVSEL ATIK</a:t>
              </a:r>
            </a:p>
          </p:txBody>
        </p:sp>
      </p:grpSp>
      <p:grpSp>
        <p:nvGrpSpPr>
          <p:cNvPr id="9265" name="Grup 2"/>
          <p:cNvGrpSpPr>
            <a:grpSpLocks/>
          </p:cNvGrpSpPr>
          <p:nvPr/>
        </p:nvGrpSpPr>
        <p:grpSpPr bwMode="auto">
          <a:xfrm>
            <a:off x="539750" y="1751013"/>
            <a:ext cx="1225550" cy="1079500"/>
            <a:chOff x="4211638" y="2060575"/>
            <a:chExt cx="1225550" cy="1079500"/>
          </a:xfrm>
        </p:grpSpPr>
        <p:sp>
          <p:nvSpPr>
            <p:cNvPr id="9271" name="Freeform 4"/>
            <p:cNvSpPr>
              <a:spLocks/>
            </p:cNvSpPr>
            <p:nvPr/>
          </p:nvSpPr>
          <p:spPr bwMode="auto">
            <a:xfrm>
              <a:off x="4211638" y="2060575"/>
              <a:ext cx="1225550" cy="1079500"/>
            </a:xfrm>
            <a:custGeom>
              <a:avLst/>
              <a:gdLst>
                <a:gd name="T0" fmla="*/ 2147483647 w 2413"/>
                <a:gd name="T1" fmla="*/ 2147483647 h 2049"/>
                <a:gd name="T2" fmla="*/ 2147483647 w 2413"/>
                <a:gd name="T3" fmla="*/ 2147483647 h 2049"/>
                <a:gd name="T4" fmla="*/ 2147483647 w 2413"/>
                <a:gd name="T5" fmla="*/ 2147483647 h 2049"/>
                <a:gd name="T6" fmla="*/ 2147483647 w 2413"/>
                <a:gd name="T7" fmla="*/ 2147483647 h 2049"/>
                <a:gd name="T8" fmla="*/ 2147483647 w 2413"/>
                <a:gd name="T9" fmla="*/ 2147483647 h 2049"/>
                <a:gd name="T10" fmla="*/ 2147483647 w 2413"/>
                <a:gd name="T11" fmla="*/ 2147483647 h 2049"/>
                <a:gd name="T12" fmla="*/ 2147483647 w 2413"/>
                <a:gd name="T13" fmla="*/ 2147483647 h 2049"/>
                <a:gd name="T14" fmla="*/ 2147483647 w 2413"/>
                <a:gd name="T15" fmla="*/ 2147483647 h 2049"/>
                <a:gd name="T16" fmla="*/ 2147483647 w 2413"/>
                <a:gd name="T17" fmla="*/ 2147483647 h 2049"/>
                <a:gd name="T18" fmla="*/ 2147483647 w 2413"/>
                <a:gd name="T19" fmla="*/ 2147483647 h 2049"/>
                <a:gd name="T20" fmla="*/ 2147483647 w 2413"/>
                <a:gd name="T21" fmla="*/ 2147483647 h 2049"/>
                <a:gd name="T22" fmla="*/ 2147483647 w 2413"/>
                <a:gd name="T23" fmla="*/ 2147483647 h 2049"/>
                <a:gd name="T24" fmla="*/ 2147483647 w 2413"/>
                <a:gd name="T25" fmla="*/ 2147483647 h 2049"/>
                <a:gd name="T26" fmla="*/ 2147483647 w 2413"/>
                <a:gd name="T27" fmla="*/ 2147483647 h 2049"/>
                <a:gd name="T28" fmla="*/ 2147483647 w 2413"/>
                <a:gd name="T29" fmla="*/ 2147483647 h 2049"/>
                <a:gd name="T30" fmla="*/ 2147483647 w 2413"/>
                <a:gd name="T31" fmla="*/ 2147483647 h 2049"/>
                <a:gd name="T32" fmla="*/ 2147483647 w 2413"/>
                <a:gd name="T33" fmla="*/ 2147483647 h 2049"/>
                <a:gd name="T34" fmla="*/ 2147483647 w 2413"/>
                <a:gd name="T35" fmla="*/ 2147483647 h 2049"/>
                <a:gd name="T36" fmla="*/ 2147483647 w 2413"/>
                <a:gd name="T37" fmla="*/ 2147483647 h 2049"/>
                <a:gd name="T38" fmla="*/ 2147483647 w 2413"/>
                <a:gd name="T39" fmla="*/ 2147483647 h 2049"/>
                <a:gd name="T40" fmla="*/ 2147483647 w 2413"/>
                <a:gd name="T41" fmla="*/ 2147483647 h 2049"/>
                <a:gd name="T42" fmla="*/ 2147483647 w 2413"/>
                <a:gd name="T43" fmla="*/ 2147483647 h 2049"/>
                <a:gd name="T44" fmla="*/ 2147483647 w 2413"/>
                <a:gd name="T45" fmla="*/ 2147483647 h 2049"/>
                <a:gd name="T46" fmla="*/ 2147483647 w 2413"/>
                <a:gd name="T47" fmla="*/ 2147483647 h 2049"/>
                <a:gd name="T48" fmla="*/ 2147483647 w 2413"/>
                <a:gd name="T49" fmla="*/ 2147483647 h 2049"/>
                <a:gd name="T50" fmla="*/ 2147483647 w 2413"/>
                <a:gd name="T51" fmla="*/ 2147483647 h 2049"/>
                <a:gd name="T52" fmla="*/ 2147483647 w 2413"/>
                <a:gd name="T53" fmla="*/ 2147483647 h 2049"/>
                <a:gd name="T54" fmla="*/ 0 w 2413"/>
                <a:gd name="T55" fmla="*/ 2147483647 h 2049"/>
                <a:gd name="T56" fmla="*/ 2147483647 w 2413"/>
                <a:gd name="T57" fmla="*/ 2147483647 h 2049"/>
                <a:gd name="T58" fmla="*/ 2147483647 w 2413"/>
                <a:gd name="T59" fmla="*/ 2147483647 h 2049"/>
                <a:gd name="T60" fmla="*/ 2147483647 w 2413"/>
                <a:gd name="T61" fmla="*/ 2147483647 h 2049"/>
                <a:gd name="T62" fmla="*/ 2147483647 w 2413"/>
                <a:gd name="T63" fmla="*/ 2147483647 h 2049"/>
                <a:gd name="T64" fmla="*/ 2147483647 w 2413"/>
                <a:gd name="T65" fmla="*/ 2147483647 h 2049"/>
                <a:gd name="T66" fmla="*/ 2147483647 w 2413"/>
                <a:gd name="T67" fmla="*/ 2147483647 h 2049"/>
                <a:gd name="T68" fmla="*/ 2147483647 w 2413"/>
                <a:gd name="T69" fmla="*/ 2147483647 h 2049"/>
                <a:gd name="T70" fmla="*/ 2147483647 w 2413"/>
                <a:gd name="T71" fmla="*/ 2147483647 h 2049"/>
                <a:gd name="T72" fmla="*/ 2147483647 w 2413"/>
                <a:gd name="T73" fmla="*/ 2147483647 h 2049"/>
                <a:gd name="T74" fmla="*/ 2147483647 w 2413"/>
                <a:gd name="T75" fmla="*/ 2147483647 h 2049"/>
                <a:gd name="T76" fmla="*/ 2147483647 w 2413"/>
                <a:gd name="T77" fmla="*/ 2147483647 h 2049"/>
                <a:gd name="T78" fmla="*/ 2147483647 w 2413"/>
                <a:gd name="T79" fmla="*/ 2147483647 h 2049"/>
                <a:gd name="T80" fmla="*/ 2147483647 w 2413"/>
                <a:gd name="T81" fmla="*/ 2147483647 h 2049"/>
                <a:gd name="T82" fmla="*/ 2147483647 w 2413"/>
                <a:gd name="T83" fmla="*/ 2147483647 h 2049"/>
                <a:gd name="T84" fmla="*/ 2147483647 w 2413"/>
                <a:gd name="T85" fmla="*/ 2147483647 h 2049"/>
                <a:gd name="T86" fmla="*/ 2147483647 w 2413"/>
                <a:gd name="T87" fmla="*/ 2147483647 h 2049"/>
                <a:gd name="T88" fmla="*/ 2147483647 w 2413"/>
                <a:gd name="T89" fmla="*/ 2147483647 h 2049"/>
                <a:gd name="T90" fmla="*/ 2147483647 w 2413"/>
                <a:gd name="T91" fmla="*/ 2147483647 h 2049"/>
                <a:gd name="T92" fmla="*/ 2147483647 w 2413"/>
                <a:gd name="T93" fmla="*/ 2147483647 h 2049"/>
                <a:gd name="T94" fmla="*/ 2147483647 w 2413"/>
                <a:gd name="T95" fmla="*/ 2147483647 h 2049"/>
                <a:gd name="T96" fmla="*/ 2147483647 w 2413"/>
                <a:gd name="T97" fmla="*/ 2147483647 h 2049"/>
                <a:gd name="T98" fmla="*/ 2147483647 w 2413"/>
                <a:gd name="T99" fmla="*/ 2147483647 h 2049"/>
                <a:gd name="T100" fmla="*/ 2147483647 w 2413"/>
                <a:gd name="T101" fmla="*/ 0 h 2049"/>
                <a:gd name="T102" fmla="*/ 2147483647 w 2413"/>
                <a:gd name="T103" fmla="*/ 0 h 2049"/>
                <a:gd name="T104" fmla="*/ 2147483647 w 2413"/>
                <a:gd name="T105" fmla="*/ 2147483647 h 2049"/>
                <a:gd name="T106" fmla="*/ 2147483647 w 2413"/>
                <a:gd name="T107" fmla="*/ 2147483647 h 2049"/>
                <a:gd name="T108" fmla="*/ 2147483647 w 2413"/>
                <a:gd name="T109" fmla="*/ 2147483647 h 2049"/>
                <a:gd name="T110" fmla="*/ 2147483647 w 2413"/>
                <a:gd name="T111" fmla="*/ 2147483647 h 2049"/>
                <a:gd name="T112" fmla="*/ 2147483647 w 2413"/>
                <a:gd name="T113" fmla="*/ 2147483647 h 20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3"/>
                <a:gd name="T172" fmla="*/ 0 h 2049"/>
                <a:gd name="T173" fmla="*/ 2413 w 2413"/>
                <a:gd name="T174" fmla="*/ 2049 h 20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3" h="2049">
                  <a:moveTo>
                    <a:pt x="1533" y="522"/>
                  </a:moveTo>
                  <a:lnTo>
                    <a:pt x="1585" y="509"/>
                  </a:lnTo>
                  <a:lnTo>
                    <a:pt x="1619" y="498"/>
                  </a:lnTo>
                  <a:lnTo>
                    <a:pt x="1653" y="498"/>
                  </a:lnTo>
                  <a:lnTo>
                    <a:pt x="1687" y="520"/>
                  </a:lnTo>
                  <a:lnTo>
                    <a:pt x="1721" y="543"/>
                  </a:lnTo>
                  <a:lnTo>
                    <a:pt x="1755" y="566"/>
                  </a:lnTo>
                  <a:lnTo>
                    <a:pt x="1789" y="577"/>
                  </a:lnTo>
                  <a:lnTo>
                    <a:pt x="1823" y="600"/>
                  </a:lnTo>
                  <a:lnTo>
                    <a:pt x="1857" y="622"/>
                  </a:lnTo>
                  <a:lnTo>
                    <a:pt x="1891" y="634"/>
                  </a:lnTo>
                  <a:lnTo>
                    <a:pt x="1925" y="645"/>
                  </a:lnTo>
                  <a:lnTo>
                    <a:pt x="1959" y="656"/>
                  </a:lnTo>
                  <a:lnTo>
                    <a:pt x="1993" y="679"/>
                  </a:lnTo>
                  <a:lnTo>
                    <a:pt x="2027" y="701"/>
                  </a:lnTo>
                  <a:lnTo>
                    <a:pt x="2049" y="735"/>
                  </a:lnTo>
                  <a:lnTo>
                    <a:pt x="2083" y="758"/>
                  </a:lnTo>
                  <a:lnTo>
                    <a:pt x="2106" y="792"/>
                  </a:lnTo>
                  <a:lnTo>
                    <a:pt x="2140" y="815"/>
                  </a:lnTo>
                  <a:lnTo>
                    <a:pt x="2174" y="837"/>
                  </a:lnTo>
                  <a:lnTo>
                    <a:pt x="2208" y="849"/>
                  </a:lnTo>
                  <a:lnTo>
                    <a:pt x="2230" y="883"/>
                  </a:lnTo>
                  <a:lnTo>
                    <a:pt x="2242" y="916"/>
                  </a:lnTo>
                  <a:lnTo>
                    <a:pt x="2253" y="950"/>
                  </a:lnTo>
                  <a:lnTo>
                    <a:pt x="2264" y="984"/>
                  </a:lnTo>
                  <a:lnTo>
                    <a:pt x="2287" y="1018"/>
                  </a:lnTo>
                  <a:lnTo>
                    <a:pt x="2310" y="1052"/>
                  </a:lnTo>
                  <a:lnTo>
                    <a:pt x="2332" y="1086"/>
                  </a:lnTo>
                  <a:lnTo>
                    <a:pt x="2366" y="1109"/>
                  </a:lnTo>
                  <a:lnTo>
                    <a:pt x="2378" y="1143"/>
                  </a:lnTo>
                  <a:lnTo>
                    <a:pt x="2389" y="1177"/>
                  </a:lnTo>
                  <a:lnTo>
                    <a:pt x="2400" y="1211"/>
                  </a:lnTo>
                  <a:lnTo>
                    <a:pt x="2412" y="1245"/>
                  </a:lnTo>
                  <a:lnTo>
                    <a:pt x="2412" y="1279"/>
                  </a:lnTo>
                  <a:lnTo>
                    <a:pt x="2400" y="1313"/>
                  </a:lnTo>
                  <a:lnTo>
                    <a:pt x="2400" y="1347"/>
                  </a:lnTo>
                  <a:lnTo>
                    <a:pt x="2400" y="1381"/>
                  </a:lnTo>
                  <a:lnTo>
                    <a:pt x="2389" y="1415"/>
                  </a:lnTo>
                  <a:lnTo>
                    <a:pt x="2378" y="1448"/>
                  </a:lnTo>
                  <a:lnTo>
                    <a:pt x="2378" y="1482"/>
                  </a:lnTo>
                  <a:lnTo>
                    <a:pt x="2355" y="1516"/>
                  </a:lnTo>
                  <a:lnTo>
                    <a:pt x="2344" y="1550"/>
                  </a:lnTo>
                  <a:lnTo>
                    <a:pt x="2310" y="1584"/>
                  </a:lnTo>
                  <a:lnTo>
                    <a:pt x="2276" y="1618"/>
                  </a:lnTo>
                  <a:lnTo>
                    <a:pt x="2242" y="1641"/>
                  </a:lnTo>
                  <a:lnTo>
                    <a:pt x="2208" y="1675"/>
                  </a:lnTo>
                  <a:lnTo>
                    <a:pt x="2185" y="1709"/>
                  </a:lnTo>
                  <a:lnTo>
                    <a:pt x="2151" y="1743"/>
                  </a:lnTo>
                  <a:lnTo>
                    <a:pt x="2128" y="1777"/>
                  </a:lnTo>
                  <a:lnTo>
                    <a:pt x="2094" y="1799"/>
                  </a:lnTo>
                  <a:lnTo>
                    <a:pt x="2060" y="1833"/>
                  </a:lnTo>
                  <a:lnTo>
                    <a:pt x="2027" y="1856"/>
                  </a:lnTo>
                  <a:lnTo>
                    <a:pt x="1993" y="1867"/>
                  </a:lnTo>
                  <a:lnTo>
                    <a:pt x="1959" y="1879"/>
                  </a:lnTo>
                  <a:lnTo>
                    <a:pt x="1925" y="1901"/>
                  </a:lnTo>
                  <a:lnTo>
                    <a:pt x="1891" y="1913"/>
                  </a:lnTo>
                  <a:lnTo>
                    <a:pt x="1857" y="1924"/>
                  </a:lnTo>
                  <a:lnTo>
                    <a:pt x="1823" y="1946"/>
                  </a:lnTo>
                  <a:lnTo>
                    <a:pt x="1789" y="1969"/>
                  </a:lnTo>
                  <a:lnTo>
                    <a:pt x="1743" y="1980"/>
                  </a:lnTo>
                  <a:lnTo>
                    <a:pt x="1709" y="1992"/>
                  </a:lnTo>
                  <a:lnTo>
                    <a:pt x="1675" y="1992"/>
                  </a:lnTo>
                  <a:lnTo>
                    <a:pt x="1608" y="2003"/>
                  </a:lnTo>
                  <a:lnTo>
                    <a:pt x="1574" y="2003"/>
                  </a:lnTo>
                  <a:lnTo>
                    <a:pt x="1540" y="2014"/>
                  </a:lnTo>
                  <a:lnTo>
                    <a:pt x="1506" y="2014"/>
                  </a:lnTo>
                  <a:lnTo>
                    <a:pt x="1472" y="2014"/>
                  </a:lnTo>
                  <a:lnTo>
                    <a:pt x="1438" y="2014"/>
                  </a:lnTo>
                  <a:lnTo>
                    <a:pt x="1404" y="2014"/>
                  </a:lnTo>
                  <a:lnTo>
                    <a:pt x="1370" y="2014"/>
                  </a:lnTo>
                  <a:lnTo>
                    <a:pt x="1336" y="2026"/>
                  </a:lnTo>
                  <a:lnTo>
                    <a:pt x="1302" y="2026"/>
                  </a:lnTo>
                  <a:lnTo>
                    <a:pt x="1257" y="2037"/>
                  </a:lnTo>
                  <a:lnTo>
                    <a:pt x="1223" y="2037"/>
                  </a:lnTo>
                  <a:lnTo>
                    <a:pt x="1189" y="2037"/>
                  </a:lnTo>
                  <a:lnTo>
                    <a:pt x="1155" y="2048"/>
                  </a:lnTo>
                  <a:lnTo>
                    <a:pt x="1121" y="2048"/>
                  </a:lnTo>
                  <a:lnTo>
                    <a:pt x="1087" y="2048"/>
                  </a:lnTo>
                  <a:lnTo>
                    <a:pt x="1053" y="2048"/>
                  </a:lnTo>
                  <a:lnTo>
                    <a:pt x="1019" y="2048"/>
                  </a:lnTo>
                  <a:lnTo>
                    <a:pt x="985" y="2037"/>
                  </a:lnTo>
                  <a:lnTo>
                    <a:pt x="951" y="2026"/>
                  </a:lnTo>
                  <a:lnTo>
                    <a:pt x="838" y="2014"/>
                  </a:lnTo>
                  <a:lnTo>
                    <a:pt x="724" y="2003"/>
                  </a:lnTo>
                  <a:lnTo>
                    <a:pt x="690" y="1992"/>
                  </a:lnTo>
                  <a:lnTo>
                    <a:pt x="656" y="1980"/>
                  </a:lnTo>
                  <a:lnTo>
                    <a:pt x="622" y="1969"/>
                  </a:lnTo>
                  <a:lnTo>
                    <a:pt x="588" y="1958"/>
                  </a:lnTo>
                  <a:lnTo>
                    <a:pt x="554" y="1935"/>
                  </a:lnTo>
                  <a:lnTo>
                    <a:pt x="520" y="1913"/>
                  </a:lnTo>
                  <a:lnTo>
                    <a:pt x="486" y="1890"/>
                  </a:lnTo>
                  <a:lnTo>
                    <a:pt x="453" y="1867"/>
                  </a:lnTo>
                  <a:lnTo>
                    <a:pt x="419" y="1856"/>
                  </a:lnTo>
                  <a:lnTo>
                    <a:pt x="385" y="1833"/>
                  </a:lnTo>
                  <a:lnTo>
                    <a:pt x="351" y="1811"/>
                  </a:lnTo>
                  <a:lnTo>
                    <a:pt x="328" y="1777"/>
                  </a:lnTo>
                  <a:lnTo>
                    <a:pt x="294" y="1754"/>
                  </a:lnTo>
                  <a:lnTo>
                    <a:pt x="271" y="1720"/>
                  </a:lnTo>
                  <a:lnTo>
                    <a:pt x="237" y="1697"/>
                  </a:lnTo>
                  <a:lnTo>
                    <a:pt x="203" y="1664"/>
                  </a:lnTo>
                  <a:lnTo>
                    <a:pt x="169" y="1641"/>
                  </a:lnTo>
                  <a:lnTo>
                    <a:pt x="147" y="1607"/>
                  </a:lnTo>
                  <a:lnTo>
                    <a:pt x="124" y="1573"/>
                  </a:lnTo>
                  <a:lnTo>
                    <a:pt x="101" y="1539"/>
                  </a:lnTo>
                  <a:lnTo>
                    <a:pt x="79" y="1505"/>
                  </a:lnTo>
                  <a:lnTo>
                    <a:pt x="56" y="1471"/>
                  </a:lnTo>
                  <a:lnTo>
                    <a:pt x="45" y="1437"/>
                  </a:lnTo>
                  <a:lnTo>
                    <a:pt x="22" y="1403"/>
                  </a:lnTo>
                  <a:lnTo>
                    <a:pt x="11" y="1369"/>
                  </a:lnTo>
                  <a:lnTo>
                    <a:pt x="0" y="1335"/>
                  </a:lnTo>
                  <a:lnTo>
                    <a:pt x="0" y="1301"/>
                  </a:lnTo>
                  <a:lnTo>
                    <a:pt x="0" y="1267"/>
                  </a:lnTo>
                  <a:lnTo>
                    <a:pt x="0" y="1233"/>
                  </a:lnTo>
                  <a:lnTo>
                    <a:pt x="0" y="1199"/>
                  </a:lnTo>
                  <a:lnTo>
                    <a:pt x="0" y="1165"/>
                  </a:lnTo>
                  <a:lnTo>
                    <a:pt x="11" y="1132"/>
                  </a:lnTo>
                  <a:lnTo>
                    <a:pt x="11" y="1098"/>
                  </a:lnTo>
                  <a:lnTo>
                    <a:pt x="22" y="1064"/>
                  </a:lnTo>
                  <a:lnTo>
                    <a:pt x="22" y="1030"/>
                  </a:lnTo>
                  <a:lnTo>
                    <a:pt x="34" y="996"/>
                  </a:lnTo>
                  <a:lnTo>
                    <a:pt x="56" y="962"/>
                  </a:lnTo>
                  <a:lnTo>
                    <a:pt x="90" y="950"/>
                  </a:lnTo>
                  <a:lnTo>
                    <a:pt x="113" y="916"/>
                  </a:lnTo>
                  <a:lnTo>
                    <a:pt x="147" y="905"/>
                  </a:lnTo>
                  <a:lnTo>
                    <a:pt x="169" y="871"/>
                  </a:lnTo>
                  <a:lnTo>
                    <a:pt x="203" y="837"/>
                  </a:lnTo>
                  <a:lnTo>
                    <a:pt x="226" y="803"/>
                  </a:lnTo>
                  <a:lnTo>
                    <a:pt x="260" y="769"/>
                  </a:lnTo>
                  <a:lnTo>
                    <a:pt x="283" y="735"/>
                  </a:lnTo>
                  <a:lnTo>
                    <a:pt x="317" y="701"/>
                  </a:lnTo>
                  <a:lnTo>
                    <a:pt x="351" y="679"/>
                  </a:lnTo>
                  <a:lnTo>
                    <a:pt x="385" y="645"/>
                  </a:lnTo>
                  <a:lnTo>
                    <a:pt x="419" y="622"/>
                  </a:lnTo>
                  <a:lnTo>
                    <a:pt x="453" y="600"/>
                  </a:lnTo>
                  <a:lnTo>
                    <a:pt x="498" y="588"/>
                  </a:lnTo>
                  <a:lnTo>
                    <a:pt x="543" y="577"/>
                  </a:lnTo>
                  <a:lnTo>
                    <a:pt x="577" y="566"/>
                  </a:lnTo>
                  <a:lnTo>
                    <a:pt x="611" y="554"/>
                  </a:lnTo>
                  <a:lnTo>
                    <a:pt x="645" y="543"/>
                  </a:lnTo>
                  <a:lnTo>
                    <a:pt x="679" y="532"/>
                  </a:lnTo>
                  <a:lnTo>
                    <a:pt x="713" y="520"/>
                  </a:lnTo>
                  <a:lnTo>
                    <a:pt x="747" y="520"/>
                  </a:lnTo>
                  <a:lnTo>
                    <a:pt x="781" y="509"/>
                  </a:lnTo>
                  <a:lnTo>
                    <a:pt x="815" y="509"/>
                  </a:lnTo>
                  <a:lnTo>
                    <a:pt x="849" y="509"/>
                  </a:lnTo>
                  <a:lnTo>
                    <a:pt x="883" y="509"/>
                  </a:lnTo>
                  <a:lnTo>
                    <a:pt x="917" y="509"/>
                  </a:lnTo>
                  <a:lnTo>
                    <a:pt x="951" y="509"/>
                  </a:lnTo>
                  <a:lnTo>
                    <a:pt x="985" y="498"/>
                  </a:lnTo>
                  <a:lnTo>
                    <a:pt x="1019" y="498"/>
                  </a:lnTo>
                  <a:lnTo>
                    <a:pt x="1053" y="498"/>
                  </a:lnTo>
                  <a:lnTo>
                    <a:pt x="1087" y="486"/>
                  </a:lnTo>
                  <a:lnTo>
                    <a:pt x="1121" y="486"/>
                  </a:lnTo>
                  <a:lnTo>
                    <a:pt x="1155" y="486"/>
                  </a:lnTo>
                  <a:lnTo>
                    <a:pt x="1200" y="486"/>
                  </a:lnTo>
                  <a:lnTo>
                    <a:pt x="1234" y="486"/>
                  </a:lnTo>
                  <a:lnTo>
                    <a:pt x="1268" y="486"/>
                  </a:lnTo>
                  <a:lnTo>
                    <a:pt x="1302" y="486"/>
                  </a:lnTo>
                  <a:lnTo>
                    <a:pt x="1336" y="498"/>
                  </a:lnTo>
                  <a:lnTo>
                    <a:pt x="1370" y="498"/>
                  </a:lnTo>
                  <a:lnTo>
                    <a:pt x="1404" y="498"/>
                  </a:lnTo>
                  <a:lnTo>
                    <a:pt x="1438" y="498"/>
                  </a:lnTo>
                  <a:lnTo>
                    <a:pt x="1472" y="498"/>
                  </a:lnTo>
                  <a:lnTo>
                    <a:pt x="1533" y="522"/>
                  </a:lnTo>
                  <a:lnTo>
                    <a:pt x="1562" y="475"/>
                  </a:lnTo>
                  <a:lnTo>
                    <a:pt x="1596" y="452"/>
                  </a:lnTo>
                  <a:lnTo>
                    <a:pt x="1642" y="441"/>
                  </a:lnTo>
                  <a:lnTo>
                    <a:pt x="1675" y="418"/>
                  </a:lnTo>
                  <a:lnTo>
                    <a:pt x="1709" y="396"/>
                  </a:lnTo>
                  <a:lnTo>
                    <a:pt x="1743" y="373"/>
                  </a:lnTo>
                  <a:lnTo>
                    <a:pt x="1777" y="351"/>
                  </a:lnTo>
                  <a:lnTo>
                    <a:pt x="1811" y="317"/>
                  </a:lnTo>
                  <a:lnTo>
                    <a:pt x="1845" y="283"/>
                  </a:lnTo>
                  <a:lnTo>
                    <a:pt x="1868" y="249"/>
                  </a:lnTo>
                  <a:lnTo>
                    <a:pt x="1879" y="215"/>
                  </a:lnTo>
                  <a:lnTo>
                    <a:pt x="1902" y="181"/>
                  </a:lnTo>
                  <a:lnTo>
                    <a:pt x="1913" y="147"/>
                  </a:lnTo>
                  <a:lnTo>
                    <a:pt x="1925" y="113"/>
                  </a:lnTo>
                  <a:lnTo>
                    <a:pt x="1902" y="79"/>
                  </a:lnTo>
                  <a:lnTo>
                    <a:pt x="1868" y="56"/>
                  </a:lnTo>
                  <a:lnTo>
                    <a:pt x="1834" y="45"/>
                  </a:lnTo>
                  <a:lnTo>
                    <a:pt x="1800" y="45"/>
                  </a:lnTo>
                  <a:lnTo>
                    <a:pt x="1766" y="45"/>
                  </a:lnTo>
                  <a:lnTo>
                    <a:pt x="1732" y="56"/>
                  </a:lnTo>
                  <a:lnTo>
                    <a:pt x="1698" y="56"/>
                  </a:lnTo>
                  <a:lnTo>
                    <a:pt x="1664" y="68"/>
                  </a:lnTo>
                  <a:lnTo>
                    <a:pt x="1630" y="68"/>
                  </a:lnTo>
                  <a:lnTo>
                    <a:pt x="1585" y="79"/>
                  </a:lnTo>
                  <a:lnTo>
                    <a:pt x="1426" y="79"/>
                  </a:lnTo>
                  <a:lnTo>
                    <a:pt x="1392" y="79"/>
                  </a:lnTo>
                  <a:lnTo>
                    <a:pt x="1358" y="79"/>
                  </a:lnTo>
                  <a:lnTo>
                    <a:pt x="1324" y="68"/>
                  </a:lnTo>
                  <a:lnTo>
                    <a:pt x="1290" y="56"/>
                  </a:lnTo>
                  <a:lnTo>
                    <a:pt x="1257" y="56"/>
                  </a:lnTo>
                  <a:lnTo>
                    <a:pt x="1223" y="45"/>
                  </a:lnTo>
                  <a:lnTo>
                    <a:pt x="1189" y="45"/>
                  </a:lnTo>
                  <a:lnTo>
                    <a:pt x="1143" y="34"/>
                  </a:lnTo>
                  <a:lnTo>
                    <a:pt x="1109" y="22"/>
                  </a:lnTo>
                  <a:lnTo>
                    <a:pt x="1064" y="22"/>
                  </a:lnTo>
                  <a:lnTo>
                    <a:pt x="1019" y="11"/>
                  </a:lnTo>
                  <a:lnTo>
                    <a:pt x="985" y="11"/>
                  </a:lnTo>
                  <a:lnTo>
                    <a:pt x="939" y="11"/>
                  </a:lnTo>
                  <a:lnTo>
                    <a:pt x="905" y="0"/>
                  </a:lnTo>
                  <a:lnTo>
                    <a:pt x="872" y="0"/>
                  </a:lnTo>
                  <a:lnTo>
                    <a:pt x="838" y="0"/>
                  </a:lnTo>
                  <a:lnTo>
                    <a:pt x="804" y="0"/>
                  </a:lnTo>
                  <a:lnTo>
                    <a:pt x="770" y="0"/>
                  </a:lnTo>
                  <a:lnTo>
                    <a:pt x="736" y="0"/>
                  </a:lnTo>
                  <a:lnTo>
                    <a:pt x="634" y="0"/>
                  </a:lnTo>
                  <a:lnTo>
                    <a:pt x="600" y="0"/>
                  </a:lnTo>
                  <a:lnTo>
                    <a:pt x="566" y="11"/>
                  </a:lnTo>
                  <a:lnTo>
                    <a:pt x="532" y="11"/>
                  </a:lnTo>
                  <a:lnTo>
                    <a:pt x="520" y="45"/>
                  </a:lnTo>
                  <a:lnTo>
                    <a:pt x="509" y="79"/>
                  </a:lnTo>
                  <a:lnTo>
                    <a:pt x="509" y="113"/>
                  </a:lnTo>
                  <a:lnTo>
                    <a:pt x="520" y="147"/>
                  </a:lnTo>
                  <a:lnTo>
                    <a:pt x="532" y="181"/>
                  </a:lnTo>
                  <a:lnTo>
                    <a:pt x="554" y="215"/>
                  </a:lnTo>
                  <a:lnTo>
                    <a:pt x="588" y="237"/>
                  </a:lnTo>
                  <a:lnTo>
                    <a:pt x="622" y="260"/>
                  </a:lnTo>
                  <a:lnTo>
                    <a:pt x="645" y="294"/>
                  </a:lnTo>
                  <a:lnTo>
                    <a:pt x="679" y="317"/>
                  </a:lnTo>
                  <a:lnTo>
                    <a:pt x="713" y="339"/>
                  </a:lnTo>
                  <a:lnTo>
                    <a:pt x="736" y="373"/>
                  </a:lnTo>
                  <a:lnTo>
                    <a:pt x="770" y="384"/>
                  </a:lnTo>
                  <a:lnTo>
                    <a:pt x="792" y="418"/>
                  </a:lnTo>
                  <a:lnTo>
                    <a:pt x="804" y="452"/>
                  </a:lnTo>
                  <a:lnTo>
                    <a:pt x="815" y="486"/>
                  </a:lnTo>
                  <a:lnTo>
                    <a:pt x="813" y="522"/>
                  </a:lnTo>
                  <a:lnTo>
                    <a:pt x="813" y="474"/>
                  </a:lnTo>
                </a:path>
              </a:pathLst>
            </a:custGeom>
            <a:solidFill>
              <a:schemeClr val="bg1"/>
            </a:solidFill>
            <a:ln w="12700" cap="rnd" cmpd="sng">
              <a:solidFill>
                <a:schemeClr val="tx1"/>
              </a:solidFill>
              <a:prstDash val="solid"/>
              <a:round/>
              <a:headEnd type="none" w="sm" len="sm"/>
              <a:tailEnd type="none" w="sm" len="sm"/>
            </a:ln>
          </p:spPr>
          <p:txBody>
            <a:bodyPr/>
            <a:lstStyle/>
            <a:p>
              <a:endParaRPr lang="tr-TR"/>
            </a:p>
          </p:txBody>
        </p:sp>
        <p:sp>
          <p:nvSpPr>
            <p:cNvPr id="9272" name="Rectangle 11"/>
            <p:cNvSpPr>
              <a:spLocks noChangeArrowheads="1"/>
            </p:cNvSpPr>
            <p:nvPr/>
          </p:nvSpPr>
          <p:spPr bwMode="auto">
            <a:xfrm>
              <a:off x="4283646" y="2492375"/>
              <a:ext cx="1006475" cy="457200"/>
            </a:xfrm>
            <a:prstGeom prst="rect">
              <a:avLst/>
            </a:prstGeom>
            <a:solidFill>
              <a:schemeClr val="bg1"/>
            </a:solidFill>
            <a:ln w="9525">
              <a:noFill/>
              <a:miter lim="800000"/>
              <a:headEnd/>
              <a:tailEnd/>
            </a:ln>
          </p:spPr>
          <p:txBody>
            <a:bodyPr lIns="92075" tIns="46038" rIns="92075" bIns="46038">
              <a:spAutoFit/>
            </a:bodyPr>
            <a:lstStyle/>
            <a:p>
              <a:pPr defTabSz="762000" eaLnBrk="0" hangingPunct="0"/>
              <a:r>
                <a:rPr lang="tr-TR" sz="1200">
                  <a:latin typeface="Times New Roman" pitchFamily="18" charset="0"/>
                </a:rPr>
                <a:t>AMBALAJ</a:t>
              </a:r>
            </a:p>
            <a:p>
              <a:pPr defTabSz="762000" eaLnBrk="0" hangingPunct="0"/>
              <a:r>
                <a:rPr lang="tr-TR" sz="1200">
                  <a:latin typeface="Times New Roman" pitchFamily="18" charset="0"/>
                </a:rPr>
                <a:t> ATIĞI</a:t>
              </a:r>
            </a:p>
          </p:txBody>
        </p:sp>
      </p:grpSp>
      <p:sp>
        <p:nvSpPr>
          <p:cNvPr id="173069" name="Rectangle 13"/>
          <p:cNvSpPr>
            <a:spLocks noGrp="1" noChangeArrowheads="1"/>
          </p:cNvSpPr>
          <p:nvPr>
            <p:ph type="title"/>
          </p:nvPr>
        </p:nvSpPr>
        <p:spPr>
          <a:xfrm>
            <a:off x="468313" y="333375"/>
            <a:ext cx="7991475" cy="792163"/>
          </a:xfrm>
        </p:spPr>
        <p:txBody>
          <a:bodyPr>
            <a:noAutofit/>
          </a:bodyPr>
          <a:lstStyle/>
          <a:p>
            <a:pPr eaLnBrk="1" fontAlgn="auto" hangingPunct="1">
              <a:spcAft>
                <a:spcPts val="0"/>
              </a:spcAft>
              <a:defRPr/>
            </a:pPr>
            <a:r>
              <a:rPr lang="tr-TR" b="1" dirty="0" smtClean="0">
                <a:solidFill>
                  <a:schemeClr val="bg1">
                    <a:lumMod val="50000"/>
                  </a:schemeClr>
                </a:solidFill>
              </a:rPr>
              <a:t>KATI ATIK YÖNETİMİ</a:t>
            </a:r>
          </a:p>
        </p:txBody>
      </p:sp>
      <p:graphicFrame>
        <p:nvGraphicFramePr>
          <p:cNvPr id="9262" name="Object 46"/>
          <p:cNvGraphicFramePr>
            <a:graphicFrameLocks noGrp="1" noChangeAspect="1"/>
          </p:cNvGraphicFramePr>
          <p:nvPr>
            <p:ph sz="quarter" idx="1"/>
          </p:nvPr>
        </p:nvGraphicFramePr>
        <p:xfrm>
          <a:off x="503238" y="3429000"/>
          <a:ext cx="4284662" cy="2879725"/>
        </p:xfrm>
        <a:graphic>
          <a:graphicData uri="http://schemas.openxmlformats.org/presentationml/2006/ole">
            <mc:AlternateContent xmlns:mc="http://schemas.openxmlformats.org/markup-compatibility/2006">
              <mc:Choice xmlns:v="urn:schemas-microsoft-com:vml" Requires="v">
                <p:oleObj spid="_x0000_s9336" name="Bit Eşlem Resmi" r:id="rId3" imgW="6609524" imgH="3638095" progId="PBrush">
                  <p:embed/>
                </p:oleObj>
              </mc:Choice>
              <mc:Fallback>
                <p:oleObj name="Bit Eşlem Resmi" r:id="rId3" imgW="6609524" imgH="3638095" progId="PBrush">
                  <p:embed/>
                  <p:pic>
                    <p:nvPicPr>
                      <p:cNvPr id="0" name="Picture 4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3429000"/>
                        <a:ext cx="4284662" cy="287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267" name="Picture 14" descr="http://st.fatih.edu.tr/~cenkakman/eskiyaglar.jpg"/>
          <p:cNvPicPr>
            <a:picLocks noChangeAspect="1" noChangeArrowheads="1"/>
          </p:cNvPicPr>
          <p:nvPr/>
        </p:nvPicPr>
        <p:blipFill>
          <a:blip r:embed="rId5"/>
          <a:srcRect/>
          <a:stretch>
            <a:fillRect/>
          </a:stretch>
        </p:blipFill>
        <p:spPr bwMode="auto">
          <a:xfrm>
            <a:off x="5003800" y="1700213"/>
            <a:ext cx="1155700" cy="1130300"/>
          </a:xfrm>
          <a:prstGeom prst="rect">
            <a:avLst/>
          </a:prstGeom>
          <a:noFill/>
          <a:ln w="9525">
            <a:noFill/>
            <a:miter lim="800000"/>
            <a:headEnd/>
            <a:tailEnd/>
          </a:ln>
        </p:spPr>
      </p:pic>
      <p:pic>
        <p:nvPicPr>
          <p:cNvPr id="9268" name="Picture 16" descr="http://st.fatih.edu.tr/~cenkakman/batry1.gif"/>
          <p:cNvPicPr>
            <a:picLocks noChangeAspect="1" noChangeArrowheads="1"/>
          </p:cNvPicPr>
          <p:nvPr/>
        </p:nvPicPr>
        <p:blipFill>
          <a:blip r:embed="rId6"/>
          <a:srcRect/>
          <a:stretch>
            <a:fillRect/>
          </a:stretch>
        </p:blipFill>
        <p:spPr bwMode="auto">
          <a:xfrm>
            <a:off x="6372225" y="1700213"/>
            <a:ext cx="2039938" cy="1019175"/>
          </a:xfrm>
          <a:prstGeom prst="rect">
            <a:avLst/>
          </a:prstGeom>
          <a:noFill/>
          <a:ln w="9525">
            <a:noFill/>
            <a:miter lim="800000"/>
            <a:headEnd/>
            <a:tailEnd/>
          </a:ln>
        </p:spPr>
      </p:pic>
      <p:pic>
        <p:nvPicPr>
          <p:cNvPr id="9269" name="Picture 18" descr="120_ton_kati_atik"/>
          <p:cNvPicPr>
            <a:picLocks noChangeAspect="1" noChangeArrowheads="1"/>
          </p:cNvPicPr>
          <p:nvPr/>
        </p:nvPicPr>
        <p:blipFill>
          <a:blip r:embed="rId7"/>
          <a:srcRect/>
          <a:stretch>
            <a:fillRect/>
          </a:stretch>
        </p:blipFill>
        <p:spPr bwMode="auto">
          <a:xfrm>
            <a:off x="4932363" y="3429000"/>
            <a:ext cx="3840162" cy="2879725"/>
          </a:xfrm>
          <a:prstGeom prst="rect">
            <a:avLst/>
          </a:prstGeom>
          <a:noFill/>
          <a:ln w="9525">
            <a:noFill/>
            <a:miter lim="800000"/>
            <a:headEnd/>
            <a:tailEnd/>
          </a:ln>
        </p:spPr>
      </p:pic>
      <p:sp>
        <p:nvSpPr>
          <p:cNvPr id="2"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44C834D4-2342-43CB-9980-962D41C41B65}" type="datetime1">
              <a:rPr lang="tr-TR"/>
              <a:pPr fontAlgn="base">
                <a:spcBef>
                  <a:spcPct val="0"/>
                </a:spcBef>
                <a:spcAft>
                  <a:spcPct val="0"/>
                </a:spcAft>
                <a:defRPr/>
              </a:pPr>
              <a:t>5.10.2018</a:t>
            </a:fld>
            <a:endParaRPr lang="tr-TR"/>
          </a:p>
        </p:txBody>
      </p:sp>
    </p:spTree>
  </p:cSld>
  <p:clrMapOvr>
    <a:masterClrMapping/>
  </p:clrMapOvr>
  <p:transition spd="med">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8"/>
          <p:cNvSpPr>
            <a:spLocks noGrp="1" noChangeArrowheads="1"/>
          </p:cNvSpPr>
          <p:nvPr>
            <p:ph/>
          </p:nvPr>
        </p:nvSpPr>
        <p:spPr>
          <a:xfrm>
            <a:off x="323850" y="1557338"/>
            <a:ext cx="8229600" cy="4535487"/>
          </a:xfrm>
        </p:spPr>
        <p:txBody>
          <a:bodyPr/>
          <a:lstStyle/>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Toplanması,</a:t>
            </a:r>
          </a:p>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Taşınması, </a:t>
            </a:r>
          </a:p>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Depolanması,  </a:t>
            </a:r>
          </a:p>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Geri Kazanımı,</a:t>
            </a:r>
          </a:p>
          <a:p>
            <a:pPr eaLnBrk="1" hangingPunct="1">
              <a:buClr>
                <a:schemeClr val="tx1"/>
              </a:buClr>
              <a:buFont typeface="Wingdings" pitchFamily="2" charset="2"/>
              <a:buChar char="q"/>
              <a:tabLst>
                <a:tab pos="457200" algn="l"/>
              </a:tabLst>
            </a:pPr>
            <a:r>
              <a:rPr lang="tr-TR" altLang="zh-CN" sz="2400" b="1" dirty="0" err="1" smtClean="0">
                <a:latin typeface="Arial" charset="0"/>
                <a:cs typeface="华文新魏"/>
              </a:rPr>
              <a:t>Bertarafı</a:t>
            </a:r>
            <a:r>
              <a:rPr lang="tr-TR" altLang="zh-CN" sz="2400" b="1" dirty="0" smtClean="0">
                <a:latin typeface="Arial" charset="0"/>
                <a:cs typeface="华文新魏"/>
              </a:rPr>
              <a:t>,</a:t>
            </a:r>
          </a:p>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Zararlı ve Tehlikeli Atıkların Yönetimi ve </a:t>
            </a:r>
            <a:r>
              <a:rPr lang="tr-TR" altLang="zh-CN" sz="2400" b="1" dirty="0" err="1" smtClean="0">
                <a:latin typeface="Arial" charset="0"/>
                <a:cs typeface="华文新魏"/>
              </a:rPr>
              <a:t>Bertarafına</a:t>
            </a:r>
            <a:r>
              <a:rPr lang="tr-TR" altLang="zh-CN" sz="2400" b="1" dirty="0" smtClean="0">
                <a:latin typeface="Arial" charset="0"/>
                <a:cs typeface="华文新魏"/>
              </a:rPr>
              <a:t>      </a:t>
            </a:r>
          </a:p>
          <a:p>
            <a:pPr eaLnBrk="1" hangingPunct="1">
              <a:buClr>
                <a:schemeClr val="tx1"/>
              </a:buClr>
              <a:buFont typeface="Wingdings" pitchFamily="2" charset="2"/>
              <a:buNone/>
              <a:tabLst>
                <a:tab pos="457200" algn="l"/>
              </a:tabLst>
            </a:pPr>
            <a:r>
              <a:rPr lang="tr-TR" altLang="zh-CN" sz="2400" b="1" dirty="0" smtClean="0">
                <a:latin typeface="Arial" charset="0"/>
                <a:cs typeface="华文新魏"/>
              </a:rPr>
              <a:t>     Yönelik Çalışmalar </a:t>
            </a:r>
          </a:p>
          <a:p>
            <a:pPr eaLnBrk="1" hangingPunct="1">
              <a:buFont typeface="Wingdings" pitchFamily="2" charset="2"/>
              <a:buNone/>
              <a:tabLst>
                <a:tab pos="457200" algn="l"/>
              </a:tabLst>
            </a:pPr>
            <a:endParaRPr lang="tr-TR" altLang="zh-CN" sz="2400" b="1" dirty="0" smtClean="0">
              <a:latin typeface="Arial" charset="0"/>
              <a:cs typeface="华文新魏"/>
            </a:endParaRPr>
          </a:p>
          <a:p>
            <a:pPr eaLnBrk="1" hangingPunct="1">
              <a:buClr>
                <a:schemeClr val="tx1"/>
              </a:buClr>
              <a:buFont typeface="Wingdings" pitchFamily="2" charset="2"/>
              <a:buChar char="q"/>
              <a:tabLst>
                <a:tab pos="457200" algn="l"/>
              </a:tabLst>
            </a:pPr>
            <a:r>
              <a:rPr lang="tr-TR" altLang="zh-CN" sz="2400" b="1" dirty="0" smtClean="0">
                <a:latin typeface="Arial" charset="0"/>
                <a:cs typeface="华文新魏"/>
              </a:rPr>
              <a:t>Atık Yönetim Planlarının Yapılması</a:t>
            </a:r>
          </a:p>
        </p:txBody>
      </p:sp>
      <p:sp>
        <p:nvSpPr>
          <p:cNvPr id="34818"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B0731CE-B629-4CC5-BE88-299BE2C2E9DC}" type="datetime1">
              <a:rPr lang="tr-TR"/>
              <a:pPr fontAlgn="base">
                <a:spcBef>
                  <a:spcPct val="0"/>
                </a:spcBef>
                <a:spcAft>
                  <a:spcPct val="0"/>
                </a:spcAft>
                <a:defRPr/>
              </a:pPr>
              <a:t>5.10.2018</a:t>
            </a:fld>
            <a:endParaRPr lang="tr-TR"/>
          </a:p>
        </p:txBody>
      </p:sp>
      <p:sp>
        <p:nvSpPr>
          <p:cNvPr id="5"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KATI ATIK YÖNETİMİ İŞLERİ</a:t>
            </a:r>
          </a:p>
        </p:txBody>
      </p:sp>
      <p:sp>
        <p:nvSpPr>
          <p:cNvPr id="3" name="Sağ Ayraç 2"/>
          <p:cNvSpPr/>
          <p:nvPr/>
        </p:nvSpPr>
        <p:spPr>
          <a:xfrm>
            <a:off x="3203575" y="1700213"/>
            <a:ext cx="360363" cy="187325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sp>
        <p:nvSpPr>
          <p:cNvPr id="31749" name="Dikdörtgen 3"/>
          <p:cNvSpPr>
            <a:spLocks noChangeArrowheads="1"/>
          </p:cNvSpPr>
          <p:nvPr/>
        </p:nvSpPr>
        <p:spPr bwMode="auto">
          <a:xfrm>
            <a:off x="3779838" y="2312988"/>
            <a:ext cx="4824412" cy="647700"/>
          </a:xfrm>
          <a:prstGeom prst="rect">
            <a:avLst/>
          </a:prstGeom>
          <a:noFill/>
          <a:ln w="9525">
            <a:noFill/>
            <a:miter lim="800000"/>
            <a:headEnd/>
            <a:tailEnd/>
          </a:ln>
        </p:spPr>
        <p:txBody>
          <a:bodyPr>
            <a:spAutoFit/>
          </a:bodyPr>
          <a:lstStyle/>
          <a:p>
            <a:pPr>
              <a:buClr>
                <a:schemeClr val="tx1"/>
              </a:buClr>
              <a:tabLst>
                <a:tab pos="457200" algn="l"/>
              </a:tabLst>
            </a:pPr>
            <a:r>
              <a:rPr lang="tr-TR" altLang="zh-CN" b="1">
                <a:cs typeface="华文新魏"/>
              </a:rPr>
              <a:t>Mühendislik ve Danışmanlık Hizmetleri</a:t>
            </a:r>
          </a:p>
          <a:p>
            <a:pPr>
              <a:buClr>
                <a:schemeClr val="tx1"/>
              </a:buClr>
              <a:tabLst>
                <a:tab pos="457200" algn="l"/>
              </a:tabLst>
            </a:pPr>
            <a:endParaRPr lang="tr-TR" altLang="zh-CN" b="1">
              <a:cs typeface="华文新魏"/>
            </a:endParaRPr>
          </a:p>
        </p:txBody>
      </p:sp>
    </p:spTree>
  </p:cSld>
  <p:clrMapOvr>
    <a:masterClrMapping/>
  </p:clrMapOvr>
  <p:transition>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toprak"/>
          <p:cNvPicPr>
            <a:picLocks noChangeAspect="1" noChangeArrowheads="1"/>
          </p:cNvPicPr>
          <p:nvPr/>
        </p:nvPicPr>
        <p:blipFill>
          <a:blip r:embed="rId2"/>
          <a:srcRect/>
          <a:stretch>
            <a:fillRect/>
          </a:stretch>
        </p:blipFill>
        <p:spPr bwMode="auto">
          <a:xfrm>
            <a:off x="5516563" y="3808413"/>
            <a:ext cx="2871787" cy="1800225"/>
          </a:xfrm>
          <a:prstGeom prst="rect">
            <a:avLst/>
          </a:prstGeom>
          <a:noFill/>
          <a:ln w="9525">
            <a:noFill/>
            <a:miter lim="800000"/>
            <a:headEnd/>
            <a:tailEnd/>
          </a:ln>
        </p:spPr>
      </p:pic>
      <p:sp>
        <p:nvSpPr>
          <p:cNvPr id="36866"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6E4E27E-0065-45F6-B287-DBE92748DB5C}" type="datetime1">
              <a:rPr lang="tr-TR"/>
              <a:pPr fontAlgn="base">
                <a:spcBef>
                  <a:spcPct val="0"/>
                </a:spcBef>
                <a:spcAft>
                  <a:spcPct val="0"/>
                </a:spcAft>
                <a:defRPr/>
              </a:pPr>
              <a:t>5.10.2018</a:t>
            </a:fld>
            <a:endParaRPr lang="tr-TR"/>
          </a:p>
        </p:txBody>
      </p:sp>
      <p:sp>
        <p:nvSpPr>
          <p:cNvPr id="6"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TOPRAK KİRLİLİĞİ</a:t>
            </a:r>
          </a:p>
        </p:txBody>
      </p:sp>
      <p:pic>
        <p:nvPicPr>
          <p:cNvPr id="32772" name="Picture 2" descr="C:\Users\İBRAHİM\Desktop\images.jpg"/>
          <p:cNvPicPr>
            <a:picLocks noChangeAspect="1" noChangeArrowheads="1"/>
          </p:cNvPicPr>
          <p:nvPr/>
        </p:nvPicPr>
        <p:blipFill>
          <a:blip r:embed="rId3"/>
          <a:srcRect/>
          <a:stretch>
            <a:fillRect/>
          </a:stretch>
        </p:blipFill>
        <p:spPr bwMode="auto">
          <a:xfrm>
            <a:off x="2960688" y="3829050"/>
            <a:ext cx="2403475" cy="1800225"/>
          </a:xfrm>
          <a:prstGeom prst="rect">
            <a:avLst/>
          </a:prstGeom>
          <a:noFill/>
          <a:ln w="9525">
            <a:noFill/>
            <a:miter lim="800000"/>
            <a:headEnd/>
            <a:tailEnd/>
          </a:ln>
        </p:spPr>
      </p:pic>
      <p:pic>
        <p:nvPicPr>
          <p:cNvPr id="32773" name="Picture 3" descr="C:\Users\İBRAHİM\Desktop\land-pollution.jpg"/>
          <p:cNvPicPr>
            <a:picLocks noChangeAspect="1" noChangeArrowheads="1"/>
          </p:cNvPicPr>
          <p:nvPr/>
        </p:nvPicPr>
        <p:blipFill>
          <a:blip r:embed="rId4"/>
          <a:srcRect/>
          <a:stretch>
            <a:fillRect/>
          </a:stretch>
        </p:blipFill>
        <p:spPr bwMode="auto">
          <a:xfrm>
            <a:off x="3395663" y="1712913"/>
            <a:ext cx="2400300" cy="1800225"/>
          </a:xfrm>
          <a:prstGeom prst="rect">
            <a:avLst/>
          </a:prstGeom>
          <a:noFill/>
          <a:ln w="9525">
            <a:noFill/>
            <a:miter lim="800000"/>
            <a:headEnd/>
            <a:tailEnd/>
          </a:ln>
        </p:spPr>
      </p:pic>
      <p:pic>
        <p:nvPicPr>
          <p:cNvPr id="32774" name="Picture 4" descr="C:\Users\İBRAHİM\Desktop\toprak.jpg"/>
          <p:cNvPicPr>
            <a:picLocks noChangeAspect="1" noChangeArrowheads="1"/>
          </p:cNvPicPr>
          <p:nvPr/>
        </p:nvPicPr>
        <p:blipFill>
          <a:blip r:embed="rId5"/>
          <a:srcRect/>
          <a:stretch>
            <a:fillRect/>
          </a:stretch>
        </p:blipFill>
        <p:spPr bwMode="auto">
          <a:xfrm>
            <a:off x="874713" y="1741488"/>
            <a:ext cx="2401887" cy="1798637"/>
          </a:xfrm>
          <a:prstGeom prst="rect">
            <a:avLst/>
          </a:prstGeom>
          <a:noFill/>
          <a:ln w="9525">
            <a:noFill/>
            <a:miter lim="800000"/>
            <a:headEnd/>
            <a:tailEnd/>
          </a:ln>
        </p:spPr>
      </p:pic>
      <p:pic>
        <p:nvPicPr>
          <p:cNvPr id="32775" name="Picture 5" descr="C:\Users\İBRAHİM\Desktop\DSC_9672.JPG"/>
          <p:cNvPicPr>
            <a:picLocks noChangeAspect="1" noChangeArrowheads="1"/>
          </p:cNvPicPr>
          <p:nvPr/>
        </p:nvPicPr>
        <p:blipFill>
          <a:blip r:embed="rId6"/>
          <a:srcRect/>
          <a:stretch>
            <a:fillRect/>
          </a:stretch>
        </p:blipFill>
        <p:spPr bwMode="auto">
          <a:xfrm>
            <a:off x="915988" y="3829050"/>
            <a:ext cx="1927225" cy="1800225"/>
          </a:xfrm>
          <a:prstGeom prst="rect">
            <a:avLst/>
          </a:prstGeom>
          <a:noFill/>
          <a:ln w="9525">
            <a:noFill/>
            <a:miter lim="800000"/>
            <a:headEnd/>
            <a:tailEnd/>
          </a:ln>
        </p:spPr>
      </p:pic>
      <p:pic>
        <p:nvPicPr>
          <p:cNvPr id="32776" name="Picture 6" descr="C:\Users\İBRAHİM\Desktop\Water Pollution - Peru.jpg"/>
          <p:cNvPicPr>
            <a:picLocks noChangeAspect="1" noChangeArrowheads="1"/>
          </p:cNvPicPr>
          <p:nvPr/>
        </p:nvPicPr>
        <p:blipFill>
          <a:blip r:embed="rId7"/>
          <a:srcRect/>
          <a:stretch>
            <a:fillRect/>
          </a:stretch>
        </p:blipFill>
        <p:spPr bwMode="auto">
          <a:xfrm>
            <a:off x="5916613" y="1700213"/>
            <a:ext cx="2400300" cy="18002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type="body" sz="half" idx="1"/>
          </p:nvPr>
        </p:nvSpPr>
        <p:spPr/>
        <p:txBody>
          <a:bodyPr/>
          <a:lstStyle/>
          <a:p>
            <a:pPr eaLnBrk="1" hangingPunct="1">
              <a:buFont typeface="Wingdings" pitchFamily="2" charset="2"/>
              <a:buNone/>
            </a:pPr>
            <a:r>
              <a:rPr lang="tr-TR" sz="1800" smtClean="0"/>
              <a:t> </a:t>
            </a:r>
          </a:p>
        </p:txBody>
      </p:sp>
      <p:sp>
        <p:nvSpPr>
          <p:cNvPr id="31747" name="Rectangle 18"/>
          <p:cNvSpPr>
            <a:spLocks noChangeArrowheads="1"/>
          </p:cNvSpPr>
          <p:nvPr/>
        </p:nvSpPr>
        <p:spPr bwMode="auto">
          <a:xfrm>
            <a:off x="684213" y="1785938"/>
            <a:ext cx="7632700" cy="4770437"/>
          </a:xfrm>
          <a:prstGeom prst="rect">
            <a:avLst/>
          </a:prstGeom>
          <a:noFill/>
          <a:ln>
            <a:noFill/>
          </a:ln>
          <a:extLst/>
        </p:spPr>
        <p:txBody>
          <a:bodyPr anchor="ctr">
            <a:spAutoFit/>
          </a:bodyPr>
          <a:lstStyle/>
          <a:p>
            <a:pPr fontAlgn="auto">
              <a:spcAft>
                <a:spcPts val="0"/>
              </a:spcAft>
              <a:buFont typeface="Wingdings" pitchFamily="2" charset="2"/>
              <a:buChar char="q"/>
              <a:defRPr/>
            </a:pPr>
            <a:r>
              <a:rPr lang="tr-TR" altLang="zh-CN" sz="2400" dirty="0">
                <a:latin typeface="+mn-lt"/>
              </a:rPr>
              <a:t>  </a:t>
            </a:r>
            <a:r>
              <a:rPr lang="tr-TR" altLang="zh-CN" sz="2800" dirty="0">
                <a:latin typeface="+mj-lt"/>
              </a:rPr>
              <a:t>Toprak ve yeraltı su kaynaklarının kirliliğinin </a:t>
            </a:r>
            <a:r>
              <a:rPr lang="tr-TR" altLang="zh-CN" sz="2800" dirty="0">
                <a:solidFill>
                  <a:srgbClr val="FF0000"/>
                </a:solidFill>
                <a:latin typeface="+mj-lt"/>
              </a:rPr>
              <a:t>önlenmesi</a:t>
            </a:r>
            <a:r>
              <a:rPr lang="tr-TR" altLang="zh-CN" sz="2800" dirty="0">
                <a:latin typeface="+mj-lt"/>
              </a:rPr>
              <a:t> çalışmaları </a:t>
            </a:r>
            <a:br>
              <a:rPr lang="tr-TR" altLang="zh-CN" sz="2800" dirty="0">
                <a:latin typeface="+mj-lt"/>
              </a:rPr>
            </a:br>
            <a:endParaRPr lang="tr-TR" altLang="zh-CN" sz="2800" dirty="0">
              <a:latin typeface="+mj-lt"/>
            </a:endParaRPr>
          </a:p>
          <a:p>
            <a:pPr fontAlgn="auto">
              <a:spcAft>
                <a:spcPts val="0"/>
              </a:spcAft>
              <a:buFont typeface="Wingdings" pitchFamily="2" charset="2"/>
              <a:buChar char="q"/>
              <a:defRPr/>
            </a:pPr>
            <a:r>
              <a:rPr lang="tr-TR" altLang="zh-CN" sz="2800" dirty="0">
                <a:latin typeface="+mj-lt"/>
              </a:rPr>
              <a:t>  Kirletici kaynakların kirliliğinin tespitine ilişkin </a:t>
            </a:r>
            <a:r>
              <a:rPr lang="tr-TR" altLang="zh-CN" sz="2800" dirty="0">
                <a:solidFill>
                  <a:srgbClr val="FF0000"/>
                </a:solidFill>
                <a:latin typeface="+mj-lt"/>
              </a:rPr>
              <a:t>kontrol</a:t>
            </a:r>
            <a:r>
              <a:rPr lang="tr-TR" altLang="zh-CN" sz="2800" dirty="0">
                <a:latin typeface="+mj-lt"/>
              </a:rPr>
              <a:t>lük, </a:t>
            </a:r>
            <a:r>
              <a:rPr lang="tr-TR" altLang="zh-CN" sz="2800" dirty="0">
                <a:solidFill>
                  <a:srgbClr val="FF0000"/>
                </a:solidFill>
                <a:latin typeface="+mj-lt"/>
              </a:rPr>
              <a:t>uygulama</a:t>
            </a:r>
            <a:r>
              <a:rPr lang="tr-TR" altLang="zh-CN" sz="2800" dirty="0">
                <a:latin typeface="+mj-lt"/>
              </a:rPr>
              <a:t> ve </a:t>
            </a:r>
            <a:r>
              <a:rPr lang="tr-TR" altLang="zh-CN" sz="2800" dirty="0">
                <a:solidFill>
                  <a:srgbClr val="FF0000"/>
                </a:solidFill>
                <a:latin typeface="+mj-lt"/>
              </a:rPr>
              <a:t>yönetim</a:t>
            </a:r>
            <a:r>
              <a:rPr lang="tr-TR" altLang="zh-CN" sz="2800" dirty="0">
                <a:latin typeface="+mj-lt"/>
              </a:rPr>
              <a:t> hizmetleri </a:t>
            </a:r>
            <a:br>
              <a:rPr lang="tr-TR" altLang="zh-CN" sz="2800" dirty="0">
                <a:latin typeface="+mj-lt"/>
              </a:rPr>
            </a:br>
            <a:endParaRPr lang="tr-TR" altLang="zh-CN" sz="2800" dirty="0">
              <a:latin typeface="+mj-lt"/>
            </a:endParaRPr>
          </a:p>
          <a:p>
            <a:pPr fontAlgn="auto">
              <a:spcAft>
                <a:spcPts val="0"/>
              </a:spcAft>
              <a:buFont typeface="Wingdings" pitchFamily="2" charset="2"/>
              <a:buChar char="q"/>
              <a:defRPr/>
            </a:pPr>
            <a:r>
              <a:rPr lang="tr-TR" altLang="zh-CN" sz="2800" dirty="0">
                <a:latin typeface="+mj-lt"/>
              </a:rPr>
              <a:t>  Toprak koruma </a:t>
            </a:r>
            <a:r>
              <a:rPr lang="tr-TR" altLang="zh-CN" sz="2800" dirty="0">
                <a:solidFill>
                  <a:srgbClr val="FF0000"/>
                </a:solidFill>
                <a:latin typeface="+mj-lt"/>
              </a:rPr>
              <a:t>projelerinin hazırlanması </a:t>
            </a:r>
            <a:r>
              <a:rPr lang="tr-TR" altLang="zh-CN" sz="2800" dirty="0">
                <a:latin typeface="+mj-lt"/>
              </a:rPr>
              <a:t/>
            </a:r>
            <a:br>
              <a:rPr lang="tr-TR" altLang="zh-CN" sz="2800" dirty="0">
                <a:latin typeface="+mj-lt"/>
              </a:rPr>
            </a:br>
            <a:endParaRPr lang="tr-TR" altLang="zh-CN" sz="2800" dirty="0">
              <a:latin typeface="+mj-lt"/>
            </a:endParaRPr>
          </a:p>
          <a:p>
            <a:pPr fontAlgn="auto">
              <a:spcAft>
                <a:spcPts val="0"/>
              </a:spcAft>
              <a:buFont typeface="Wingdings" pitchFamily="2" charset="2"/>
              <a:buNone/>
              <a:defRPr/>
            </a:pPr>
            <a:endParaRPr lang="tr-TR" altLang="zh-CN" sz="2400" dirty="0">
              <a:latin typeface="+mn-lt"/>
            </a:endParaRPr>
          </a:p>
        </p:txBody>
      </p:sp>
      <p:sp>
        <p:nvSpPr>
          <p:cNvPr id="37891"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FA22F5B-05BB-4479-826C-C024078BD8F6}" type="datetime1">
              <a:rPr lang="tr-TR"/>
              <a:pPr fontAlgn="base">
                <a:spcBef>
                  <a:spcPct val="0"/>
                </a:spcBef>
                <a:spcAft>
                  <a:spcPct val="0"/>
                </a:spcAft>
                <a:defRPr/>
              </a:pPr>
              <a:t>5.10.2018</a:t>
            </a:fld>
            <a:endParaRPr lang="tr-TR"/>
          </a:p>
        </p:txBody>
      </p:sp>
      <p:sp>
        <p:nvSpPr>
          <p:cNvPr id="7"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TOPRAK KİRLİLİĞİ İŞLERİ</a:t>
            </a:r>
          </a:p>
        </p:txBody>
      </p:sp>
    </p:spTree>
  </p:cSld>
  <p:clrMapOvr>
    <a:masterClrMapping/>
  </p:clrMapOvr>
  <p:transition>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gurultu1"/>
          <p:cNvPicPr>
            <a:picLocks noChangeAspect="1" noChangeArrowheads="1"/>
          </p:cNvPicPr>
          <p:nvPr/>
        </p:nvPicPr>
        <p:blipFill>
          <a:blip r:embed="rId2"/>
          <a:srcRect/>
          <a:stretch>
            <a:fillRect/>
          </a:stretch>
        </p:blipFill>
        <p:spPr bwMode="auto">
          <a:xfrm>
            <a:off x="395288" y="2133600"/>
            <a:ext cx="3960812" cy="3351213"/>
          </a:xfrm>
          <a:prstGeom prst="rect">
            <a:avLst/>
          </a:prstGeom>
          <a:noFill/>
          <a:ln w="9525">
            <a:noFill/>
            <a:miter lim="800000"/>
            <a:headEnd/>
            <a:tailEnd/>
          </a:ln>
        </p:spPr>
      </p:pic>
      <p:pic>
        <p:nvPicPr>
          <p:cNvPr id="34818" name="Picture 9" descr="deneme11"/>
          <p:cNvPicPr>
            <a:picLocks noChangeAspect="1" noChangeArrowheads="1"/>
          </p:cNvPicPr>
          <p:nvPr/>
        </p:nvPicPr>
        <p:blipFill>
          <a:blip r:embed="rId3"/>
          <a:srcRect/>
          <a:stretch>
            <a:fillRect/>
          </a:stretch>
        </p:blipFill>
        <p:spPr bwMode="auto">
          <a:xfrm>
            <a:off x="4430713" y="2133600"/>
            <a:ext cx="4400550" cy="3357563"/>
          </a:xfrm>
          <a:prstGeom prst="rect">
            <a:avLst/>
          </a:prstGeom>
          <a:noFill/>
          <a:ln w="9525">
            <a:noFill/>
            <a:miter lim="800000"/>
            <a:headEnd/>
            <a:tailEnd/>
          </a:ln>
        </p:spPr>
      </p:pic>
      <p:sp>
        <p:nvSpPr>
          <p:cNvPr id="39939"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ECEBF49-0FCE-45B0-BF06-A9E3C7A392A3}" type="datetime1">
              <a:rPr lang="tr-TR"/>
              <a:pPr fontAlgn="base">
                <a:spcBef>
                  <a:spcPct val="0"/>
                </a:spcBef>
                <a:spcAft>
                  <a:spcPct val="0"/>
                </a:spcAft>
                <a:defRPr/>
              </a:pPr>
              <a:t>5.10.2018</a:t>
            </a:fld>
            <a:endParaRPr lang="tr-TR"/>
          </a:p>
        </p:txBody>
      </p:sp>
      <p:sp>
        <p:nvSpPr>
          <p:cNvPr id="6"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GÜRÜLTÜ KİRLİLİĞİ</a:t>
            </a:r>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Grp="1" noChangeArrowheads="1"/>
          </p:cNvSpPr>
          <p:nvPr>
            <p:ph type="body" sz="half" idx="1"/>
          </p:nvPr>
        </p:nvSpPr>
        <p:spPr>
          <a:xfrm>
            <a:off x="457200" y="1600200"/>
            <a:ext cx="8002588" cy="4525963"/>
          </a:xfrm>
        </p:spPr>
        <p:txBody>
          <a:bodyPr/>
          <a:lstStyle/>
          <a:p>
            <a:pPr eaLnBrk="1" hangingPunct="1"/>
            <a:endParaRPr lang="tr-TR" sz="2800" smtClean="0"/>
          </a:p>
          <a:p>
            <a:pPr eaLnBrk="1" hangingPunct="1"/>
            <a:endParaRPr lang="tr-TR" sz="2800" smtClean="0"/>
          </a:p>
          <a:p>
            <a:pPr eaLnBrk="1" hangingPunct="1"/>
            <a:endParaRPr lang="tr-TR" sz="2800" smtClean="0"/>
          </a:p>
          <a:p>
            <a:pPr eaLnBrk="1" hangingPunct="1"/>
            <a:endParaRPr lang="tr-TR" sz="2800" smtClean="0"/>
          </a:p>
          <a:p>
            <a:pPr eaLnBrk="1" hangingPunct="1"/>
            <a:endParaRPr lang="tr-TR" sz="2800" smtClean="0"/>
          </a:p>
          <a:p>
            <a:pPr eaLnBrk="1" hangingPunct="1"/>
            <a:endParaRPr lang="tr-TR" sz="2800" smtClean="0"/>
          </a:p>
          <a:p>
            <a:pPr eaLnBrk="1" hangingPunct="1"/>
            <a:endParaRPr lang="tr-TR" sz="2800" smtClean="0"/>
          </a:p>
          <a:p>
            <a:pPr eaLnBrk="1" hangingPunct="1"/>
            <a:endParaRPr lang="tr-TR" sz="2800" smtClean="0"/>
          </a:p>
        </p:txBody>
      </p:sp>
      <p:sp>
        <p:nvSpPr>
          <p:cNvPr id="40962"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8BBFFDD-CF6F-4296-A4A2-B2B452828E4A}" type="datetime1">
              <a:rPr lang="tr-TR"/>
              <a:pPr fontAlgn="base">
                <a:spcBef>
                  <a:spcPct val="0"/>
                </a:spcBef>
                <a:spcAft>
                  <a:spcPct val="0"/>
                </a:spcAft>
                <a:defRPr/>
              </a:pPr>
              <a:t>5.10.2018</a:t>
            </a:fld>
            <a:endParaRPr lang="tr-TR"/>
          </a:p>
        </p:txBody>
      </p:sp>
      <p:sp>
        <p:nvSpPr>
          <p:cNvPr id="6"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GÜRÜLTÜ KİRLİLİĞİ İŞLERİ</a:t>
            </a:r>
          </a:p>
        </p:txBody>
      </p:sp>
      <p:sp>
        <p:nvSpPr>
          <p:cNvPr id="35844" name="İçerik Yer Tutucusu 3"/>
          <p:cNvSpPr>
            <a:spLocks noGrp="1"/>
          </p:cNvSpPr>
          <p:nvPr>
            <p:ph sz="quarter" idx="1"/>
          </p:nvPr>
        </p:nvSpPr>
        <p:spPr>
          <a:xfrm>
            <a:off x="457200" y="1628775"/>
            <a:ext cx="8229600" cy="4527550"/>
          </a:xfrm>
        </p:spPr>
        <p:txBody>
          <a:bodyPr/>
          <a:lstStyle/>
          <a:p>
            <a:pPr eaLnBrk="1" hangingPunct="1">
              <a:spcBef>
                <a:spcPct val="0"/>
              </a:spcBef>
              <a:buFont typeface="Wingdings" pitchFamily="2" charset="2"/>
              <a:buChar char="q"/>
            </a:pPr>
            <a:r>
              <a:rPr lang="tr-TR" altLang="zh-CN" sz="2800" smtClean="0">
                <a:cs typeface="华文新魏"/>
              </a:rPr>
              <a:t> Gürültü kirliliğinin kontrolü ve önlenmesine yönelik </a:t>
            </a:r>
            <a:r>
              <a:rPr lang="tr-TR" altLang="zh-CN" sz="2800" smtClean="0">
                <a:solidFill>
                  <a:srgbClr val="FF0000"/>
                </a:solidFill>
                <a:cs typeface="华文新魏"/>
              </a:rPr>
              <a:t>danışmanlık hizmetleri</a:t>
            </a:r>
          </a:p>
          <a:p>
            <a:pPr eaLnBrk="1" hangingPunct="1">
              <a:spcBef>
                <a:spcPct val="0"/>
              </a:spcBef>
            </a:pPr>
            <a:endParaRPr lang="tr-TR" altLang="zh-CN" sz="2800" smtClean="0">
              <a:cs typeface="华文新魏"/>
            </a:endParaRPr>
          </a:p>
          <a:p>
            <a:pPr eaLnBrk="1" hangingPunct="1">
              <a:spcBef>
                <a:spcPct val="0"/>
              </a:spcBef>
              <a:buFont typeface="Wingdings" pitchFamily="2" charset="2"/>
              <a:buChar char="q"/>
            </a:pPr>
            <a:r>
              <a:rPr lang="tr-TR" altLang="zh-CN" sz="2800" smtClean="0">
                <a:cs typeface="华文新魏"/>
              </a:rPr>
              <a:t> Çevresel gürültü ve arka plan </a:t>
            </a:r>
            <a:r>
              <a:rPr lang="tr-TR" altLang="zh-CN" sz="2800" smtClean="0">
                <a:solidFill>
                  <a:srgbClr val="FF0000"/>
                </a:solidFill>
                <a:cs typeface="华文新魏"/>
              </a:rPr>
              <a:t>ölçümler</a:t>
            </a:r>
            <a:r>
              <a:rPr lang="tr-TR" altLang="zh-CN" sz="2800" smtClean="0">
                <a:cs typeface="华文新魏"/>
              </a:rPr>
              <a:t>inin yapılması</a:t>
            </a:r>
          </a:p>
          <a:p>
            <a:pPr eaLnBrk="1" hangingPunct="1">
              <a:spcBef>
                <a:spcPct val="0"/>
              </a:spcBef>
            </a:pPr>
            <a:endParaRPr lang="tr-TR" altLang="zh-CN" sz="2800" smtClean="0">
              <a:cs typeface="华文新魏"/>
            </a:endParaRPr>
          </a:p>
          <a:p>
            <a:pPr eaLnBrk="1" hangingPunct="1">
              <a:spcBef>
                <a:spcPct val="0"/>
              </a:spcBef>
              <a:buFont typeface="Wingdings" pitchFamily="2" charset="2"/>
              <a:buChar char="q"/>
            </a:pPr>
            <a:r>
              <a:rPr lang="tr-TR" altLang="zh-CN" sz="2800" smtClean="0">
                <a:cs typeface="华文新魏"/>
              </a:rPr>
              <a:t> </a:t>
            </a:r>
            <a:r>
              <a:rPr lang="tr-TR" altLang="zh-CN" sz="2800" smtClean="0">
                <a:solidFill>
                  <a:srgbClr val="FF0000"/>
                </a:solidFill>
                <a:cs typeface="华文新魏"/>
              </a:rPr>
              <a:t>Akustik raporları</a:t>
            </a:r>
            <a:r>
              <a:rPr lang="tr-TR" altLang="zh-CN" sz="2800" smtClean="0">
                <a:cs typeface="华文新魏"/>
              </a:rPr>
              <a:t>n hazırlanması</a:t>
            </a:r>
          </a:p>
          <a:p>
            <a:pPr eaLnBrk="1" hangingPunct="1">
              <a:spcBef>
                <a:spcPct val="0"/>
              </a:spcBef>
              <a:buFont typeface="Wingdings" pitchFamily="2" charset="2"/>
              <a:buChar char="q"/>
            </a:pPr>
            <a:endParaRPr lang="tr-TR" altLang="zh-CN" sz="2800" smtClean="0">
              <a:cs typeface="华文新魏"/>
            </a:endParaRPr>
          </a:p>
          <a:p>
            <a:pPr eaLnBrk="1" hangingPunct="1">
              <a:spcBef>
                <a:spcPct val="0"/>
              </a:spcBef>
              <a:buFont typeface="Wingdings" pitchFamily="2" charset="2"/>
              <a:buChar char="q"/>
            </a:pPr>
            <a:r>
              <a:rPr lang="tr-TR" altLang="zh-CN" sz="2800" smtClean="0">
                <a:cs typeface="华文新魏"/>
              </a:rPr>
              <a:t> </a:t>
            </a:r>
            <a:r>
              <a:rPr lang="tr-TR" altLang="zh-CN" sz="2800" smtClean="0">
                <a:solidFill>
                  <a:srgbClr val="FF0000"/>
                </a:solidFill>
                <a:cs typeface="华文新魏"/>
              </a:rPr>
              <a:t>Gürültü modellemesi </a:t>
            </a:r>
            <a:r>
              <a:rPr lang="tr-TR" altLang="zh-CN" sz="2800" smtClean="0">
                <a:cs typeface="华文新魏"/>
              </a:rPr>
              <a:t>yapılarak gürültü haritalarının hazırlanması</a:t>
            </a:r>
          </a:p>
          <a:p>
            <a:pPr eaLnBrk="1" hangingPunct="1">
              <a:spcBef>
                <a:spcPct val="0"/>
              </a:spcBef>
              <a:buClrTx/>
              <a:buFont typeface="Wingdings 3" pitchFamily="18" charset="2"/>
              <a:buNone/>
            </a:pPr>
            <a:endParaRPr lang="tr-TR" altLang="zh-CN" sz="2800" smtClean="0">
              <a:solidFill>
                <a:schemeClr val="tx2"/>
              </a:solidFill>
              <a:cs typeface="华文新魏"/>
            </a:endParaRPr>
          </a:p>
          <a:p>
            <a:pPr eaLnBrk="1" hangingPunct="1">
              <a:spcBef>
                <a:spcPct val="0"/>
              </a:spcBef>
              <a:buClrTx/>
              <a:buFont typeface="Wingdings 3" pitchFamily="18" charset="2"/>
              <a:buNone/>
            </a:pPr>
            <a:endParaRPr lang="tr-TR" altLang="zh-CN" sz="2800" smtClean="0">
              <a:solidFill>
                <a:schemeClr val="tx2"/>
              </a:solidFill>
              <a:cs typeface="华文新魏"/>
            </a:endParaRPr>
          </a:p>
          <a:p>
            <a:pPr eaLnBrk="1" hangingPunct="1">
              <a:spcBef>
                <a:spcPct val="0"/>
              </a:spcBef>
              <a:buClrTx/>
              <a:buFont typeface="Wingdings 3" pitchFamily="18" charset="2"/>
              <a:buNone/>
            </a:pPr>
            <a:endParaRPr lang="tr-TR" altLang="zh-CN" sz="2800" smtClean="0">
              <a:solidFill>
                <a:schemeClr val="tx2"/>
              </a:solidFill>
              <a:cs typeface="华文新魏"/>
            </a:endParaRPr>
          </a:p>
          <a:p>
            <a:pPr eaLnBrk="1" hangingPunct="1"/>
            <a:endParaRPr lang="tr-TR"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524" y="152400"/>
            <a:ext cx="1268413"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mb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a:solidFill>
                  <a:schemeClr val="bg1">
                    <a:lumMod val="50000"/>
                  </a:schemeClr>
                </a:solidFill>
              </a:rPr>
              <a:t>ÇEVRESEL ETKİ DEĞERLENDİRMESİ (ÇED</a:t>
            </a:r>
            <a:r>
              <a:rPr lang="tr-TR" sz="2800" b="1" dirty="0" smtClean="0">
                <a:solidFill>
                  <a:schemeClr val="bg1">
                    <a:lumMod val="50000"/>
                  </a:schemeClr>
                </a:solidFill>
              </a:rPr>
              <a:t>)</a:t>
            </a:r>
            <a:endParaRPr lang="tr-TR" sz="2800" b="1" dirty="0">
              <a:solidFill>
                <a:schemeClr val="bg1">
                  <a:lumMod val="50000"/>
                </a:schemeClr>
              </a:solidFill>
            </a:endParaRPr>
          </a:p>
        </p:txBody>
      </p:sp>
      <p:sp>
        <p:nvSpPr>
          <p:cNvPr id="43010"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F7D01B23-B168-4C62-AF91-5D80382197CE}" type="datetime1">
              <a:rPr lang="tr-TR"/>
              <a:pPr fontAlgn="base">
                <a:spcBef>
                  <a:spcPct val="0"/>
                </a:spcBef>
                <a:spcAft>
                  <a:spcPct val="0"/>
                </a:spcAft>
                <a:defRPr/>
              </a:pPr>
              <a:t>5.10.2018</a:t>
            </a:fld>
            <a:endParaRPr lang="tr-TR"/>
          </a:p>
        </p:txBody>
      </p:sp>
      <p:sp>
        <p:nvSpPr>
          <p:cNvPr id="36867" name="İçerik Yer Tutucusu 3"/>
          <p:cNvSpPr>
            <a:spLocks noGrp="1"/>
          </p:cNvSpPr>
          <p:nvPr>
            <p:ph sz="quarter" idx="1"/>
          </p:nvPr>
        </p:nvSpPr>
        <p:spPr>
          <a:xfrm>
            <a:off x="457200" y="1524000"/>
            <a:ext cx="8229600" cy="4632325"/>
          </a:xfrm>
        </p:spPr>
        <p:txBody>
          <a:bodyPr/>
          <a:lstStyle/>
          <a:p>
            <a:pPr eaLnBrk="1" hangingPunct="1">
              <a:spcBef>
                <a:spcPct val="0"/>
              </a:spcBef>
              <a:buClrTx/>
              <a:buFont typeface="Wingdings" pitchFamily="2" charset="2"/>
              <a:buChar char="q"/>
            </a:pPr>
            <a:r>
              <a:rPr lang="tr-TR" altLang="zh-CN" sz="2400" dirty="0" smtClean="0">
                <a:cs typeface="华文新魏"/>
              </a:rPr>
              <a:t> Çevresel Etki Değerlendirme çalışmalarının </a:t>
            </a:r>
            <a:r>
              <a:rPr lang="tr-TR" altLang="zh-CN" sz="2400" dirty="0" smtClean="0">
                <a:solidFill>
                  <a:srgbClr val="FF0000"/>
                </a:solidFill>
                <a:cs typeface="华文新魏"/>
              </a:rPr>
              <a:t>planlanma</a:t>
            </a:r>
            <a:r>
              <a:rPr lang="tr-TR" altLang="zh-CN" sz="2400" dirty="0" smtClean="0">
                <a:cs typeface="华文新魏"/>
              </a:rPr>
              <a:t>sı ve </a:t>
            </a:r>
            <a:r>
              <a:rPr lang="tr-TR" altLang="zh-CN" sz="2400" dirty="0" smtClean="0">
                <a:solidFill>
                  <a:srgbClr val="FF0000"/>
                </a:solidFill>
                <a:cs typeface="华文新魏"/>
              </a:rPr>
              <a:t>koordinasyon</a:t>
            </a:r>
            <a:r>
              <a:rPr lang="tr-TR" altLang="zh-CN" sz="2400" dirty="0" smtClean="0">
                <a:cs typeface="华文新魏"/>
              </a:rPr>
              <a:t>u, </a:t>
            </a:r>
          </a:p>
          <a:p>
            <a:pPr eaLnBrk="1" hangingPunct="1">
              <a:spcBef>
                <a:spcPct val="0"/>
              </a:spcBef>
              <a:buClrTx/>
              <a:buFont typeface="Wingdings 3" pitchFamily="18" charset="2"/>
              <a:buNone/>
            </a:pPr>
            <a:endParaRPr lang="tr-TR" altLang="zh-CN" sz="2400" dirty="0" smtClean="0">
              <a:cs typeface="华文新魏"/>
            </a:endParaRPr>
          </a:p>
          <a:p>
            <a:pPr eaLnBrk="1" hangingPunct="1">
              <a:spcBef>
                <a:spcPct val="0"/>
              </a:spcBef>
              <a:buClrTx/>
              <a:buFont typeface="Wingdings" pitchFamily="2" charset="2"/>
              <a:buChar char="q"/>
            </a:pPr>
            <a:r>
              <a:rPr lang="tr-TR" altLang="zh-CN" sz="2400" dirty="0" smtClean="0">
                <a:cs typeface="华文新魏"/>
              </a:rPr>
              <a:t>  </a:t>
            </a:r>
            <a:r>
              <a:rPr lang="tr-TR" altLang="zh-CN" sz="2400" dirty="0" smtClean="0">
                <a:solidFill>
                  <a:srgbClr val="FF0000"/>
                </a:solidFill>
                <a:cs typeface="华文新魏"/>
              </a:rPr>
              <a:t>ÇED Raporları</a:t>
            </a:r>
            <a:r>
              <a:rPr lang="tr-TR" altLang="zh-CN" sz="2400" dirty="0" smtClean="0">
                <a:cs typeface="华文新魏"/>
              </a:rPr>
              <a:t>nın Hazırlanması </a:t>
            </a:r>
            <a:br>
              <a:rPr lang="tr-TR" altLang="zh-CN" sz="2400" dirty="0" smtClean="0">
                <a:cs typeface="华文新魏"/>
              </a:rPr>
            </a:br>
            <a:endParaRPr lang="tr-TR" altLang="zh-CN" sz="2400" dirty="0" smtClean="0">
              <a:cs typeface="华文新魏"/>
            </a:endParaRPr>
          </a:p>
          <a:p>
            <a:pPr eaLnBrk="1" hangingPunct="1">
              <a:spcBef>
                <a:spcPct val="0"/>
              </a:spcBef>
              <a:buClrTx/>
              <a:buFont typeface="Wingdings" pitchFamily="2" charset="2"/>
              <a:buChar char="q"/>
            </a:pPr>
            <a:r>
              <a:rPr lang="tr-TR" altLang="zh-CN" sz="2400" dirty="0" smtClean="0">
                <a:cs typeface="华文新魏"/>
              </a:rPr>
              <a:t>  </a:t>
            </a:r>
            <a:r>
              <a:rPr lang="tr-TR" altLang="zh-CN" sz="2400" dirty="0" smtClean="0">
                <a:solidFill>
                  <a:srgbClr val="FF0000"/>
                </a:solidFill>
                <a:cs typeface="华文新魏"/>
              </a:rPr>
              <a:t>Proje Tanıtım Dosyaları</a:t>
            </a:r>
            <a:r>
              <a:rPr lang="tr-TR" altLang="zh-CN" sz="2400" dirty="0" smtClean="0">
                <a:cs typeface="华文新魏"/>
              </a:rPr>
              <a:t>nın Hazırlanması</a:t>
            </a:r>
          </a:p>
          <a:p>
            <a:pPr eaLnBrk="1" hangingPunct="1">
              <a:spcBef>
                <a:spcPct val="0"/>
              </a:spcBef>
              <a:buClrTx/>
              <a:buFont typeface="Wingdings 3" pitchFamily="18" charset="2"/>
              <a:buNone/>
            </a:pPr>
            <a:endParaRPr lang="tr-TR" altLang="zh-CN" sz="2400" dirty="0" smtClean="0">
              <a:cs typeface="华文新魏"/>
            </a:endParaRPr>
          </a:p>
          <a:p>
            <a:pPr eaLnBrk="1" hangingPunct="1">
              <a:spcBef>
                <a:spcPct val="0"/>
              </a:spcBef>
              <a:buClrTx/>
              <a:buFont typeface="Wingdings" pitchFamily="2" charset="2"/>
              <a:buChar char="q"/>
            </a:pPr>
            <a:r>
              <a:rPr lang="tr-TR" altLang="zh-CN" sz="2400" dirty="0" smtClean="0">
                <a:cs typeface="华文新魏"/>
              </a:rPr>
              <a:t>  </a:t>
            </a:r>
            <a:r>
              <a:rPr lang="tr-TR" altLang="zh-CN" sz="2400" dirty="0" smtClean="0">
                <a:solidFill>
                  <a:srgbClr val="FF0000"/>
                </a:solidFill>
                <a:cs typeface="华文新魏"/>
              </a:rPr>
              <a:t>Kapsam Dışı Müracaat Dosyaları</a:t>
            </a:r>
            <a:r>
              <a:rPr lang="tr-TR" altLang="zh-CN" sz="2400" dirty="0" smtClean="0">
                <a:cs typeface="华文新魏"/>
              </a:rPr>
              <a:t>nın Hazırlanması</a:t>
            </a:r>
          </a:p>
          <a:p>
            <a:pPr eaLnBrk="1" hangingPunct="1">
              <a:spcBef>
                <a:spcPct val="0"/>
              </a:spcBef>
              <a:buClrTx/>
              <a:buFont typeface="Wingdings 3" pitchFamily="18" charset="2"/>
              <a:buNone/>
            </a:pPr>
            <a:endParaRPr lang="tr-TR" altLang="zh-CN" sz="2400" dirty="0" smtClean="0">
              <a:cs typeface="华文新魏"/>
            </a:endParaRPr>
          </a:p>
          <a:p>
            <a:pPr eaLnBrk="1" hangingPunct="1">
              <a:spcBef>
                <a:spcPct val="0"/>
              </a:spcBef>
              <a:buClrTx/>
              <a:buFont typeface="Wingdings" pitchFamily="2" charset="2"/>
              <a:buChar char="q"/>
            </a:pPr>
            <a:r>
              <a:rPr lang="tr-TR" altLang="zh-CN" sz="2400" dirty="0" smtClean="0">
                <a:cs typeface="华文新魏"/>
              </a:rPr>
              <a:t>  </a:t>
            </a:r>
            <a:r>
              <a:rPr lang="tr-TR" altLang="zh-CN" sz="2400" dirty="0" smtClean="0">
                <a:solidFill>
                  <a:srgbClr val="FF0000"/>
                </a:solidFill>
                <a:cs typeface="华文新魏"/>
              </a:rPr>
              <a:t>ÇED İzleme Raporları</a:t>
            </a:r>
            <a:r>
              <a:rPr lang="tr-TR" altLang="zh-CN" sz="2400" dirty="0" smtClean="0">
                <a:cs typeface="华文新魏"/>
              </a:rPr>
              <a:t>nın Hazırlanması</a:t>
            </a:r>
          </a:p>
          <a:p>
            <a:pPr eaLnBrk="1" hangingPunct="1">
              <a:spcBef>
                <a:spcPct val="0"/>
              </a:spcBef>
              <a:buClrTx/>
              <a:buFont typeface="Wingdings" pitchFamily="2" charset="2"/>
              <a:buChar char="q"/>
            </a:pPr>
            <a:endParaRPr lang="tr-TR" altLang="zh-CN" sz="2400" dirty="0" smtClean="0">
              <a:cs typeface="华文新魏"/>
            </a:endParaRPr>
          </a:p>
          <a:p>
            <a:pPr eaLnBrk="1" hangingPunct="1">
              <a:spcBef>
                <a:spcPct val="0"/>
              </a:spcBef>
              <a:buClrTx/>
              <a:buFont typeface="Wingdings" pitchFamily="2" charset="2"/>
              <a:buChar char="q"/>
            </a:pPr>
            <a:r>
              <a:rPr lang="tr-TR" altLang="zh-CN" sz="2400" dirty="0" smtClean="0">
                <a:cs typeface="华文新魏"/>
              </a:rPr>
              <a:t>  Çevre Kaynaklarının </a:t>
            </a:r>
            <a:r>
              <a:rPr lang="tr-TR" altLang="zh-CN" sz="2400" dirty="0" smtClean="0">
                <a:solidFill>
                  <a:srgbClr val="FF0000"/>
                </a:solidFill>
                <a:cs typeface="华文新魏"/>
              </a:rPr>
              <a:t>Modellenmesi</a:t>
            </a:r>
          </a:p>
          <a:p>
            <a:pPr eaLnBrk="1" hangingPunct="1"/>
            <a:endParaRPr lang="tr-TR"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09800"/>
            <a:ext cx="2263776" cy="152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99459"/>
            <a:ext cx="175577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normAutofit/>
          </a:bodyPr>
          <a:lstStyle/>
          <a:p>
            <a:pPr eaLnBrk="1" fontAlgn="auto" hangingPunct="1">
              <a:spcAft>
                <a:spcPts val="0"/>
              </a:spcAft>
              <a:defRPr/>
            </a:pPr>
            <a:r>
              <a:rPr lang="tr-TR" b="1" dirty="0" smtClean="0">
                <a:solidFill>
                  <a:schemeClr val="bg1">
                    <a:lumMod val="50000"/>
                  </a:schemeClr>
                </a:solidFill>
              </a:rPr>
              <a:t>ÇEVRE DANIŞMANLIK HİZMETLERİ</a:t>
            </a:r>
            <a:endParaRPr lang="tr-TR" b="1" dirty="0">
              <a:solidFill>
                <a:schemeClr val="bg1">
                  <a:lumMod val="50000"/>
                </a:schemeClr>
              </a:solidFill>
            </a:endParaRPr>
          </a:p>
        </p:txBody>
      </p:sp>
      <p:sp>
        <p:nvSpPr>
          <p:cNvPr id="52226"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F2C0CAF-BC12-4522-BC4A-7F650F33B122}" type="datetime1">
              <a:rPr lang="tr-TR"/>
              <a:pPr fontAlgn="base">
                <a:spcBef>
                  <a:spcPct val="0"/>
                </a:spcBef>
                <a:spcAft>
                  <a:spcPct val="0"/>
                </a:spcAft>
                <a:defRPr/>
              </a:pPr>
              <a:t>5.10.2018</a:t>
            </a:fld>
            <a:endParaRPr lang="tr-TR"/>
          </a:p>
        </p:txBody>
      </p:sp>
      <p:sp>
        <p:nvSpPr>
          <p:cNvPr id="4" name="İçerik Yer Tutucusu 3"/>
          <p:cNvSpPr>
            <a:spLocks noGrp="1"/>
          </p:cNvSpPr>
          <p:nvPr>
            <p:ph sz="quarter" idx="1"/>
          </p:nvPr>
        </p:nvSpPr>
        <p:spPr>
          <a:xfrm>
            <a:off x="457200" y="1219200"/>
            <a:ext cx="8507413" cy="4937125"/>
          </a:xfrm>
        </p:spPr>
        <p:txBody>
          <a:bodyPr>
            <a:normAutofit lnSpcReduction="10000"/>
          </a:bodyPr>
          <a:lstStyle/>
          <a:p>
            <a:pPr marL="0" indent="0" eaLnBrk="1" fontAlgn="auto" hangingPunct="1">
              <a:spcAft>
                <a:spcPts val="0"/>
              </a:spcAft>
              <a:buFont typeface="Wingdings 3"/>
              <a:buNone/>
              <a:defRPr/>
            </a:pPr>
            <a:r>
              <a:rPr lang="tr-TR" altLang="zh-CN" sz="2800" dirty="0" smtClean="0"/>
              <a:t> </a:t>
            </a:r>
          </a:p>
          <a:p>
            <a:pPr marL="274320" indent="-274320" eaLnBrk="1" fontAlgn="auto" hangingPunct="1">
              <a:spcAft>
                <a:spcPts val="0"/>
              </a:spcAft>
              <a:buFont typeface="Wingdings" pitchFamily="2" charset="2"/>
              <a:buChar char="q"/>
              <a:defRPr/>
            </a:pPr>
            <a:r>
              <a:rPr lang="tr-TR" altLang="zh-CN" sz="2800" dirty="0" smtClean="0"/>
              <a:t> Projelerin inşaat ve işletme aşamalarında yapılan çevresel </a:t>
            </a:r>
            <a:r>
              <a:rPr lang="tr-TR" altLang="zh-CN" sz="2800" dirty="0" smtClean="0">
                <a:solidFill>
                  <a:srgbClr val="FF0000"/>
                </a:solidFill>
              </a:rPr>
              <a:t>izleme ve kontrol </a:t>
            </a:r>
            <a:r>
              <a:rPr lang="tr-TR" altLang="zh-CN" sz="2800" dirty="0" smtClean="0"/>
              <a:t>çalışmaları </a:t>
            </a:r>
          </a:p>
          <a:p>
            <a:pPr marL="274320" indent="-274320" eaLnBrk="1" fontAlgn="auto" hangingPunct="1">
              <a:spcAft>
                <a:spcPts val="0"/>
              </a:spcAft>
              <a:buFont typeface="Wingdings" pitchFamily="2" charset="2"/>
              <a:buChar char="q"/>
              <a:defRPr/>
            </a:pPr>
            <a:r>
              <a:rPr lang="tr-TR" altLang="zh-CN" sz="2800" dirty="0" smtClean="0"/>
              <a:t> </a:t>
            </a:r>
            <a:r>
              <a:rPr lang="tr-TR" altLang="zh-CN" sz="2800" dirty="0">
                <a:solidFill>
                  <a:srgbClr val="FF0000"/>
                </a:solidFill>
              </a:rPr>
              <a:t>Emisyon ön izni </a:t>
            </a:r>
            <a:r>
              <a:rPr lang="tr-TR" altLang="zh-CN" sz="2800" dirty="0"/>
              <a:t>ve </a:t>
            </a:r>
            <a:r>
              <a:rPr lang="tr-TR" altLang="zh-CN" sz="2800" dirty="0">
                <a:solidFill>
                  <a:srgbClr val="FF0000"/>
                </a:solidFill>
              </a:rPr>
              <a:t>emisyon izni </a:t>
            </a:r>
            <a:r>
              <a:rPr lang="tr-TR" altLang="zh-CN" sz="2800" dirty="0" smtClean="0"/>
              <a:t>danışmanlık hizmetleri</a:t>
            </a:r>
            <a:endParaRPr lang="tr-TR" altLang="zh-CN" sz="2800" dirty="0"/>
          </a:p>
          <a:p>
            <a:pPr marL="274320" indent="-274320" eaLnBrk="1" fontAlgn="auto" hangingPunct="1">
              <a:spcAft>
                <a:spcPts val="0"/>
              </a:spcAft>
              <a:buFont typeface="Wingdings" pitchFamily="2" charset="2"/>
              <a:buChar char="q"/>
              <a:defRPr/>
            </a:pPr>
            <a:r>
              <a:rPr lang="tr-TR" altLang="zh-CN" sz="2800" dirty="0">
                <a:solidFill>
                  <a:srgbClr val="FF0000"/>
                </a:solidFill>
              </a:rPr>
              <a:t> Atık yönetimi </a:t>
            </a:r>
            <a:r>
              <a:rPr lang="tr-TR" altLang="zh-CN" sz="2800" dirty="0"/>
              <a:t>ile ilgili danışmanlık hizmetleri</a:t>
            </a:r>
          </a:p>
          <a:p>
            <a:pPr marL="274320" indent="-274320" eaLnBrk="1" fontAlgn="auto" hangingPunct="1">
              <a:spcAft>
                <a:spcPts val="0"/>
              </a:spcAft>
              <a:buFont typeface="Wingdings" pitchFamily="2" charset="2"/>
              <a:buChar char="q"/>
              <a:defRPr/>
            </a:pPr>
            <a:r>
              <a:rPr lang="tr-TR" altLang="zh-CN" sz="2800" dirty="0"/>
              <a:t> </a:t>
            </a:r>
            <a:r>
              <a:rPr lang="tr-TR" altLang="zh-CN" sz="2800" dirty="0">
                <a:solidFill>
                  <a:srgbClr val="FF0000"/>
                </a:solidFill>
              </a:rPr>
              <a:t>Gürültü</a:t>
            </a:r>
            <a:r>
              <a:rPr lang="tr-TR" altLang="zh-CN" sz="2800" dirty="0"/>
              <a:t> ile ilgili danışmanlık hizmetleri</a:t>
            </a:r>
          </a:p>
          <a:p>
            <a:pPr marL="274320" indent="-274320" eaLnBrk="1" fontAlgn="auto" hangingPunct="1">
              <a:spcAft>
                <a:spcPts val="0"/>
              </a:spcAft>
              <a:buFont typeface="Wingdings" pitchFamily="2" charset="2"/>
              <a:buChar char="q"/>
              <a:defRPr/>
            </a:pPr>
            <a:r>
              <a:rPr lang="tr-TR" altLang="zh-CN" sz="2800" dirty="0"/>
              <a:t> </a:t>
            </a:r>
            <a:r>
              <a:rPr lang="tr-TR" altLang="zh-CN" sz="2800" dirty="0" smtClean="0"/>
              <a:t>Arıtma </a:t>
            </a:r>
            <a:r>
              <a:rPr lang="tr-TR" altLang="zh-CN" sz="2800" dirty="0"/>
              <a:t>tesisleri kirlilik yükü hesapları ve </a:t>
            </a:r>
            <a:r>
              <a:rPr lang="tr-TR" altLang="zh-CN" sz="2800" dirty="0" err="1" smtClean="0"/>
              <a:t>atıksu</a:t>
            </a:r>
            <a:r>
              <a:rPr lang="tr-TR" altLang="zh-CN" sz="2800" dirty="0" smtClean="0"/>
              <a:t> </a:t>
            </a:r>
            <a:r>
              <a:rPr lang="tr-TR" altLang="zh-CN" sz="2800" dirty="0" err="1" smtClean="0">
                <a:solidFill>
                  <a:srgbClr val="FF0000"/>
                </a:solidFill>
              </a:rPr>
              <a:t>karakterizasyon</a:t>
            </a:r>
            <a:r>
              <a:rPr lang="tr-TR" altLang="zh-CN" sz="2800" dirty="0" smtClean="0"/>
              <a:t> </a:t>
            </a:r>
            <a:r>
              <a:rPr lang="tr-TR" altLang="zh-CN" sz="2800" dirty="0"/>
              <a:t>çalışmaları</a:t>
            </a:r>
          </a:p>
          <a:p>
            <a:pPr marL="274320" indent="-274320" eaLnBrk="1" fontAlgn="auto" hangingPunct="1">
              <a:spcAft>
                <a:spcPts val="0"/>
              </a:spcAft>
              <a:buFont typeface="Wingdings" pitchFamily="2" charset="2"/>
              <a:buChar char="q"/>
              <a:defRPr/>
            </a:pPr>
            <a:r>
              <a:rPr lang="tr-TR" altLang="zh-CN" sz="2800" dirty="0"/>
              <a:t> </a:t>
            </a:r>
            <a:r>
              <a:rPr lang="tr-TR" altLang="zh-CN" sz="2800" dirty="0" err="1"/>
              <a:t>Atıksu</a:t>
            </a:r>
            <a:r>
              <a:rPr lang="tr-TR" altLang="zh-CN" sz="2800" dirty="0"/>
              <a:t> arıtma tesislerinin </a:t>
            </a:r>
            <a:r>
              <a:rPr lang="tr-TR" altLang="zh-CN" sz="2800" dirty="0">
                <a:solidFill>
                  <a:srgbClr val="FF0000"/>
                </a:solidFill>
              </a:rPr>
              <a:t>fizibilite </a:t>
            </a:r>
            <a:r>
              <a:rPr lang="tr-TR" altLang="zh-CN" sz="2800" dirty="0" smtClean="0">
                <a:solidFill>
                  <a:srgbClr val="FF0000"/>
                </a:solidFill>
              </a:rPr>
              <a:t>raporları</a:t>
            </a:r>
            <a:r>
              <a:rPr lang="tr-TR" altLang="zh-CN" sz="2800" dirty="0" smtClean="0"/>
              <a:t>nın </a:t>
            </a:r>
            <a:r>
              <a:rPr lang="tr-TR" altLang="zh-CN" sz="2800" dirty="0" smtClean="0"/>
              <a:t>hazırlanması</a:t>
            </a:r>
            <a:endParaRPr lang="tr-TR" altLang="zh-CN" sz="2800" dirty="0"/>
          </a:p>
          <a:p>
            <a:pPr marL="274320" indent="-274320" eaLnBrk="1" fontAlgn="auto" hangingPunct="1">
              <a:spcAft>
                <a:spcPts val="0"/>
              </a:spcAft>
              <a:buFont typeface="Wingdings 3"/>
              <a:buChar char=""/>
              <a:defRPr/>
            </a:pPr>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p:cNvSpPr>
            <a:spLocks noChangeArrowheads="1"/>
          </p:cNvSpPr>
          <p:nvPr/>
        </p:nvSpPr>
        <p:spPr bwMode="auto">
          <a:xfrm>
            <a:off x="7815263" y="3057525"/>
            <a:ext cx="9144000" cy="0"/>
          </a:xfrm>
          <a:prstGeom prst="rect">
            <a:avLst/>
          </a:prstGeom>
          <a:noFill/>
          <a:ln w="9525">
            <a:noFill/>
            <a:miter lim="800000"/>
            <a:headEnd/>
            <a:tailEnd/>
          </a:ln>
        </p:spPr>
        <p:txBody>
          <a:bodyPr wrap="none" anchor="ctr">
            <a:spAutoFit/>
          </a:bodyPr>
          <a:lstStyle/>
          <a:p>
            <a:endParaRPr lang="tr-TR">
              <a:latin typeface="Gill Sans MT" pitchFamily="34" charset="0"/>
            </a:endParaRPr>
          </a:p>
        </p:txBody>
      </p:sp>
      <p:sp>
        <p:nvSpPr>
          <p:cNvPr id="6" name="Başlık 1"/>
          <p:cNvSpPr>
            <a:spLocks noGrp="1"/>
          </p:cNvSpPr>
          <p:nvPr>
            <p:ph type="title"/>
          </p:nvPr>
        </p:nvSpPr>
        <p:spPr>
          <a:xfrm>
            <a:off x="395288" y="188913"/>
            <a:ext cx="6843712" cy="990600"/>
          </a:xfrm>
        </p:spPr>
        <p:txBody>
          <a:bodyPr>
            <a:normAutofit/>
          </a:bodyPr>
          <a:lstStyle/>
          <a:p>
            <a:pPr eaLnBrk="1" fontAlgn="auto" hangingPunct="1">
              <a:spcAft>
                <a:spcPts val="0"/>
              </a:spcAft>
              <a:defRPr/>
            </a:pPr>
            <a:r>
              <a:rPr lang="tr-TR" sz="4000" b="1" dirty="0" smtClean="0">
                <a:solidFill>
                  <a:schemeClr val="bg1">
                    <a:lumMod val="50000"/>
                  </a:schemeClr>
                </a:solidFill>
              </a:rPr>
              <a:t>YENİLENEBİLİR ENERJİ</a:t>
            </a:r>
            <a:endParaRPr lang="tr-TR" sz="4000" b="1" dirty="0">
              <a:solidFill>
                <a:schemeClr val="bg1">
                  <a:lumMod val="50000"/>
                </a:schemeClr>
              </a:solidFill>
            </a:endParaRPr>
          </a:p>
        </p:txBody>
      </p:sp>
      <p:sp>
        <p:nvSpPr>
          <p:cNvPr id="25605"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34253B0-041E-4193-B021-094141E558F1}" type="datetime1">
              <a:rPr lang="tr-TR"/>
              <a:pPr fontAlgn="base">
                <a:spcBef>
                  <a:spcPct val="0"/>
                </a:spcBef>
                <a:spcAft>
                  <a:spcPct val="0"/>
                </a:spcAft>
                <a:defRPr/>
              </a:pPr>
              <a:t>5.10.2018</a:t>
            </a:fld>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09800"/>
            <a:ext cx="4271963"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709898"/>
      </p:ext>
    </p:extLst>
  </p:cSld>
  <p:clrMapOvr>
    <a:masterClrMapping/>
  </p:clrMapOvr>
  <p:transition spd="med">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type="body" sz="half" idx="1"/>
          </p:nvPr>
        </p:nvSpPr>
        <p:spPr/>
        <p:txBody>
          <a:bodyPr/>
          <a:lstStyle/>
          <a:p>
            <a:pPr eaLnBrk="1" hangingPunct="1">
              <a:buFont typeface="Wingdings" pitchFamily="2" charset="2"/>
              <a:buNone/>
            </a:pPr>
            <a:r>
              <a:rPr lang="tr-TR" sz="1800" smtClean="0"/>
              <a:t> </a:t>
            </a:r>
          </a:p>
        </p:txBody>
      </p:sp>
      <p:sp>
        <p:nvSpPr>
          <p:cNvPr id="31747" name="Rectangle 18"/>
          <p:cNvSpPr>
            <a:spLocks noChangeArrowheads="1"/>
          </p:cNvSpPr>
          <p:nvPr/>
        </p:nvSpPr>
        <p:spPr bwMode="auto">
          <a:xfrm>
            <a:off x="76200" y="1570444"/>
            <a:ext cx="9067799" cy="5201424"/>
          </a:xfrm>
          <a:prstGeom prst="rect">
            <a:avLst/>
          </a:prstGeom>
          <a:noFill/>
          <a:ln>
            <a:noFill/>
          </a:ln>
          <a:extLst/>
        </p:spPr>
        <p:txBody>
          <a:bodyPr wrap="square" anchor="ctr">
            <a:spAutoFit/>
          </a:bodyPr>
          <a:lstStyle/>
          <a:p>
            <a:pPr fontAlgn="auto">
              <a:spcAft>
                <a:spcPts val="0"/>
              </a:spcAft>
              <a:defRPr/>
            </a:pPr>
            <a:r>
              <a:rPr lang="tr-TR" altLang="zh-CN" sz="2800" dirty="0" smtClean="0">
                <a:latin typeface="+mj-lt"/>
              </a:rPr>
              <a:t>Yenilenebilir </a:t>
            </a:r>
            <a:r>
              <a:rPr lang="tr-TR" altLang="zh-CN" sz="2800" dirty="0">
                <a:latin typeface="+mj-lt"/>
              </a:rPr>
              <a:t>Enerji, sürekli devam eden doğal süreçlerdeki var olan enerji akışından elde edilen enerjidir. Bu Güneş enerjisi,</a:t>
            </a:r>
          </a:p>
          <a:p>
            <a:pPr fontAlgn="auto">
              <a:spcAft>
                <a:spcPts val="0"/>
              </a:spcAft>
              <a:buFont typeface="Wingdings" pitchFamily="2" charset="2"/>
              <a:buChar char="q"/>
              <a:defRPr/>
            </a:pPr>
            <a:r>
              <a:rPr lang="tr-TR" altLang="zh-CN" sz="2800" dirty="0">
                <a:latin typeface="+mj-lt"/>
              </a:rPr>
              <a:t>Rüzgar enerjisi,</a:t>
            </a:r>
          </a:p>
          <a:p>
            <a:pPr fontAlgn="auto">
              <a:spcAft>
                <a:spcPts val="0"/>
              </a:spcAft>
              <a:buFont typeface="Wingdings" pitchFamily="2" charset="2"/>
              <a:buChar char="q"/>
              <a:defRPr/>
            </a:pPr>
            <a:r>
              <a:rPr lang="tr-TR" altLang="zh-CN" sz="2800" dirty="0">
                <a:latin typeface="+mj-lt"/>
              </a:rPr>
              <a:t>Hidrolik (hidroelektrik) enerjisi,</a:t>
            </a:r>
          </a:p>
          <a:p>
            <a:pPr fontAlgn="auto">
              <a:spcAft>
                <a:spcPts val="0"/>
              </a:spcAft>
              <a:buFont typeface="Wingdings" pitchFamily="2" charset="2"/>
              <a:buChar char="q"/>
              <a:defRPr/>
            </a:pPr>
            <a:r>
              <a:rPr lang="tr-TR" altLang="zh-CN" sz="2800" dirty="0">
                <a:latin typeface="+mj-lt"/>
              </a:rPr>
              <a:t>Jeotermal enerjisi,</a:t>
            </a:r>
          </a:p>
          <a:p>
            <a:pPr fontAlgn="auto">
              <a:spcAft>
                <a:spcPts val="0"/>
              </a:spcAft>
              <a:buFont typeface="Wingdings" pitchFamily="2" charset="2"/>
              <a:buChar char="q"/>
              <a:defRPr/>
            </a:pPr>
            <a:r>
              <a:rPr lang="tr-TR" altLang="zh-CN" sz="2800" dirty="0" err="1">
                <a:latin typeface="+mj-lt"/>
              </a:rPr>
              <a:t>Biyokütle</a:t>
            </a:r>
            <a:r>
              <a:rPr lang="tr-TR" altLang="zh-CN" sz="2800" dirty="0">
                <a:latin typeface="+mj-lt"/>
              </a:rPr>
              <a:t> enerjisi (</a:t>
            </a:r>
            <a:r>
              <a:rPr lang="tr-TR" altLang="zh-CN" sz="2800" dirty="0" err="1">
                <a:latin typeface="+mj-lt"/>
              </a:rPr>
              <a:t>biyoyakıt</a:t>
            </a:r>
            <a:r>
              <a:rPr lang="tr-TR" altLang="zh-CN" sz="2800" dirty="0">
                <a:latin typeface="+mj-lt"/>
              </a:rPr>
              <a:t> enerjisi de dahil),</a:t>
            </a:r>
          </a:p>
          <a:p>
            <a:pPr fontAlgn="auto">
              <a:spcAft>
                <a:spcPts val="0"/>
              </a:spcAft>
              <a:buFont typeface="Wingdings" pitchFamily="2" charset="2"/>
              <a:buChar char="q"/>
              <a:defRPr/>
            </a:pPr>
            <a:r>
              <a:rPr lang="tr-TR" altLang="zh-CN" sz="2800" dirty="0">
                <a:latin typeface="+mj-lt"/>
              </a:rPr>
              <a:t>Hidrojen enerjisi,</a:t>
            </a:r>
          </a:p>
          <a:p>
            <a:pPr fontAlgn="auto">
              <a:spcAft>
                <a:spcPts val="0"/>
              </a:spcAft>
              <a:buFont typeface="Wingdings" pitchFamily="2" charset="2"/>
              <a:buChar char="q"/>
              <a:defRPr/>
            </a:pPr>
            <a:r>
              <a:rPr lang="tr-TR" altLang="zh-CN" sz="2800" dirty="0">
                <a:latin typeface="+mj-lt"/>
              </a:rPr>
              <a:t>Dalga enerjisi,</a:t>
            </a:r>
          </a:p>
          <a:p>
            <a:pPr fontAlgn="auto">
              <a:spcAft>
                <a:spcPts val="0"/>
              </a:spcAft>
              <a:buFont typeface="Wingdings" pitchFamily="2" charset="2"/>
              <a:buChar char="q"/>
              <a:defRPr/>
            </a:pPr>
            <a:r>
              <a:rPr lang="tr-TR" altLang="zh-CN" sz="2800" dirty="0">
                <a:latin typeface="+mj-lt"/>
              </a:rPr>
              <a:t>Gelgit enerjisi</a:t>
            </a:r>
            <a:r>
              <a:rPr lang="tr-TR" altLang="zh-CN" sz="2800" dirty="0" smtClean="0">
                <a:latin typeface="+mj-lt"/>
              </a:rPr>
              <a:t>,</a:t>
            </a:r>
          </a:p>
          <a:p>
            <a:pPr fontAlgn="auto">
              <a:spcAft>
                <a:spcPts val="0"/>
              </a:spcAft>
              <a:defRPr/>
            </a:pPr>
            <a:r>
              <a:rPr lang="tr-TR" altLang="zh-CN" sz="2800" dirty="0" smtClean="0">
                <a:latin typeface="+mj-lt"/>
              </a:rPr>
              <a:t>olarak </a:t>
            </a:r>
            <a:r>
              <a:rPr lang="tr-TR" altLang="zh-CN" sz="2800" dirty="0">
                <a:latin typeface="+mj-lt"/>
              </a:rPr>
              <a:t>sıralanabilir.</a:t>
            </a:r>
          </a:p>
          <a:p>
            <a:pPr fontAlgn="auto">
              <a:spcAft>
                <a:spcPts val="0"/>
              </a:spcAft>
              <a:buFont typeface="Wingdings" pitchFamily="2" charset="2"/>
              <a:buNone/>
              <a:defRPr/>
            </a:pPr>
            <a:endParaRPr lang="tr-TR" altLang="zh-CN" sz="2400" dirty="0">
              <a:latin typeface="+mn-lt"/>
            </a:endParaRPr>
          </a:p>
        </p:txBody>
      </p:sp>
      <p:sp>
        <p:nvSpPr>
          <p:cNvPr id="37891"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FA22F5B-05BB-4479-826C-C024078BD8F6}" type="datetime1">
              <a:rPr lang="tr-TR"/>
              <a:pPr fontAlgn="base">
                <a:spcBef>
                  <a:spcPct val="0"/>
                </a:spcBef>
                <a:spcAft>
                  <a:spcPct val="0"/>
                </a:spcAft>
                <a:defRPr/>
              </a:pPr>
              <a:t>5.10.2018</a:t>
            </a:fld>
            <a:endParaRPr lang="tr-TR"/>
          </a:p>
        </p:txBody>
      </p:sp>
      <p:sp>
        <p:nvSpPr>
          <p:cNvPr id="7"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YENİLENEBİLİR ENERJİ</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1651"/>
            <a:ext cx="28765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6922175"/>
      </p:ext>
    </p:extLst>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Başlık 1"/>
          <p:cNvSpPr>
            <a:spLocks noGrp="1"/>
          </p:cNvSpPr>
          <p:nvPr>
            <p:ph type="title"/>
          </p:nvPr>
        </p:nvSpPr>
        <p:spPr/>
        <p:txBody>
          <a:bodyPr/>
          <a:lstStyle/>
          <a:p>
            <a:pPr eaLnBrk="1" hangingPunct="1"/>
            <a:r>
              <a:rPr lang="tr-TR" b="1" dirty="0" smtClean="0"/>
              <a:t>İçindekiler</a:t>
            </a:r>
          </a:p>
        </p:txBody>
      </p:sp>
      <p:sp>
        <p:nvSpPr>
          <p:cNvPr id="19458"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389761F-5944-4FEA-BF77-4F53EDCCFB21}" type="datetime1">
              <a:rPr lang="tr-TR"/>
              <a:pPr fontAlgn="base">
                <a:spcBef>
                  <a:spcPct val="0"/>
                </a:spcBef>
                <a:spcAft>
                  <a:spcPct val="0"/>
                </a:spcAft>
                <a:defRPr/>
              </a:pPr>
              <a:t>5.10.2018</a:t>
            </a:fld>
            <a:endParaRPr lang="tr-TR"/>
          </a:p>
        </p:txBody>
      </p:sp>
      <p:sp>
        <p:nvSpPr>
          <p:cNvPr id="20483" name="İçerik Yer Tutucusu 3"/>
          <p:cNvSpPr>
            <a:spLocks noGrp="1"/>
          </p:cNvSpPr>
          <p:nvPr>
            <p:ph sz="quarter" idx="1"/>
          </p:nvPr>
        </p:nvSpPr>
        <p:spPr>
          <a:xfrm>
            <a:off x="457200" y="1219200"/>
            <a:ext cx="8229600" cy="4556125"/>
          </a:xfrm>
        </p:spPr>
        <p:txBody>
          <a:bodyPr/>
          <a:lstStyle/>
          <a:p>
            <a:pPr eaLnBrk="1" hangingPunct="1">
              <a:lnSpc>
                <a:spcPct val="80000"/>
              </a:lnSpc>
            </a:pPr>
            <a:r>
              <a:rPr lang="tr-TR" sz="2200" dirty="0" smtClean="0"/>
              <a:t>Bölüm Tanıtımı ve Çevre Mühendisliği Tanımı</a:t>
            </a:r>
          </a:p>
          <a:p>
            <a:pPr eaLnBrk="1" hangingPunct="1">
              <a:lnSpc>
                <a:spcPct val="80000"/>
              </a:lnSpc>
            </a:pPr>
            <a:r>
              <a:rPr lang="tr-TR" sz="2200" dirty="0" smtClean="0"/>
              <a:t>Çevre Mühendisliği Çalışma Alanları</a:t>
            </a:r>
          </a:p>
          <a:p>
            <a:pPr lvl="1" eaLnBrk="1" hangingPunct="1">
              <a:lnSpc>
                <a:spcPct val="80000"/>
              </a:lnSpc>
            </a:pPr>
            <a:r>
              <a:rPr lang="tr-TR" sz="2000" dirty="0" smtClean="0"/>
              <a:t>Su ve </a:t>
            </a:r>
            <a:r>
              <a:rPr lang="tr-TR" sz="2000" dirty="0" err="1" smtClean="0"/>
              <a:t>atıksu</a:t>
            </a:r>
            <a:endParaRPr lang="tr-TR" sz="2000" dirty="0" smtClean="0"/>
          </a:p>
          <a:p>
            <a:pPr lvl="1" eaLnBrk="1" hangingPunct="1">
              <a:lnSpc>
                <a:spcPct val="80000"/>
              </a:lnSpc>
            </a:pPr>
            <a:r>
              <a:rPr lang="tr-TR" sz="2000" dirty="0" smtClean="0"/>
              <a:t>Hava kirliliği</a:t>
            </a:r>
          </a:p>
          <a:p>
            <a:pPr lvl="1" eaLnBrk="1" hangingPunct="1">
              <a:lnSpc>
                <a:spcPct val="80000"/>
              </a:lnSpc>
            </a:pPr>
            <a:r>
              <a:rPr lang="tr-TR" sz="2000" dirty="0" smtClean="0"/>
              <a:t>Katı atık yönetimi</a:t>
            </a:r>
          </a:p>
          <a:p>
            <a:pPr lvl="1" eaLnBrk="1" hangingPunct="1">
              <a:lnSpc>
                <a:spcPct val="80000"/>
              </a:lnSpc>
            </a:pPr>
            <a:r>
              <a:rPr lang="tr-TR" sz="2000" dirty="0" smtClean="0"/>
              <a:t>Toprak kirliliği</a:t>
            </a:r>
          </a:p>
          <a:p>
            <a:pPr lvl="1" eaLnBrk="1" hangingPunct="1">
              <a:lnSpc>
                <a:spcPct val="80000"/>
              </a:lnSpc>
            </a:pPr>
            <a:r>
              <a:rPr lang="tr-TR" sz="2000" dirty="0" smtClean="0"/>
              <a:t>Gürültü kirliliği</a:t>
            </a:r>
          </a:p>
          <a:p>
            <a:pPr lvl="1" eaLnBrk="1" hangingPunct="1">
              <a:lnSpc>
                <a:spcPct val="80000"/>
              </a:lnSpc>
            </a:pPr>
            <a:r>
              <a:rPr lang="tr-TR" sz="2000" dirty="0" smtClean="0"/>
              <a:t>Çevresel etki değerlendirmesi</a:t>
            </a:r>
          </a:p>
          <a:p>
            <a:pPr lvl="1" eaLnBrk="1" hangingPunct="1">
              <a:lnSpc>
                <a:spcPct val="80000"/>
              </a:lnSpc>
            </a:pPr>
            <a:r>
              <a:rPr lang="tr-TR" sz="2000" dirty="0" smtClean="0"/>
              <a:t>Çevre danışmanlığı</a:t>
            </a:r>
          </a:p>
          <a:p>
            <a:pPr lvl="1" eaLnBrk="1" hangingPunct="1">
              <a:lnSpc>
                <a:spcPct val="80000"/>
              </a:lnSpc>
            </a:pPr>
            <a:r>
              <a:rPr lang="tr-TR" sz="2000" dirty="0" smtClean="0"/>
              <a:t>Yenilenebilir enerji</a:t>
            </a:r>
          </a:p>
          <a:p>
            <a:pPr lvl="1" eaLnBrk="1" hangingPunct="1">
              <a:lnSpc>
                <a:spcPct val="80000"/>
              </a:lnSpc>
            </a:pPr>
            <a:r>
              <a:rPr lang="tr-TR" sz="2000" dirty="0"/>
              <a:t>İklim </a:t>
            </a:r>
            <a:r>
              <a:rPr lang="tr-TR" sz="2000" dirty="0" smtClean="0"/>
              <a:t>Değişikliği</a:t>
            </a:r>
          </a:p>
          <a:p>
            <a:pPr eaLnBrk="1" hangingPunct="1">
              <a:lnSpc>
                <a:spcPct val="80000"/>
              </a:lnSpc>
            </a:pPr>
            <a:r>
              <a:rPr lang="tr-TR" sz="2200" dirty="0" smtClean="0"/>
              <a:t>Çevre Mühendisi nedir?</a:t>
            </a:r>
          </a:p>
          <a:p>
            <a:pPr eaLnBrk="1" hangingPunct="1">
              <a:lnSpc>
                <a:spcPct val="80000"/>
              </a:lnSpc>
            </a:pPr>
            <a:r>
              <a:rPr lang="tr-TR" sz="2200" dirty="0" smtClean="0"/>
              <a:t>İş hayatı</a:t>
            </a:r>
          </a:p>
          <a:p>
            <a:pPr eaLnBrk="1" hangingPunct="1">
              <a:lnSpc>
                <a:spcPct val="80000"/>
              </a:lnSpc>
            </a:pPr>
            <a:r>
              <a:rPr lang="tr-TR" sz="2200" dirty="0" smtClean="0"/>
              <a:t>Bölümümüz öğretim elemanları</a:t>
            </a:r>
          </a:p>
          <a:p>
            <a:pPr eaLnBrk="1" hangingPunct="1">
              <a:lnSpc>
                <a:spcPct val="80000"/>
              </a:lnSpc>
            </a:pPr>
            <a:r>
              <a:rPr lang="tr-TR" sz="2200" dirty="0" smtClean="0"/>
              <a:t>Laboratuvar olanakları</a:t>
            </a:r>
          </a:p>
          <a:p>
            <a:pPr eaLnBrk="1" hangingPunct="1">
              <a:lnSpc>
                <a:spcPct val="80000"/>
              </a:lnSpc>
            </a:pPr>
            <a:r>
              <a:rPr lang="tr-TR" sz="2200" dirty="0" smtClean="0"/>
              <a:t>Eğitim- Öğretim Yönergesi</a:t>
            </a:r>
          </a:p>
          <a:p>
            <a:pPr eaLnBrk="1" hangingPunct="1">
              <a:lnSpc>
                <a:spcPct val="80000"/>
              </a:lnSpc>
            </a:pPr>
            <a:r>
              <a:rPr lang="tr-TR" sz="2200" dirty="0" smtClean="0"/>
              <a:t>Önemli Linkler</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09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p:cNvSpPr>
            <a:spLocks noChangeArrowheads="1"/>
          </p:cNvSpPr>
          <p:nvPr/>
        </p:nvSpPr>
        <p:spPr bwMode="auto">
          <a:xfrm>
            <a:off x="7815263" y="3057525"/>
            <a:ext cx="9144000" cy="0"/>
          </a:xfrm>
          <a:prstGeom prst="rect">
            <a:avLst/>
          </a:prstGeom>
          <a:noFill/>
          <a:ln w="9525">
            <a:noFill/>
            <a:miter lim="800000"/>
            <a:headEnd/>
            <a:tailEnd/>
          </a:ln>
        </p:spPr>
        <p:txBody>
          <a:bodyPr wrap="none" anchor="ctr">
            <a:spAutoFit/>
          </a:bodyPr>
          <a:lstStyle/>
          <a:p>
            <a:endParaRPr lang="tr-TR">
              <a:latin typeface="Gill Sans MT" pitchFamily="34" charset="0"/>
            </a:endParaRPr>
          </a:p>
        </p:txBody>
      </p:sp>
      <p:sp>
        <p:nvSpPr>
          <p:cNvPr id="6" name="Başlık 1"/>
          <p:cNvSpPr>
            <a:spLocks noGrp="1"/>
          </p:cNvSpPr>
          <p:nvPr>
            <p:ph type="title"/>
          </p:nvPr>
        </p:nvSpPr>
        <p:spPr>
          <a:xfrm>
            <a:off x="395288" y="188913"/>
            <a:ext cx="7148512" cy="990600"/>
          </a:xfrm>
        </p:spPr>
        <p:txBody>
          <a:bodyPr>
            <a:normAutofit/>
          </a:bodyPr>
          <a:lstStyle/>
          <a:p>
            <a:pPr eaLnBrk="1" fontAlgn="auto" hangingPunct="1">
              <a:spcAft>
                <a:spcPts val="0"/>
              </a:spcAft>
              <a:defRPr/>
            </a:pPr>
            <a:r>
              <a:rPr lang="tr-TR" sz="4000" b="1" dirty="0" smtClean="0">
                <a:solidFill>
                  <a:schemeClr val="bg1">
                    <a:lumMod val="50000"/>
                  </a:schemeClr>
                </a:solidFill>
              </a:rPr>
              <a:t>İKLİM DEĞİŞİKLİĞİ</a:t>
            </a:r>
            <a:endParaRPr lang="tr-TR" sz="4000" b="1" dirty="0">
              <a:solidFill>
                <a:schemeClr val="bg1">
                  <a:lumMod val="50000"/>
                </a:schemeClr>
              </a:solidFill>
            </a:endParaRPr>
          </a:p>
        </p:txBody>
      </p:sp>
      <p:sp>
        <p:nvSpPr>
          <p:cNvPr id="25605"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34253B0-041E-4193-B021-094141E558F1}" type="datetime1">
              <a:rPr lang="tr-TR"/>
              <a:pPr fontAlgn="base">
                <a:spcBef>
                  <a:spcPct val="0"/>
                </a:spcBef>
                <a:spcAft>
                  <a:spcPct val="0"/>
                </a:spcAft>
                <a:defRPr/>
              </a:pPr>
              <a:t>5.10.2018</a:t>
            </a:fld>
            <a:endParaRPr lang="tr-T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05013"/>
            <a:ext cx="45720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90725"/>
            <a:ext cx="45720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388413"/>
      </p:ext>
    </p:extLst>
  </p:cSld>
  <p:clrMapOvr>
    <a:masterClrMapping/>
  </p:clrMapOvr>
  <p:transition spd="med">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Grp="1" noChangeArrowheads="1"/>
          </p:cNvSpPr>
          <p:nvPr>
            <p:ph type="body" sz="half" idx="1"/>
          </p:nvPr>
        </p:nvSpPr>
        <p:spPr/>
        <p:txBody>
          <a:bodyPr/>
          <a:lstStyle/>
          <a:p>
            <a:pPr eaLnBrk="1" hangingPunct="1">
              <a:buFont typeface="Wingdings" pitchFamily="2" charset="2"/>
              <a:buNone/>
            </a:pPr>
            <a:r>
              <a:rPr lang="tr-TR" sz="1800" smtClean="0"/>
              <a:t> </a:t>
            </a:r>
          </a:p>
        </p:txBody>
      </p:sp>
      <p:sp>
        <p:nvSpPr>
          <p:cNvPr id="31747" name="Rectangle 18"/>
          <p:cNvSpPr>
            <a:spLocks noChangeArrowheads="1"/>
          </p:cNvSpPr>
          <p:nvPr/>
        </p:nvSpPr>
        <p:spPr bwMode="auto">
          <a:xfrm>
            <a:off x="684213" y="2001331"/>
            <a:ext cx="7632700" cy="4339650"/>
          </a:xfrm>
          <a:prstGeom prst="rect">
            <a:avLst/>
          </a:prstGeom>
          <a:noFill/>
          <a:ln>
            <a:noFill/>
          </a:ln>
          <a:extLst/>
        </p:spPr>
        <p:txBody>
          <a:bodyPr anchor="ctr">
            <a:spAutoFit/>
          </a:bodyPr>
          <a:lstStyle/>
          <a:p>
            <a:pPr fontAlgn="auto">
              <a:spcAft>
                <a:spcPts val="0"/>
              </a:spcAft>
              <a:buFont typeface="Wingdings" pitchFamily="2" charset="2"/>
              <a:buChar char="q"/>
              <a:defRPr/>
            </a:pPr>
            <a:r>
              <a:rPr lang="tr-TR" altLang="zh-CN" sz="2400" dirty="0">
                <a:latin typeface="+mn-lt"/>
              </a:rPr>
              <a:t>  </a:t>
            </a:r>
            <a:r>
              <a:rPr lang="tr-TR" altLang="zh-CN" sz="2800" dirty="0">
                <a:latin typeface="+mj-lt"/>
              </a:rPr>
              <a:t>Sera </a:t>
            </a:r>
            <a:r>
              <a:rPr lang="tr-TR" altLang="zh-CN" sz="2800" dirty="0" smtClean="0">
                <a:latin typeface="+mj-lt"/>
              </a:rPr>
              <a:t>gazı emisyonlarının ölçümü ve azaltılması</a:t>
            </a:r>
            <a:r>
              <a:rPr lang="tr-TR" altLang="zh-CN" sz="2800" dirty="0">
                <a:latin typeface="+mj-lt"/>
              </a:rPr>
              <a:t/>
            </a:r>
            <a:br>
              <a:rPr lang="tr-TR" altLang="zh-CN" sz="2800" dirty="0">
                <a:latin typeface="+mj-lt"/>
              </a:rPr>
            </a:br>
            <a:endParaRPr lang="tr-TR" altLang="zh-CN" sz="2800" dirty="0">
              <a:latin typeface="+mj-lt"/>
            </a:endParaRPr>
          </a:p>
          <a:p>
            <a:pPr fontAlgn="auto">
              <a:spcAft>
                <a:spcPts val="0"/>
              </a:spcAft>
              <a:buFont typeface="Wingdings" pitchFamily="2" charset="2"/>
              <a:buChar char="q"/>
              <a:defRPr/>
            </a:pPr>
            <a:r>
              <a:rPr lang="tr-TR" altLang="zh-CN" sz="2800" dirty="0">
                <a:latin typeface="+mj-lt"/>
              </a:rPr>
              <a:t>  </a:t>
            </a:r>
            <a:r>
              <a:rPr lang="tr-TR" altLang="zh-CN" sz="2800" dirty="0" smtClean="0">
                <a:latin typeface="+mj-lt"/>
              </a:rPr>
              <a:t>Karbon ayak izi hesaplaması ve karbon piyasası</a:t>
            </a:r>
            <a:r>
              <a:rPr lang="tr-TR" altLang="zh-CN" sz="2800" dirty="0">
                <a:latin typeface="+mj-lt"/>
              </a:rPr>
              <a:t/>
            </a:r>
            <a:br>
              <a:rPr lang="tr-TR" altLang="zh-CN" sz="2800" dirty="0">
                <a:latin typeface="+mj-lt"/>
              </a:rPr>
            </a:br>
            <a:endParaRPr lang="tr-TR" altLang="zh-CN" sz="2800" dirty="0">
              <a:latin typeface="+mj-lt"/>
            </a:endParaRPr>
          </a:p>
          <a:p>
            <a:pPr fontAlgn="auto">
              <a:spcAft>
                <a:spcPts val="0"/>
              </a:spcAft>
              <a:buFont typeface="Wingdings" pitchFamily="2" charset="2"/>
              <a:buChar char="q"/>
              <a:defRPr/>
            </a:pPr>
            <a:r>
              <a:rPr lang="tr-TR" altLang="zh-CN" sz="2800" dirty="0" smtClean="0">
                <a:latin typeface="+mj-lt"/>
              </a:rPr>
              <a:t>Doğal kaynak kullanımının azaltılması ve yenilenebilir enerji kaynaklarına yönelim</a:t>
            </a:r>
            <a:endParaRPr lang="tr-TR" altLang="zh-CN" sz="2800" dirty="0">
              <a:latin typeface="+mj-lt"/>
            </a:endParaRPr>
          </a:p>
          <a:p>
            <a:pPr fontAlgn="auto">
              <a:spcAft>
                <a:spcPts val="0"/>
              </a:spcAft>
              <a:buFont typeface="Wingdings" pitchFamily="2" charset="2"/>
              <a:buNone/>
              <a:defRPr/>
            </a:pPr>
            <a:endParaRPr lang="tr-TR" altLang="zh-CN" sz="2400" dirty="0">
              <a:latin typeface="+mn-lt"/>
            </a:endParaRPr>
          </a:p>
        </p:txBody>
      </p:sp>
      <p:sp>
        <p:nvSpPr>
          <p:cNvPr id="37891" name="Veri Yer Tutucusu 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FA22F5B-05BB-4479-826C-C024078BD8F6}" type="datetime1">
              <a:rPr lang="tr-TR"/>
              <a:pPr fontAlgn="base">
                <a:spcBef>
                  <a:spcPct val="0"/>
                </a:spcBef>
                <a:spcAft>
                  <a:spcPct val="0"/>
                </a:spcAft>
                <a:defRPr/>
              </a:pPr>
              <a:t>5.10.2018</a:t>
            </a:fld>
            <a:endParaRPr lang="tr-TR"/>
          </a:p>
        </p:txBody>
      </p:sp>
      <p:sp>
        <p:nvSpPr>
          <p:cNvPr id="7" name="Rectangle 13"/>
          <p:cNvSpPr txBox="1">
            <a:spLocks noChangeArrowheads="1"/>
          </p:cNvSpPr>
          <p:nvPr/>
        </p:nvSpPr>
        <p:spPr>
          <a:xfrm>
            <a:off x="468313" y="333375"/>
            <a:ext cx="7991475" cy="792163"/>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r>
              <a:rPr lang="tr-TR" sz="3200" b="1" dirty="0" smtClean="0">
                <a:solidFill>
                  <a:schemeClr val="bg1">
                    <a:lumMod val="50000"/>
                  </a:schemeClr>
                </a:solidFill>
                <a:latin typeface="+mj-lt"/>
              </a:rPr>
              <a:t>İKLİM DEĞİŞİKLİĞİ</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076" y="196056"/>
            <a:ext cx="1790723" cy="178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505079"/>
      </p:ext>
    </p:extLst>
  </p:cSld>
  <p:clrMapOvr>
    <a:masterClrMapping/>
  </p:clrMapOvr>
  <p:transition>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Başlık 1"/>
          <p:cNvSpPr>
            <a:spLocks noGrp="1"/>
          </p:cNvSpPr>
          <p:nvPr>
            <p:ph type="title"/>
          </p:nvPr>
        </p:nvSpPr>
        <p:spPr/>
        <p:txBody>
          <a:bodyPr/>
          <a:lstStyle/>
          <a:p>
            <a:pPr eaLnBrk="1" hangingPunct="1"/>
            <a:r>
              <a:rPr lang="tr-TR" b="1" smtClean="0">
                <a:solidFill>
                  <a:schemeClr val="tx1"/>
                </a:solidFill>
              </a:rPr>
              <a:t>ÇEVRE MÜHENDİSİ KİMDİR?</a:t>
            </a:r>
            <a:endParaRPr lang="tr-TR" b="1" smtClean="0"/>
          </a:p>
        </p:txBody>
      </p:sp>
      <p:sp>
        <p:nvSpPr>
          <p:cNvPr id="21506" name="İçerik Yer Tutucusu 2"/>
          <p:cNvSpPr>
            <a:spLocks noGrp="1"/>
          </p:cNvSpPr>
          <p:nvPr>
            <p:ph sz="quarter" idx="1"/>
          </p:nvPr>
        </p:nvSpPr>
        <p:spPr>
          <a:xfrm>
            <a:off x="457200" y="1219200"/>
            <a:ext cx="8229600" cy="4937125"/>
          </a:xfrm>
        </p:spPr>
        <p:txBody>
          <a:bodyPr/>
          <a:lstStyle/>
          <a:p>
            <a:pPr eaLnBrk="1" hangingPunct="1"/>
            <a:r>
              <a:rPr lang="tr-TR" altLang="zh-CN" sz="2800" dirty="0" smtClean="0">
                <a:solidFill>
                  <a:schemeClr val="tx2"/>
                </a:solidFill>
                <a:cs typeface="华文新魏"/>
              </a:rPr>
              <a:t>Peyzaj mimarı?</a:t>
            </a:r>
          </a:p>
          <a:p>
            <a:pPr eaLnBrk="1" hangingPunct="1"/>
            <a:r>
              <a:rPr lang="tr-TR" sz="2800" dirty="0" smtClean="0">
                <a:solidFill>
                  <a:schemeClr val="tx2"/>
                </a:solidFill>
              </a:rPr>
              <a:t>Ağaç?</a:t>
            </a:r>
          </a:p>
          <a:p>
            <a:pPr eaLnBrk="1" hangingPunct="1"/>
            <a:r>
              <a:rPr lang="tr-TR" sz="2800" dirty="0" smtClean="0">
                <a:solidFill>
                  <a:schemeClr val="tx2"/>
                </a:solidFill>
              </a:rPr>
              <a:t>Çevreyi güzelleştir?</a:t>
            </a:r>
          </a:p>
          <a:p>
            <a:pPr eaLnBrk="1" hangingPunct="1"/>
            <a:r>
              <a:rPr lang="tr-TR" altLang="zh-CN" sz="2800" dirty="0" smtClean="0">
                <a:solidFill>
                  <a:schemeClr val="tx2"/>
                </a:solidFill>
                <a:cs typeface="华文新魏"/>
              </a:rPr>
              <a:t>Kaldırım mühendisi?</a:t>
            </a:r>
          </a:p>
          <a:p>
            <a:pPr eaLnBrk="1" hangingPunct="1"/>
            <a:r>
              <a:rPr lang="tr-TR" sz="2800" dirty="0" smtClean="0">
                <a:solidFill>
                  <a:schemeClr val="tx2"/>
                </a:solidFill>
              </a:rPr>
              <a:t>Çöpçü</a:t>
            </a:r>
          </a:p>
          <a:p>
            <a:pPr eaLnBrk="1" hangingPunct="1"/>
            <a:r>
              <a:rPr lang="tr-TR" sz="2800" dirty="0" smtClean="0">
                <a:solidFill>
                  <a:schemeClr val="tx2"/>
                </a:solidFill>
              </a:rPr>
              <a:t>…</a:t>
            </a:r>
          </a:p>
          <a:p>
            <a:pPr eaLnBrk="1" hangingPunct="1"/>
            <a:endParaRPr lang="tr-TR" dirty="0" smtClean="0"/>
          </a:p>
        </p:txBody>
      </p:sp>
      <p:sp>
        <p:nvSpPr>
          <p:cNvPr id="2150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CD40C1B-5899-479A-B468-2D9F9CED0609}" type="datetime1">
              <a:rPr lang="tr-TR"/>
              <a:pPr fontAlgn="base">
                <a:spcBef>
                  <a:spcPct val="0"/>
                </a:spcBef>
                <a:spcAft>
                  <a:spcPct val="0"/>
                </a:spcAft>
                <a:defRPr/>
              </a:pPr>
              <a:t>5.10.2018</a:t>
            </a:fld>
            <a:endParaRPr lang="tr-T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812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199"/>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3413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Başlık 1"/>
          <p:cNvSpPr>
            <a:spLocks noGrp="1"/>
          </p:cNvSpPr>
          <p:nvPr>
            <p:ph type="title"/>
          </p:nvPr>
        </p:nvSpPr>
        <p:spPr/>
        <p:txBody>
          <a:bodyPr/>
          <a:lstStyle/>
          <a:p>
            <a:pPr eaLnBrk="1" hangingPunct="1"/>
            <a:r>
              <a:rPr lang="tr-TR" b="1" dirty="0" smtClean="0">
                <a:solidFill>
                  <a:schemeClr val="tx1"/>
                </a:solidFill>
              </a:rPr>
              <a:t>ÇEVRE MÜHENDİSİ KİMDİR?</a:t>
            </a:r>
            <a:endParaRPr lang="tr-TR" b="1" dirty="0" smtClean="0"/>
          </a:p>
        </p:txBody>
      </p:sp>
      <p:sp>
        <p:nvSpPr>
          <p:cNvPr id="3" name="İçerik Yer Tutucusu 2"/>
          <p:cNvSpPr>
            <a:spLocks noGrp="1"/>
          </p:cNvSpPr>
          <p:nvPr>
            <p:ph sz="quarter" idx="1"/>
          </p:nvPr>
        </p:nvSpPr>
        <p:spPr>
          <a:xfrm>
            <a:off x="457200" y="1371600"/>
            <a:ext cx="8229600" cy="4784725"/>
          </a:xfrm>
        </p:spPr>
        <p:txBody>
          <a:bodyPr>
            <a:normAutofit lnSpcReduction="10000"/>
          </a:bodyPr>
          <a:lstStyle/>
          <a:p>
            <a:pPr marL="274320" indent="-274320" eaLnBrk="1" fontAlgn="auto" hangingPunct="1">
              <a:spcBef>
                <a:spcPct val="0"/>
              </a:spcBef>
              <a:spcAft>
                <a:spcPts val="0"/>
              </a:spcAft>
              <a:buClrTx/>
              <a:buFont typeface="Wingdings" pitchFamily="2" charset="2"/>
              <a:buChar char="ü"/>
              <a:tabLst>
                <a:tab pos="457200" algn="l"/>
              </a:tabLst>
              <a:defRPr/>
            </a:pPr>
            <a:r>
              <a:rPr lang="tr-TR" altLang="zh-CN" sz="2800" dirty="0" smtClean="0">
                <a:solidFill>
                  <a:srgbClr val="FF0000"/>
                </a:solidFill>
              </a:rPr>
              <a:t> Hava</a:t>
            </a:r>
            <a:r>
              <a:rPr lang="tr-TR" altLang="zh-CN" sz="2800" dirty="0">
                <a:solidFill>
                  <a:srgbClr val="FF0000"/>
                </a:solidFill>
              </a:rPr>
              <a:t>, su, toprak </a:t>
            </a:r>
            <a:r>
              <a:rPr lang="tr-TR" altLang="zh-CN" sz="2800" dirty="0"/>
              <a:t>gibi doğal kaynakların en                   </a:t>
            </a:r>
          </a:p>
          <a:p>
            <a:pPr marL="274320" indent="-274320" eaLnBrk="1" fontAlgn="auto" hangingPunct="1">
              <a:spcBef>
                <a:spcPct val="0"/>
              </a:spcBef>
              <a:spcAft>
                <a:spcPts val="0"/>
              </a:spcAft>
              <a:buClrTx/>
              <a:buFont typeface="Wingdings 3"/>
              <a:buNone/>
              <a:tabLst>
                <a:tab pos="457200" algn="l"/>
              </a:tabLst>
              <a:defRPr/>
            </a:pPr>
            <a:r>
              <a:rPr lang="tr-TR" altLang="zh-CN" sz="2800" dirty="0"/>
              <a:t>    iyi biçimde kullanılması, </a:t>
            </a:r>
            <a:endParaRPr lang="tr-TR" altLang="zh-CN" sz="2800" dirty="0" smtClean="0"/>
          </a:p>
          <a:p>
            <a:pPr marL="274320" indent="-274320" eaLnBrk="1" fontAlgn="auto" hangingPunct="1">
              <a:spcBef>
                <a:spcPct val="0"/>
              </a:spcBef>
              <a:spcAft>
                <a:spcPts val="0"/>
              </a:spcAft>
              <a:buClrTx/>
              <a:buFont typeface="Wingdings" pitchFamily="2" charset="2"/>
              <a:buChar char="ü"/>
              <a:tabLst>
                <a:tab pos="457200" algn="l"/>
              </a:tabLst>
              <a:defRPr/>
            </a:pPr>
            <a:r>
              <a:rPr lang="tr-TR" altLang="zh-CN" sz="2800" dirty="0" smtClean="0"/>
              <a:t> bunların </a:t>
            </a:r>
            <a:r>
              <a:rPr lang="tr-TR" altLang="zh-CN" sz="2800" dirty="0"/>
              <a:t>kirlenmesine neden olan etkenlerin  </a:t>
            </a:r>
          </a:p>
          <a:p>
            <a:pPr marL="274320" indent="-274320" eaLnBrk="1" fontAlgn="auto" hangingPunct="1">
              <a:spcBef>
                <a:spcPct val="0"/>
              </a:spcBef>
              <a:spcAft>
                <a:spcPts val="0"/>
              </a:spcAft>
              <a:buClrTx/>
              <a:buFont typeface="Wingdings 3"/>
              <a:buNone/>
              <a:tabLst>
                <a:tab pos="457200" algn="l"/>
              </a:tabLst>
              <a:defRPr/>
            </a:pPr>
            <a:r>
              <a:rPr lang="tr-TR" altLang="zh-CN" sz="2800" dirty="0"/>
              <a:t>    kaynaklarında </a:t>
            </a:r>
            <a:r>
              <a:rPr lang="tr-TR" altLang="zh-CN" sz="2800" dirty="0">
                <a:solidFill>
                  <a:srgbClr val="FF0000"/>
                </a:solidFill>
              </a:rPr>
              <a:t>kontrolü</a:t>
            </a:r>
            <a:r>
              <a:rPr lang="tr-TR" altLang="zh-CN" sz="2800" dirty="0"/>
              <a:t> ve yok edilmesi,</a:t>
            </a:r>
          </a:p>
          <a:p>
            <a:pPr marL="274320" indent="-274320" eaLnBrk="1" fontAlgn="auto" hangingPunct="1">
              <a:spcBef>
                <a:spcPct val="0"/>
              </a:spcBef>
              <a:spcAft>
                <a:spcPts val="0"/>
              </a:spcAft>
              <a:buClrTx/>
              <a:buFont typeface="Wingdings" pitchFamily="2" charset="2"/>
              <a:buChar char="ü"/>
              <a:tabLst>
                <a:tab pos="457200" algn="l"/>
              </a:tabLst>
              <a:defRPr/>
            </a:pPr>
            <a:r>
              <a:rPr lang="tr-TR" altLang="zh-CN" sz="2800" dirty="0"/>
              <a:t> kirlenmenin yol açtığı estetik ve ekonomik </a:t>
            </a:r>
          </a:p>
          <a:p>
            <a:pPr marL="274320" indent="-274320" eaLnBrk="1" fontAlgn="auto" hangingPunct="1">
              <a:spcBef>
                <a:spcPct val="0"/>
              </a:spcBef>
              <a:spcAft>
                <a:spcPts val="0"/>
              </a:spcAft>
              <a:buClrTx/>
              <a:buFont typeface="Wingdings 3"/>
              <a:buNone/>
              <a:tabLst>
                <a:tab pos="457200" algn="l"/>
              </a:tabLst>
              <a:defRPr/>
            </a:pPr>
            <a:r>
              <a:rPr lang="tr-TR" altLang="zh-CN" sz="2800" dirty="0"/>
              <a:t>    kayıpların </a:t>
            </a:r>
            <a:r>
              <a:rPr lang="tr-TR" altLang="zh-CN" sz="2800" dirty="0">
                <a:solidFill>
                  <a:srgbClr val="FF0000"/>
                </a:solidFill>
              </a:rPr>
              <a:t>önlenmesi</a:t>
            </a:r>
            <a:r>
              <a:rPr lang="tr-TR" altLang="zh-CN" sz="2800" dirty="0"/>
              <a:t>,</a:t>
            </a:r>
          </a:p>
          <a:p>
            <a:pPr marL="274320" indent="-274320" eaLnBrk="1" fontAlgn="auto" hangingPunct="1">
              <a:spcBef>
                <a:spcPct val="0"/>
              </a:spcBef>
              <a:spcAft>
                <a:spcPts val="0"/>
              </a:spcAft>
              <a:buClrTx/>
              <a:buFont typeface="Wingdings" pitchFamily="2" charset="2"/>
              <a:buChar char="ü"/>
              <a:tabLst>
                <a:tab pos="457200" algn="l"/>
              </a:tabLst>
              <a:defRPr/>
            </a:pPr>
            <a:r>
              <a:rPr lang="tr-TR" altLang="zh-CN" sz="2800" dirty="0"/>
              <a:t> insan sağlığına uygun çevre koşullarının </a:t>
            </a:r>
          </a:p>
          <a:p>
            <a:pPr marL="274320" indent="-274320" eaLnBrk="1" fontAlgn="auto" hangingPunct="1">
              <a:spcBef>
                <a:spcPct val="0"/>
              </a:spcBef>
              <a:spcAft>
                <a:spcPts val="0"/>
              </a:spcAft>
              <a:buClrTx/>
              <a:buFont typeface="Wingdings 3"/>
              <a:buNone/>
              <a:tabLst>
                <a:tab pos="457200" algn="l"/>
              </a:tabLst>
              <a:defRPr/>
            </a:pPr>
            <a:r>
              <a:rPr lang="tr-TR" altLang="zh-CN" sz="2800" dirty="0"/>
              <a:t>    yaratılması konularında çalışan  ve </a:t>
            </a:r>
            <a:r>
              <a:rPr lang="tr-TR" altLang="zh-CN" sz="2800" dirty="0" smtClean="0"/>
              <a:t>her </a:t>
            </a:r>
            <a:r>
              <a:rPr lang="tr-TR" altLang="zh-CN" sz="2800" dirty="0"/>
              <a:t>türlü çevre sorununa teknik düzeyde </a:t>
            </a:r>
            <a:r>
              <a:rPr lang="tr-TR" altLang="zh-CN" sz="2800" dirty="0" smtClean="0">
                <a:solidFill>
                  <a:srgbClr val="FF0000"/>
                </a:solidFill>
              </a:rPr>
              <a:t>çözüm</a:t>
            </a:r>
            <a:r>
              <a:rPr lang="tr-TR" altLang="zh-CN" sz="2800" dirty="0" smtClean="0"/>
              <a:t> üretir.</a:t>
            </a:r>
          </a:p>
          <a:p>
            <a:pPr marL="274320" indent="-274320" eaLnBrk="1" fontAlgn="auto" hangingPunct="1">
              <a:spcBef>
                <a:spcPct val="0"/>
              </a:spcBef>
              <a:spcAft>
                <a:spcPts val="0"/>
              </a:spcAft>
              <a:buClrTx/>
              <a:buFont typeface="Wingdings" pitchFamily="2" charset="2"/>
              <a:buChar char="ü"/>
              <a:tabLst>
                <a:tab pos="457200" algn="l"/>
              </a:tabLst>
              <a:defRPr/>
            </a:pPr>
            <a:r>
              <a:rPr lang="tr-TR" altLang="zh-CN" sz="2800" dirty="0" smtClean="0"/>
              <a:t> ÖZETLE; </a:t>
            </a:r>
            <a:r>
              <a:rPr lang="tr-TR" altLang="zh-CN" sz="2800" b="1" i="1" u="sng" dirty="0" smtClean="0">
                <a:solidFill>
                  <a:srgbClr val="002060"/>
                </a:solidFill>
              </a:rPr>
              <a:t>çevre kirliliğinin önlenmesi </a:t>
            </a:r>
            <a:r>
              <a:rPr lang="tr-TR" altLang="zh-CN" sz="2800" dirty="0" smtClean="0"/>
              <a:t>konularında </a:t>
            </a:r>
            <a:r>
              <a:rPr lang="tr-TR" altLang="zh-CN" sz="2800" b="1" i="1" dirty="0" err="1" smtClean="0">
                <a:solidFill>
                  <a:srgbClr val="002060"/>
                </a:solidFill>
              </a:rPr>
              <a:t>multidisipliner</a:t>
            </a:r>
            <a:r>
              <a:rPr lang="tr-TR" altLang="zh-CN" sz="2800" dirty="0" smtClean="0">
                <a:solidFill>
                  <a:srgbClr val="002060"/>
                </a:solidFill>
              </a:rPr>
              <a:t> </a:t>
            </a:r>
            <a:r>
              <a:rPr lang="tr-TR" altLang="zh-CN" sz="2800" dirty="0" smtClean="0"/>
              <a:t>olarak çalışırlar.</a:t>
            </a:r>
            <a:endParaRPr lang="tr-TR" altLang="zh-CN" sz="2800" dirty="0"/>
          </a:p>
          <a:p>
            <a:pPr marL="274320" indent="-274320" eaLnBrk="1" fontAlgn="auto" hangingPunct="1">
              <a:spcBef>
                <a:spcPct val="0"/>
              </a:spcBef>
              <a:spcAft>
                <a:spcPts val="0"/>
              </a:spcAft>
              <a:buClrTx/>
              <a:buFont typeface="Wingdings 3"/>
              <a:buNone/>
              <a:tabLst>
                <a:tab pos="457200" algn="l"/>
              </a:tabLst>
              <a:defRPr/>
            </a:pPr>
            <a:endParaRPr lang="tr-TR" altLang="zh-CN" sz="2800" dirty="0" smtClean="0"/>
          </a:p>
          <a:p>
            <a:pPr marL="274320" indent="-274320" eaLnBrk="1" fontAlgn="auto" hangingPunct="1">
              <a:spcBef>
                <a:spcPct val="0"/>
              </a:spcBef>
              <a:spcAft>
                <a:spcPts val="0"/>
              </a:spcAft>
              <a:buClrTx/>
              <a:buFont typeface="Wingdings 3"/>
              <a:buNone/>
              <a:tabLst>
                <a:tab pos="457200" algn="l"/>
              </a:tabLst>
              <a:defRPr/>
            </a:pPr>
            <a:endParaRPr lang="tr-TR" altLang="zh-CN" sz="2800" dirty="0"/>
          </a:p>
          <a:p>
            <a:pPr marL="274320" indent="-274320" eaLnBrk="1" fontAlgn="auto" hangingPunct="1">
              <a:spcAft>
                <a:spcPts val="0"/>
              </a:spcAft>
              <a:buFont typeface="Wingdings 3"/>
              <a:buChar char=""/>
              <a:defRPr/>
            </a:pPr>
            <a:endParaRPr lang="tr-TR" dirty="0"/>
          </a:p>
        </p:txBody>
      </p:sp>
      <p:sp>
        <p:nvSpPr>
          <p:cNvPr id="22531"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DF78B92-439A-429A-A0B5-C5D4C6DF09CC}" type="datetime1">
              <a:rPr lang="tr-TR"/>
              <a:pPr fontAlgn="base">
                <a:spcBef>
                  <a:spcPct val="0"/>
                </a:spcBef>
                <a:spcAft>
                  <a:spcPct val="0"/>
                </a:spcAft>
                <a:defRPr/>
              </a:pPr>
              <a:t>5.10.2018</a:t>
            </a:fld>
            <a:endParaRPr lang="tr-T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134" y="2275"/>
            <a:ext cx="1600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013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a:solidFill>
                  <a:schemeClr val="tx1"/>
                </a:solidFill>
                <a:ea typeface="+mn-ea"/>
                <a:cs typeface="+mn-cs"/>
              </a:rPr>
              <a:t>ÇEVRE MÜHENDİSİ NERELERDE ÇALIŞIR?</a:t>
            </a:r>
          </a:p>
        </p:txBody>
      </p:sp>
      <p:sp>
        <p:nvSpPr>
          <p:cNvPr id="23555" name="Rectangle 4"/>
          <p:cNvSpPr>
            <a:spLocks noChangeArrowheads="1"/>
          </p:cNvSpPr>
          <p:nvPr/>
        </p:nvSpPr>
        <p:spPr bwMode="auto">
          <a:xfrm>
            <a:off x="0" y="0"/>
            <a:ext cx="9144000" cy="69850"/>
          </a:xfrm>
          <a:prstGeom prst="rect">
            <a:avLst/>
          </a:prstGeom>
          <a:solidFill>
            <a:schemeClr val="accent1"/>
          </a:solidFill>
          <a:ln w="9525">
            <a:noFill/>
            <a:miter lim="800000"/>
            <a:headEnd/>
            <a:tailEnd/>
          </a:ln>
        </p:spPr>
        <p:txBody>
          <a:bodyPr wrap="none" anchor="ctr"/>
          <a:lstStyle/>
          <a:p>
            <a:endParaRPr lang="tr-TR">
              <a:latin typeface="Gill Sans MT" pitchFamily="34" charset="0"/>
            </a:endParaRPr>
          </a:p>
        </p:txBody>
      </p:sp>
      <p:grpSp>
        <p:nvGrpSpPr>
          <p:cNvPr id="6" name="Group 13"/>
          <p:cNvGrpSpPr>
            <a:grpSpLocks/>
          </p:cNvGrpSpPr>
          <p:nvPr/>
        </p:nvGrpSpPr>
        <p:grpSpPr bwMode="auto">
          <a:xfrm>
            <a:off x="198438" y="4400550"/>
            <a:ext cx="2601912" cy="973138"/>
            <a:chOff x="272" y="3209"/>
            <a:chExt cx="1404" cy="613"/>
          </a:xfrm>
        </p:grpSpPr>
        <p:sp>
          <p:nvSpPr>
            <p:cNvPr id="23600" name="Oval 14"/>
            <p:cNvSpPr>
              <a:spLocks noChangeArrowheads="1"/>
            </p:cNvSpPr>
            <p:nvPr/>
          </p:nvSpPr>
          <p:spPr bwMode="auto">
            <a:xfrm rot="-1801353">
              <a:off x="272" y="3209"/>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601" name="Text Box 15"/>
            <p:cNvSpPr txBox="1">
              <a:spLocks noChangeArrowheads="1"/>
            </p:cNvSpPr>
            <p:nvPr/>
          </p:nvSpPr>
          <p:spPr bwMode="auto">
            <a:xfrm rot="-1801353">
              <a:off x="315" y="3355"/>
              <a:ext cx="1361" cy="155"/>
            </a:xfrm>
            <a:prstGeom prst="rect">
              <a:avLst/>
            </a:prstGeom>
            <a:noFill/>
            <a:ln w="9525">
              <a:noFill/>
              <a:miter lim="800000"/>
              <a:headEnd/>
              <a:tailEnd/>
            </a:ln>
          </p:spPr>
          <p:txBody>
            <a:bodyPr lIns="0" tIns="0" rIns="0" bIns="0">
              <a:spAutoFit/>
            </a:bodyPr>
            <a:lstStyle/>
            <a:p>
              <a:pPr>
                <a:spcBef>
                  <a:spcPct val="50000"/>
                </a:spcBef>
                <a:buFont typeface="Wingdings" pitchFamily="2" charset="2"/>
                <a:buNone/>
              </a:pPr>
              <a:r>
                <a:rPr lang="tr-TR" sz="1600" b="1">
                  <a:solidFill>
                    <a:srgbClr val="002060"/>
                  </a:solidFill>
                </a:rPr>
                <a:t>ARITMA TESİSLERİ</a:t>
              </a:r>
            </a:p>
          </p:txBody>
        </p:sp>
      </p:grpSp>
      <p:grpSp>
        <p:nvGrpSpPr>
          <p:cNvPr id="9" name="Group 19"/>
          <p:cNvGrpSpPr>
            <a:grpSpLocks/>
          </p:cNvGrpSpPr>
          <p:nvPr/>
        </p:nvGrpSpPr>
        <p:grpSpPr bwMode="auto">
          <a:xfrm rot="-1801353">
            <a:off x="6794500" y="4816475"/>
            <a:ext cx="2403475" cy="1150938"/>
            <a:chOff x="1768" y="890"/>
            <a:chExt cx="1514" cy="613"/>
          </a:xfrm>
        </p:grpSpPr>
        <p:sp>
          <p:nvSpPr>
            <p:cNvPr id="23598" name="Oval 20"/>
            <p:cNvSpPr>
              <a:spLocks noChangeArrowheads="1"/>
            </p:cNvSpPr>
            <p:nvPr/>
          </p:nvSpPr>
          <p:spPr bwMode="auto">
            <a:xfrm>
              <a:off x="1768" y="890"/>
              <a:ext cx="1293" cy="613"/>
            </a:xfrm>
            <a:prstGeom prst="ellipse">
              <a:avLst/>
            </a:prstGeom>
            <a:solidFill>
              <a:srgbClr val="FFFFFF"/>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99" name="Text Box 21"/>
            <p:cNvSpPr txBox="1">
              <a:spLocks noChangeArrowheads="1"/>
            </p:cNvSpPr>
            <p:nvPr/>
          </p:nvSpPr>
          <p:spPr bwMode="auto">
            <a:xfrm>
              <a:off x="1921" y="1088"/>
              <a:ext cx="1361" cy="262"/>
            </a:xfrm>
            <a:prstGeom prst="rect">
              <a:avLst/>
            </a:prstGeom>
            <a:noFill/>
            <a:ln w="9525">
              <a:noFill/>
              <a:miter lim="800000"/>
              <a:headEnd/>
              <a:tailEnd/>
            </a:ln>
          </p:spPr>
          <p:txBody>
            <a:bodyPr lIns="0" tIns="0" rIns="0" bIns="0">
              <a:spAutoFit/>
            </a:bodyPr>
            <a:lstStyle/>
            <a:p>
              <a:pPr>
                <a:spcBef>
                  <a:spcPct val="50000"/>
                </a:spcBef>
                <a:buFont typeface="Wingdings" pitchFamily="2" charset="2"/>
                <a:buNone/>
              </a:pPr>
              <a:r>
                <a:rPr lang="tr-TR" sz="1600" b="1">
                  <a:solidFill>
                    <a:srgbClr val="002060"/>
                  </a:solidFill>
                </a:rPr>
                <a:t>TURİZM ALTYAPI BİRLİKLERİ</a:t>
              </a:r>
            </a:p>
          </p:txBody>
        </p:sp>
      </p:grpSp>
      <p:grpSp>
        <p:nvGrpSpPr>
          <p:cNvPr id="12" name="Group 22"/>
          <p:cNvGrpSpPr>
            <a:grpSpLocks/>
          </p:cNvGrpSpPr>
          <p:nvPr/>
        </p:nvGrpSpPr>
        <p:grpSpPr bwMode="auto">
          <a:xfrm>
            <a:off x="4922838" y="5216525"/>
            <a:ext cx="2417762" cy="1157288"/>
            <a:chOff x="2858" y="3497"/>
            <a:chExt cx="1523" cy="620"/>
          </a:xfrm>
        </p:grpSpPr>
        <p:sp>
          <p:nvSpPr>
            <p:cNvPr id="23596" name="Oval 23"/>
            <p:cNvSpPr>
              <a:spLocks noChangeArrowheads="1"/>
            </p:cNvSpPr>
            <p:nvPr/>
          </p:nvSpPr>
          <p:spPr bwMode="auto">
            <a:xfrm rot="-1801353">
              <a:off x="2858" y="3504"/>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97" name="Text Box 24"/>
            <p:cNvSpPr txBox="1">
              <a:spLocks noChangeArrowheads="1"/>
            </p:cNvSpPr>
            <p:nvPr/>
          </p:nvSpPr>
          <p:spPr bwMode="auto">
            <a:xfrm rot="-1801353">
              <a:off x="3020" y="3497"/>
              <a:ext cx="1361" cy="396"/>
            </a:xfrm>
            <a:prstGeom prst="rect">
              <a:avLst/>
            </a:prstGeom>
            <a:noFill/>
            <a:ln w="9525">
              <a:noFill/>
              <a:miter lim="800000"/>
              <a:headEnd/>
              <a:tailEnd/>
            </a:ln>
          </p:spPr>
          <p:txBody>
            <a:bodyPr lIns="0" tIns="0" rIns="0" bIns="0">
              <a:spAutoFit/>
            </a:bodyPr>
            <a:lstStyle/>
            <a:p>
              <a:pPr>
                <a:spcBef>
                  <a:spcPct val="50000"/>
                </a:spcBef>
                <a:buFont typeface="Wingdings" pitchFamily="2" charset="2"/>
                <a:buNone/>
              </a:pPr>
              <a:r>
                <a:rPr lang="tr-TR" sz="1600" b="1">
                  <a:solidFill>
                    <a:srgbClr val="002060"/>
                  </a:solidFill>
                </a:rPr>
                <a:t>ÇEVRE DANIŞMANLIK ŞİRKETLERİ</a:t>
              </a:r>
            </a:p>
          </p:txBody>
        </p:sp>
      </p:grpSp>
      <p:grpSp>
        <p:nvGrpSpPr>
          <p:cNvPr id="15" name="Group 25"/>
          <p:cNvGrpSpPr>
            <a:grpSpLocks/>
          </p:cNvGrpSpPr>
          <p:nvPr/>
        </p:nvGrpSpPr>
        <p:grpSpPr bwMode="auto">
          <a:xfrm rot="-1801353">
            <a:off x="6315075" y="3194050"/>
            <a:ext cx="3049588" cy="1238250"/>
            <a:chOff x="4421" y="1820"/>
            <a:chExt cx="1457" cy="613"/>
          </a:xfrm>
        </p:grpSpPr>
        <p:sp>
          <p:nvSpPr>
            <p:cNvPr id="23594" name="Oval 26"/>
            <p:cNvSpPr>
              <a:spLocks noChangeArrowheads="1"/>
            </p:cNvSpPr>
            <p:nvPr/>
          </p:nvSpPr>
          <p:spPr bwMode="auto">
            <a:xfrm>
              <a:off x="4421" y="1820"/>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95" name="Text Box 27"/>
            <p:cNvSpPr txBox="1">
              <a:spLocks noChangeArrowheads="1"/>
            </p:cNvSpPr>
            <p:nvPr/>
          </p:nvSpPr>
          <p:spPr bwMode="auto">
            <a:xfrm>
              <a:off x="4516" y="1999"/>
              <a:ext cx="1362" cy="290"/>
            </a:xfrm>
            <a:prstGeom prst="rect">
              <a:avLst/>
            </a:prstGeom>
            <a:noFill/>
            <a:ln w="9525">
              <a:noFill/>
              <a:miter lim="800000"/>
              <a:headEnd/>
              <a:tailEnd/>
            </a:ln>
          </p:spPr>
          <p:txBody>
            <a:bodyPr lIns="0" tIns="0" rIns="0" bIns="0">
              <a:spAutoFit/>
            </a:bodyPr>
            <a:lstStyle/>
            <a:p>
              <a:pPr>
                <a:lnSpc>
                  <a:spcPct val="80000"/>
                </a:lnSpc>
                <a:spcBef>
                  <a:spcPct val="50000"/>
                </a:spcBef>
                <a:buFont typeface="Wingdings" pitchFamily="2" charset="2"/>
                <a:buNone/>
              </a:pPr>
              <a:r>
                <a:rPr lang="tr-TR" sz="1600" b="1">
                  <a:solidFill>
                    <a:srgbClr val="002060"/>
                  </a:solidFill>
                </a:rPr>
                <a:t>SANAYİ TESİSLERİ VE BÜYÜK ÖLÇEKLİ İŞLETMELER</a:t>
              </a:r>
            </a:p>
          </p:txBody>
        </p:sp>
      </p:grpSp>
      <p:grpSp>
        <p:nvGrpSpPr>
          <p:cNvPr id="18" name="Group 28"/>
          <p:cNvGrpSpPr>
            <a:grpSpLocks/>
          </p:cNvGrpSpPr>
          <p:nvPr/>
        </p:nvGrpSpPr>
        <p:grpSpPr bwMode="auto">
          <a:xfrm>
            <a:off x="5915025" y="2276475"/>
            <a:ext cx="2798763" cy="973138"/>
            <a:chOff x="3933" y="1266"/>
            <a:chExt cx="1511" cy="613"/>
          </a:xfrm>
        </p:grpSpPr>
        <p:sp>
          <p:nvSpPr>
            <p:cNvPr id="23592" name="Oval 29"/>
            <p:cNvSpPr>
              <a:spLocks noChangeArrowheads="1"/>
            </p:cNvSpPr>
            <p:nvPr/>
          </p:nvSpPr>
          <p:spPr bwMode="auto">
            <a:xfrm rot="-1801353">
              <a:off x="3933" y="1266"/>
              <a:ext cx="1293" cy="613"/>
            </a:xfrm>
            <a:prstGeom prst="ellipse">
              <a:avLst/>
            </a:prstGeom>
            <a:solidFill>
              <a:srgbClr val="FFFFFF"/>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93" name="Text Box 30"/>
            <p:cNvSpPr txBox="1">
              <a:spLocks noChangeArrowheads="1"/>
            </p:cNvSpPr>
            <p:nvPr/>
          </p:nvSpPr>
          <p:spPr bwMode="auto">
            <a:xfrm rot="-1801353">
              <a:off x="4083" y="1325"/>
              <a:ext cx="1361" cy="248"/>
            </a:xfrm>
            <a:prstGeom prst="rect">
              <a:avLst/>
            </a:prstGeom>
            <a:noFill/>
            <a:ln w="9525">
              <a:noFill/>
              <a:miter lim="800000"/>
              <a:headEnd/>
              <a:tailEnd/>
            </a:ln>
          </p:spPr>
          <p:txBody>
            <a:bodyPr lIns="0" tIns="0" rIns="0" bIns="0">
              <a:spAutoFit/>
            </a:bodyPr>
            <a:lstStyle/>
            <a:p>
              <a:pPr>
                <a:lnSpc>
                  <a:spcPct val="80000"/>
                </a:lnSpc>
                <a:spcBef>
                  <a:spcPct val="50000"/>
                </a:spcBef>
                <a:buFont typeface="Wingdings" pitchFamily="2" charset="2"/>
                <a:buNone/>
              </a:pPr>
              <a:r>
                <a:rPr lang="tr-TR" sz="1600" b="1" dirty="0">
                  <a:solidFill>
                    <a:srgbClr val="002060"/>
                  </a:solidFill>
                </a:rPr>
                <a:t>ÖLÇÜM </a:t>
              </a:r>
              <a:r>
                <a:rPr lang="tr-TR" sz="1600" b="1" dirty="0" smtClean="0">
                  <a:solidFill>
                    <a:srgbClr val="002060"/>
                  </a:solidFill>
                </a:rPr>
                <a:t>LABORATUVARLARI</a:t>
              </a:r>
              <a:endParaRPr lang="tr-TR" sz="1600" b="1" dirty="0">
                <a:solidFill>
                  <a:srgbClr val="002060"/>
                </a:solidFill>
              </a:endParaRPr>
            </a:p>
          </p:txBody>
        </p:sp>
      </p:grpSp>
      <p:grpSp>
        <p:nvGrpSpPr>
          <p:cNvPr id="21" name="Group 31"/>
          <p:cNvGrpSpPr>
            <a:grpSpLocks/>
          </p:cNvGrpSpPr>
          <p:nvPr/>
        </p:nvGrpSpPr>
        <p:grpSpPr bwMode="auto">
          <a:xfrm rot="-1801353">
            <a:off x="4756150" y="1322388"/>
            <a:ext cx="2600325" cy="1184275"/>
            <a:chOff x="2298" y="913"/>
            <a:chExt cx="1494" cy="613"/>
          </a:xfrm>
        </p:grpSpPr>
        <p:sp>
          <p:nvSpPr>
            <p:cNvPr id="23590" name="Oval 32"/>
            <p:cNvSpPr>
              <a:spLocks noChangeArrowheads="1"/>
            </p:cNvSpPr>
            <p:nvPr/>
          </p:nvSpPr>
          <p:spPr bwMode="auto">
            <a:xfrm>
              <a:off x="2298" y="913"/>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91" name="Text Box 33"/>
            <p:cNvSpPr txBox="1">
              <a:spLocks noChangeArrowheads="1"/>
            </p:cNvSpPr>
            <p:nvPr/>
          </p:nvSpPr>
          <p:spPr bwMode="auto">
            <a:xfrm>
              <a:off x="2431" y="1139"/>
              <a:ext cx="1361" cy="204"/>
            </a:xfrm>
            <a:prstGeom prst="rect">
              <a:avLst/>
            </a:prstGeom>
            <a:noFill/>
            <a:ln w="9525">
              <a:noFill/>
              <a:miter lim="800000"/>
              <a:headEnd/>
              <a:tailEnd/>
            </a:ln>
          </p:spPr>
          <p:txBody>
            <a:bodyPr lIns="0" tIns="0" rIns="0" bIns="0">
              <a:spAutoFit/>
            </a:bodyPr>
            <a:lstStyle/>
            <a:p>
              <a:pPr>
                <a:lnSpc>
                  <a:spcPct val="80000"/>
                </a:lnSpc>
                <a:spcBef>
                  <a:spcPct val="50000"/>
                </a:spcBef>
                <a:buFont typeface="Wingdings" pitchFamily="2" charset="2"/>
                <a:buNone/>
              </a:pPr>
              <a:r>
                <a:rPr lang="tr-TR" sz="1600" b="1" dirty="0">
                  <a:solidFill>
                    <a:srgbClr val="002060"/>
                  </a:solidFill>
                </a:rPr>
                <a:t>KAMU KURUMLARI,  BELEDİYELER</a:t>
              </a:r>
            </a:p>
          </p:txBody>
        </p:sp>
      </p:grpSp>
      <p:grpSp>
        <p:nvGrpSpPr>
          <p:cNvPr id="24" name="Group 34"/>
          <p:cNvGrpSpPr>
            <a:grpSpLocks/>
          </p:cNvGrpSpPr>
          <p:nvPr/>
        </p:nvGrpSpPr>
        <p:grpSpPr bwMode="auto">
          <a:xfrm rot="-1801353">
            <a:off x="2932113" y="1335088"/>
            <a:ext cx="2400300" cy="1077912"/>
            <a:chOff x="1205" y="572"/>
            <a:chExt cx="1513" cy="613"/>
          </a:xfrm>
        </p:grpSpPr>
        <p:sp>
          <p:nvSpPr>
            <p:cNvPr id="23588" name="Oval 35"/>
            <p:cNvSpPr>
              <a:spLocks noChangeArrowheads="1"/>
            </p:cNvSpPr>
            <p:nvPr/>
          </p:nvSpPr>
          <p:spPr bwMode="auto">
            <a:xfrm>
              <a:off x="1205" y="572"/>
              <a:ext cx="1293" cy="613"/>
            </a:xfrm>
            <a:prstGeom prst="ellipse">
              <a:avLst/>
            </a:prstGeom>
            <a:solidFill>
              <a:srgbClr val="FFFFFF"/>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89" name="Text Box 36"/>
            <p:cNvSpPr txBox="1">
              <a:spLocks noChangeArrowheads="1"/>
            </p:cNvSpPr>
            <p:nvPr/>
          </p:nvSpPr>
          <p:spPr bwMode="auto">
            <a:xfrm>
              <a:off x="1357" y="717"/>
              <a:ext cx="1361" cy="231"/>
            </a:xfrm>
            <a:prstGeom prst="rect">
              <a:avLst/>
            </a:prstGeom>
            <a:noFill/>
            <a:ln w="9525">
              <a:noFill/>
              <a:miter lim="800000"/>
              <a:headEnd/>
              <a:tailEnd/>
            </a:ln>
          </p:spPr>
          <p:txBody>
            <a:bodyPr lIns="0" tIns="0" rIns="0" bIns="0">
              <a:spAutoFit/>
            </a:bodyPr>
            <a:lstStyle/>
            <a:p>
              <a:pPr>
                <a:lnSpc>
                  <a:spcPct val="80000"/>
                </a:lnSpc>
                <a:spcBef>
                  <a:spcPct val="50000"/>
                </a:spcBef>
                <a:buFont typeface="Wingdings" pitchFamily="2" charset="2"/>
                <a:buNone/>
              </a:pPr>
              <a:endParaRPr lang="tr-TR" sz="700" b="1">
                <a:solidFill>
                  <a:srgbClr val="CC3399"/>
                </a:solidFill>
              </a:endParaRPr>
            </a:p>
            <a:p>
              <a:pPr>
                <a:lnSpc>
                  <a:spcPct val="80000"/>
                </a:lnSpc>
                <a:spcBef>
                  <a:spcPct val="50000"/>
                </a:spcBef>
                <a:buFont typeface="Wingdings" pitchFamily="2" charset="2"/>
                <a:buNone/>
              </a:pPr>
              <a:r>
                <a:rPr lang="tr-TR" sz="1600" b="1">
                  <a:solidFill>
                    <a:srgbClr val="002060"/>
                  </a:solidFill>
                </a:rPr>
                <a:t>ÜNİVERSİTELER</a:t>
              </a:r>
            </a:p>
          </p:txBody>
        </p:sp>
      </p:grpSp>
      <p:sp>
        <p:nvSpPr>
          <p:cNvPr id="27" name="Text Box 37"/>
          <p:cNvSpPr txBox="1">
            <a:spLocks noChangeArrowheads="1"/>
          </p:cNvSpPr>
          <p:nvPr/>
        </p:nvSpPr>
        <p:spPr bwMode="auto">
          <a:xfrm>
            <a:off x="3160713" y="3065463"/>
            <a:ext cx="3275012" cy="1323975"/>
          </a:xfrm>
          <a:prstGeom prst="rect">
            <a:avLst/>
          </a:prstGeom>
          <a:noFill/>
          <a:ln w="9525" algn="ctr">
            <a:noFill/>
            <a:miter lim="800000"/>
            <a:headEnd/>
            <a:tailEnd/>
          </a:ln>
          <a:effectLst/>
        </p:spPr>
        <p:txBody>
          <a:bodyPr>
            <a:spAutoFit/>
          </a:bodyPr>
          <a:lstStyle/>
          <a:p>
            <a:pPr marL="342900" indent="-342900" fontAlgn="auto">
              <a:spcBef>
                <a:spcPts val="0"/>
              </a:spcBef>
              <a:spcAft>
                <a:spcPts val="0"/>
              </a:spcAft>
              <a:buFont typeface="Wingdings" pitchFamily="2" charset="2"/>
              <a:buNone/>
              <a:defRPr/>
            </a:pPr>
            <a:r>
              <a:rPr lang="tr-TR" sz="4000" dirty="0">
                <a:solidFill>
                  <a:srgbClr val="FF6600"/>
                </a:solidFill>
                <a:effectLst>
                  <a:outerShdw blurRad="38100" dist="38100" dir="2700000" algn="tl">
                    <a:srgbClr val="000000"/>
                  </a:outerShdw>
                </a:effectLst>
                <a:latin typeface="+mn-lt"/>
              </a:rPr>
              <a:t>ÇEVRE </a:t>
            </a:r>
          </a:p>
          <a:p>
            <a:pPr marL="342900" indent="-342900" fontAlgn="auto">
              <a:spcBef>
                <a:spcPts val="0"/>
              </a:spcBef>
              <a:spcAft>
                <a:spcPts val="0"/>
              </a:spcAft>
              <a:buFont typeface="Wingdings" pitchFamily="2" charset="2"/>
              <a:buNone/>
              <a:defRPr/>
            </a:pPr>
            <a:r>
              <a:rPr lang="tr-TR" sz="4000" dirty="0">
                <a:solidFill>
                  <a:srgbClr val="FF6600"/>
                </a:solidFill>
                <a:effectLst>
                  <a:outerShdw blurRad="38100" dist="38100" dir="2700000" algn="tl">
                    <a:srgbClr val="000000"/>
                  </a:outerShdw>
                </a:effectLst>
                <a:latin typeface="+mn-lt"/>
              </a:rPr>
              <a:t>MÜHENDİSİ</a:t>
            </a:r>
          </a:p>
        </p:txBody>
      </p:sp>
      <p:grpSp>
        <p:nvGrpSpPr>
          <p:cNvPr id="29" name="Group 50"/>
          <p:cNvGrpSpPr>
            <a:grpSpLocks/>
          </p:cNvGrpSpPr>
          <p:nvPr/>
        </p:nvGrpSpPr>
        <p:grpSpPr bwMode="auto">
          <a:xfrm rot="-1801353">
            <a:off x="371475" y="1614488"/>
            <a:ext cx="3192463" cy="1006475"/>
            <a:chOff x="4421" y="1820"/>
            <a:chExt cx="1526" cy="613"/>
          </a:xfrm>
        </p:grpSpPr>
        <p:sp>
          <p:nvSpPr>
            <p:cNvPr id="23586" name="Oval 51"/>
            <p:cNvSpPr>
              <a:spLocks noChangeArrowheads="1"/>
            </p:cNvSpPr>
            <p:nvPr/>
          </p:nvSpPr>
          <p:spPr bwMode="auto">
            <a:xfrm>
              <a:off x="4421" y="1820"/>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87" name="Text Box 52"/>
            <p:cNvSpPr txBox="1">
              <a:spLocks noChangeArrowheads="1"/>
            </p:cNvSpPr>
            <p:nvPr/>
          </p:nvSpPr>
          <p:spPr bwMode="auto">
            <a:xfrm>
              <a:off x="4586" y="2015"/>
              <a:ext cx="1361" cy="240"/>
            </a:xfrm>
            <a:prstGeom prst="rect">
              <a:avLst/>
            </a:prstGeom>
            <a:noFill/>
            <a:ln w="9525">
              <a:noFill/>
              <a:miter lim="800000"/>
              <a:headEnd/>
              <a:tailEnd/>
            </a:ln>
          </p:spPr>
          <p:txBody>
            <a:bodyPr lIns="0" tIns="0" rIns="0" bIns="0">
              <a:spAutoFit/>
            </a:bodyPr>
            <a:lstStyle/>
            <a:p>
              <a:pPr>
                <a:lnSpc>
                  <a:spcPct val="80000"/>
                </a:lnSpc>
                <a:spcBef>
                  <a:spcPct val="50000"/>
                </a:spcBef>
                <a:buFont typeface="Wingdings" pitchFamily="2" charset="2"/>
                <a:buNone/>
              </a:pPr>
              <a:r>
                <a:rPr lang="tr-TR" sz="1600" b="1">
                  <a:solidFill>
                    <a:srgbClr val="002060"/>
                  </a:solidFill>
                </a:rPr>
                <a:t>ATIK TOPLAMA,GERİ KAZANIM TESİSLERİ  </a:t>
              </a:r>
            </a:p>
          </p:txBody>
        </p:sp>
      </p:grpSp>
      <p:grpSp>
        <p:nvGrpSpPr>
          <p:cNvPr id="32" name="Group 53"/>
          <p:cNvGrpSpPr>
            <a:grpSpLocks/>
          </p:cNvGrpSpPr>
          <p:nvPr/>
        </p:nvGrpSpPr>
        <p:grpSpPr bwMode="auto">
          <a:xfrm>
            <a:off x="2979738" y="5300663"/>
            <a:ext cx="2189162" cy="1008062"/>
            <a:chOff x="2858" y="3504"/>
            <a:chExt cx="1379" cy="613"/>
          </a:xfrm>
        </p:grpSpPr>
        <p:sp>
          <p:nvSpPr>
            <p:cNvPr id="23584" name="Oval 54"/>
            <p:cNvSpPr>
              <a:spLocks noChangeArrowheads="1"/>
            </p:cNvSpPr>
            <p:nvPr/>
          </p:nvSpPr>
          <p:spPr bwMode="auto">
            <a:xfrm rot="-1801353">
              <a:off x="2858" y="3504"/>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85" name="Text Box 55"/>
            <p:cNvSpPr txBox="1">
              <a:spLocks noChangeArrowheads="1"/>
            </p:cNvSpPr>
            <p:nvPr/>
          </p:nvSpPr>
          <p:spPr bwMode="auto">
            <a:xfrm rot="-1801353">
              <a:off x="2876" y="3659"/>
              <a:ext cx="1361" cy="299"/>
            </a:xfrm>
            <a:prstGeom prst="rect">
              <a:avLst/>
            </a:prstGeom>
            <a:noFill/>
            <a:ln w="9525">
              <a:noFill/>
              <a:miter lim="800000"/>
              <a:headEnd/>
              <a:tailEnd/>
            </a:ln>
          </p:spPr>
          <p:txBody>
            <a:bodyPr lIns="0" tIns="0" rIns="0" bIns="0">
              <a:spAutoFit/>
            </a:bodyPr>
            <a:lstStyle/>
            <a:p>
              <a:pPr algn="ctr">
                <a:spcBef>
                  <a:spcPct val="50000"/>
                </a:spcBef>
                <a:buFont typeface="Wingdings" pitchFamily="2" charset="2"/>
                <a:buNone/>
              </a:pPr>
              <a:r>
                <a:rPr lang="tr-TR" sz="1600" b="1">
                  <a:solidFill>
                    <a:srgbClr val="002060"/>
                  </a:solidFill>
                </a:rPr>
                <a:t>MÜHENDİSLİK BÜROLARI</a:t>
              </a:r>
            </a:p>
          </p:txBody>
        </p:sp>
      </p:grpSp>
      <p:grpSp>
        <p:nvGrpSpPr>
          <p:cNvPr id="35" name="Group 56"/>
          <p:cNvGrpSpPr>
            <a:grpSpLocks/>
          </p:cNvGrpSpPr>
          <p:nvPr/>
        </p:nvGrpSpPr>
        <p:grpSpPr bwMode="auto">
          <a:xfrm>
            <a:off x="847725" y="5373688"/>
            <a:ext cx="2751138" cy="973137"/>
            <a:chOff x="272" y="3209"/>
            <a:chExt cx="1485" cy="613"/>
          </a:xfrm>
        </p:grpSpPr>
        <p:sp>
          <p:nvSpPr>
            <p:cNvPr id="23582" name="Oval 57"/>
            <p:cNvSpPr>
              <a:spLocks noChangeArrowheads="1"/>
            </p:cNvSpPr>
            <p:nvPr/>
          </p:nvSpPr>
          <p:spPr bwMode="auto">
            <a:xfrm rot="-1801353">
              <a:off x="272" y="3209"/>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83" name="Text Box 58"/>
            <p:cNvSpPr txBox="1">
              <a:spLocks noChangeArrowheads="1"/>
            </p:cNvSpPr>
            <p:nvPr/>
          </p:nvSpPr>
          <p:spPr bwMode="auto">
            <a:xfrm rot="-1801353">
              <a:off x="396" y="3323"/>
              <a:ext cx="1361" cy="155"/>
            </a:xfrm>
            <a:prstGeom prst="rect">
              <a:avLst/>
            </a:prstGeom>
            <a:noFill/>
            <a:ln w="9525">
              <a:noFill/>
              <a:miter lim="800000"/>
              <a:headEnd/>
              <a:tailEnd/>
            </a:ln>
          </p:spPr>
          <p:txBody>
            <a:bodyPr lIns="0" tIns="0" rIns="0" bIns="0">
              <a:spAutoFit/>
            </a:bodyPr>
            <a:lstStyle/>
            <a:p>
              <a:pPr>
                <a:spcBef>
                  <a:spcPct val="50000"/>
                </a:spcBef>
                <a:buFont typeface="Wingdings" pitchFamily="2" charset="2"/>
                <a:buNone/>
              </a:pPr>
              <a:r>
                <a:rPr lang="tr-TR" sz="1600" b="1">
                  <a:solidFill>
                    <a:srgbClr val="002060"/>
                  </a:solidFill>
                </a:rPr>
                <a:t>LPG İSTASYONLARI</a:t>
              </a:r>
            </a:p>
          </p:txBody>
        </p:sp>
      </p:grpSp>
      <p:grpSp>
        <p:nvGrpSpPr>
          <p:cNvPr id="38" name="Group 59"/>
          <p:cNvGrpSpPr>
            <a:grpSpLocks/>
          </p:cNvGrpSpPr>
          <p:nvPr/>
        </p:nvGrpSpPr>
        <p:grpSpPr bwMode="auto">
          <a:xfrm>
            <a:off x="26988" y="3176588"/>
            <a:ext cx="3100387" cy="973137"/>
            <a:chOff x="272" y="3209"/>
            <a:chExt cx="1486" cy="613"/>
          </a:xfrm>
        </p:grpSpPr>
        <p:sp>
          <p:nvSpPr>
            <p:cNvPr id="23580" name="Oval 60"/>
            <p:cNvSpPr>
              <a:spLocks noChangeArrowheads="1"/>
            </p:cNvSpPr>
            <p:nvPr/>
          </p:nvSpPr>
          <p:spPr bwMode="auto">
            <a:xfrm rot="-1801353">
              <a:off x="272" y="3209"/>
              <a:ext cx="1293" cy="613"/>
            </a:xfrm>
            <a:prstGeom prst="ellipse">
              <a:avLst/>
            </a:prstGeom>
            <a:solidFill>
              <a:schemeClr val="bg1"/>
            </a:solidFill>
            <a:ln w="57150" algn="ctr">
              <a:solidFill>
                <a:srgbClr val="FF6600"/>
              </a:solidFill>
              <a:round/>
              <a:headEnd/>
              <a:tailEnd/>
            </a:ln>
          </p:spPr>
          <p:txBody>
            <a:bodyPr wrap="none" anchor="ctr"/>
            <a:lstStyle/>
            <a:p>
              <a:pPr marL="342900" indent="-342900">
                <a:buFont typeface="Wingdings" pitchFamily="2" charset="2"/>
                <a:buAutoNum type="arabicPeriod" startAt="19"/>
              </a:pPr>
              <a:endParaRPr lang="tr-TR">
                <a:latin typeface="Gill Sans MT" pitchFamily="34" charset="0"/>
              </a:endParaRPr>
            </a:p>
          </p:txBody>
        </p:sp>
        <p:sp>
          <p:nvSpPr>
            <p:cNvPr id="23581" name="Text Box 61"/>
            <p:cNvSpPr txBox="1">
              <a:spLocks noChangeArrowheads="1"/>
            </p:cNvSpPr>
            <p:nvPr/>
          </p:nvSpPr>
          <p:spPr bwMode="auto">
            <a:xfrm rot="-1801353">
              <a:off x="397" y="3250"/>
              <a:ext cx="1361" cy="310"/>
            </a:xfrm>
            <a:prstGeom prst="rect">
              <a:avLst/>
            </a:prstGeom>
            <a:noFill/>
            <a:ln w="9525">
              <a:noFill/>
              <a:miter lim="800000"/>
              <a:headEnd/>
              <a:tailEnd/>
            </a:ln>
          </p:spPr>
          <p:txBody>
            <a:bodyPr lIns="0" tIns="0" rIns="0" bIns="0">
              <a:spAutoFit/>
            </a:bodyPr>
            <a:lstStyle/>
            <a:p>
              <a:pPr>
                <a:spcBef>
                  <a:spcPct val="50000"/>
                </a:spcBef>
                <a:buFont typeface="Wingdings" pitchFamily="2" charset="2"/>
                <a:buNone/>
              </a:pPr>
              <a:r>
                <a:rPr lang="tr-TR" sz="1600" b="1">
                  <a:solidFill>
                    <a:srgbClr val="002060"/>
                  </a:solidFill>
                </a:rPr>
                <a:t>KATI ATIK DEPOLAMA TESİSLERİ</a:t>
              </a:r>
            </a:p>
          </p:txBody>
        </p:sp>
      </p:grpSp>
      <p:sp>
        <p:nvSpPr>
          <p:cNvPr id="23568" name="Line 62"/>
          <p:cNvSpPr>
            <a:spLocks noChangeShapeType="1"/>
          </p:cNvSpPr>
          <p:nvPr/>
        </p:nvSpPr>
        <p:spPr bwMode="auto">
          <a:xfrm>
            <a:off x="2411413" y="2420938"/>
            <a:ext cx="914400" cy="792162"/>
          </a:xfrm>
          <a:prstGeom prst="line">
            <a:avLst/>
          </a:prstGeom>
          <a:noFill/>
          <a:ln w="57150">
            <a:solidFill>
              <a:srgbClr val="FF6600"/>
            </a:solidFill>
            <a:prstDash val="sysDot"/>
            <a:round/>
            <a:headEnd/>
            <a:tailEnd/>
          </a:ln>
        </p:spPr>
        <p:txBody>
          <a:bodyPr wrap="none" anchor="ctr"/>
          <a:lstStyle/>
          <a:p>
            <a:endParaRPr lang="tr-TR"/>
          </a:p>
        </p:txBody>
      </p:sp>
      <p:sp>
        <p:nvSpPr>
          <p:cNvPr id="23569" name="Line 63"/>
          <p:cNvSpPr>
            <a:spLocks noChangeShapeType="1"/>
          </p:cNvSpPr>
          <p:nvPr/>
        </p:nvSpPr>
        <p:spPr bwMode="auto">
          <a:xfrm flipV="1">
            <a:off x="2268538" y="3573463"/>
            <a:ext cx="911225" cy="0"/>
          </a:xfrm>
          <a:prstGeom prst="line">
            <a:avLst/>
          </a:prstGeom>
          <a:noFill/>
          <a:ln w="57150">
            <a:solidFill>
              <a:srgbClr val="FF6600"/>
            </a:solidFill>
            <a:prstDash val="sysDot"/>
            <a:round/>
            <a:headEnd/>
            <a:tailEnd/>
          </a:ln>
        </p:spPr>
        <p:txBody>
          <a:bodyPr wrap="none" anchor="ctr"/>
          <a:lstStyle/>
          <a:p>
            <a:endParaRPr lang="tr-TR"/>
          </a:p>
        </p:txBody>
      </p:sp>
      <p:sp>
        <p:nvSpPr>
          <p:cNvPr id="23570" name="Line 64"/>
          <p:cNvSpPr>
            <a:spLocks noChangeShapeType="1"/>
          </p:cNvSpPr>
          <p:nvPr/>
        </p:nvSpPr>
        <p:spPr bwMode="auto">
          <a:xfrm flipV="1">
            <a:off x="2411413" y="4017963"/>
            <a:ext cx="836612" cy="274637"/>
          </a:xfrm>
          <a:prstGeom prst="line">
            <a:avLst/>
          </a:prstGeom>
          <a:noFill/>
          <a:ln w="57150">
            <a:solidFill>
              <a:srgbClr val="FF6600"/>
            </a:solidFill>
            <a:prstDash val="sysDot"/>
            <a:round/>
            <a:headEnd/>
            <a:tailEnd/>
          </a:ln>
        </p:spPr>
        <p:txBody>
          <a:bodyPr wrap="none" anchor="ctr"/>
          <a:lstStyle/>
          <a:p>
            <a:endParaRPr lang="tr-TR"/>
          </a:p>
        </p:txBody>
      </p:sp>
      <p:sp>
        <p:nvSpPr>
          <p:cNvPr id="23571" name="Line 65"/>
          <p:cNvSpPr>
            <a:spLocks noChangeShapeType="1"/>
          </p:cNvSpPr>
          <p:nvPr/>
        </p:nvSpPr>
        <p:spPr bwMode="auto">
          <a:xfrm flipV="1">
            <a:off x="3059113" y="4292600"/>
            <a:ext cx="720725" cy="936625"/>
          </a:xfrm>
          <a:prstGeom prst="line">
            <a:avLst/>
          </a:prstGeom>
          <a:noFill/>
          <a:ln w="57150">
            <a:solidFill>
              <a:srgbClr val="FF6600"/>
            </a:solidFill>
            <a:prstDash val="sysDot"/>
            <a:round/>
            <a:headEnd/>
            <a:tailEnd/>
          </a:ln>
        </p:spPr>
        <p:txBody>
          <a:bodyPr wrap="none" anchor="ctr"/>
          <a:lstStyle/>
          <a:p>
            <a:endParaRPr lang="tr-TR"/>
          </a:p>
        </p:txBody>
      </p:sp>
      <p:sp>
        <p:nvSpPr>
          <p:cNvPr id="23572" name="Line 66"/>
          <p:cNvSpPr>
            <a:spLocks noChangeShapeType="1"/>
          </p:cNvSpPr>
          <p:nvPr/>
        </p:nvSpPr>
        <p:spPr bwMode="auto">
          <a:xfrm flipH="1" flipV="1">
            <a:off x="4464050" y="4292600"/>
            <a:ext cx="36513" cy="865188"/>
          </a:xfrm>
          <a:prstGeom prst="line">
            <a:avLst/>
          </a:prstGeom>
          <a:noFill/>
          <a:ln w="57150">
            <a:solidFill>
              <a:srgbClr val="FF6600"/>
            </a:solidFill>
            <a:prstDash val="sysDot"/>
            <a:round/>
            <a:headEnd/>
            <a:tailEnd/>
          </a:ln>
        </p:spPr>
        <p:txBody>
          <a:bodyPr wrap="none" anchor="ctr"/>
          <a:lstStyle/>
          <a:p>
            <a:endParaRPr lang="tr-TR"/>
          </a:p>
        </p:txBody>
      </p:sp>
      <p:sp>
        <p:nvSpPr>
          <p:cNvPr id="23573" name="Line 67"/>
          <p:cNvSpPr>
            <a:spLocks noChangeShapeType="1"/>
          </p:cNvSpPr>
          <p:nvPr/>
        </p:nvSpPr>
        <p:spPr bwMode="auto">
          <a:xfrm flipH="1" flipV="1">
            <a:off x="5146675" y="4292600"/>
            <a:ext cx="793750" cy="865188"/>
          </a:xfrm>
          <a:prstGeom prst="line">
            <a:avLst/>
          </a:prstGeom>
          <a:noFill/>
          <a:ln w="57150">
            <a:solidFill>
              <a:srgbClr val="FF6600"/>
            </a:solidFill>
            <a:prstDash val="sysDot"/>
            <a:round/>
            <a:headEnd/>
            <a:tailEnd/>
          </a:ln>
        </p:spPr>
        <p:txBody>
          <a:bodyPr wrap="none" anchor="ctr"/>
          <a:lstStyle/>
          <a:p>
            <a:endParaRPr lang="tr-TR"/>
          </a:p>
        </p:txBody>
      </p:sp>
      <p:sp>
        <p:nvSpPr>
          <p:cNvPr id="23574" name="Line 68"/>
          <p:cNvSpPr>
            <a:spLocks noChangeShapeType="1"/>
          </p:cNvSpPr>
          <p:nvPr/>
        </p:nvSpPr>
        <p:spPr bwMode="auto">
          <a:xfrm flipH="1" flipV="1">
            <a:off x="5795963" y="4292600"/>
            <a:ext cx="1379537" cy="936625"/>
          </a:xfrm>
          <a:prstGeom prst="line">
            <a:avLst/>
          </a:prstGeom>
          <a:noFill/>
          <a:ln w="57150">
            <a:solidFill>
              <a:srgbClr val="FF6600"/>
            </a:solidFill>
            <a:prstDash val="sysDot"/>
            <a:round/>
            <a:headEnd/>
            <a:tailEnd/>
          </a:ln>
        </p:spPr>
        <p:txBody>
          <a:bodyPr wrap="none" anchor="ctr"/>
          <a:lstStyle/>
          <a:p>
            <a:endParaRPr lang="tr-TR"/>
          </a:p>
        </p:txBody>
      </p:sp>
      <p:sp>
        <p:nvSpPr>
          <p:cNvPr id="23575" name="Line 69"/>
          <p:cNvSpPr>
            <a:spLocks noChangeShapeType="1"/>
          </p:cNvSpPr>
          <p:nvPr/>
        </p:nvSpPr>
        <p:spPr bwMode="auto">
          <a:xfrm flipH="1">
            <a:off x="6011863" y="4017963"/>
            <a:ext cx="550862" cy="0"/>
          </a:xfrm>
          <a:prstGeom prst="line">
            <a:avLst/>
          </a:prstGeom>
          <a:noFill/>
          <a:ln w="57150">
            <a:solidFill>
              <a:srgbClr val="FF6600"/>
            </a:solidFill>
            <a:prstDash val="sysDot"/>
            <a:round/>
            <a:headEnd/>
            <a:tailEnd/>
          </a:ln>
        </p:spPr>
        <p:txBody>
          <a:bodyPr wrap="none" anchor="ctr"/>
          <a:lstStyle/>
          <a:p>
            <a:endParaRPr lang="tr-TR"/>
          </a:p>
        </p:txBody>
      </p:sp>
      <p:sp>
        <p:nvSpPr>
          <p:cNvPr id="23576" name="Line 70"/>
          <p:cNvSpPr>
            <a:spLocks noChangeShapeType="1"/>
          </p:cNvSpPr>
          <p:nvPr/>
        </p:nvSpPr>
        <p:spPr bwMode="auto">
          <a:xfrm flipH="1">
            <a:off x="4895850" y="3213100"/>
            <a:ext cx="1116013" cy="360363"/>
          </a:xfrm>
          <a:prstGeom prst="line">
            <a:avLst/>
          </a:prstGeom>
          <a:noFill/>
          <a:ln w="57150">
            <a:solidFill>
              <a:srgbClr val="FF6600"/>
            </a:solidFill>
            <a:prstDash val="sysDot"/>
            <a:round/>
            <a:headEnd/>
            <a:tailEnd/>
          </a:ln>
        </p:spPr>
        <p:txBody>
          <a:bodyPr wrap="none" anchor="ctr"/>
          <a:lstStyle/>
          <a:p>
            <a:endParaRPr lang="tr-TR"/>
          </a:p>
        </p:txBody>
      </p:sp>
      <p:sp>
        <p:nvSpPr>
          <p:cNvPr id="23577" name="Line 71"/>
          <p:cNvSpPr>
            <a:spLocks noChangeShapeType="1"/>
          </p:cNvSpPr>
          <p:nvPr/>
        </p:nvSpPr>
        <p:spPr bwMode="auto">
          <a:xfrm flipH="1">
            <a:off x="4635500" y="2636838"/>
            <a:ext cx="368300" cy="576262"/>
          </a:xfrm>
          <a:prstGeom prst="line">
            <a:avLst/>
          </a:prstGeom>
          <a:noFill/>
          <a:ln w="57150">
            <a:solidFill>
              <a:srgbClr val="FF6600"/>
            </a:solidFill>
            <a:prstDash val="sysDot"/>
            <a:round/>
            <a:headEnd/>
            <a:tailEnd/>
          </a:ln>
        </p:spPr>
        <p:txBody>
          <a:bodyPr wrap="none" anchor="ctr"/>
          <a:lstStyle/>
          <a:p>
            <a:endParaRPr lang="tr-TR"/>
          </a:p>
        </p:txBody>
      </p:sp>
      <p:sp>
        <p:nvSpPr>
          <p:cNvPr id="23578" name="Line 72"/>
          <p:cNvSpPr>
            <a:spLocks noChangeShapeType="1"/>
          </p:cNvSpPr>
          <p:nvPr/>
        </p:nvSpPr>
        <p:spPr bwMode="auto">
          <a:xfrm>
            <a:off x="4067175" y="2492375"/>
            <a:ext cx="0" cy="720725"/>
          </a:xfrm>
          <a:prstGeom prst="line">
            <a:avLst/>
          </a:prstGeom>
          <a:noFill/>
          <a:ln w="57150">
            <a:solidFill>
              <a:srgbClr val="FF6600"/>
            </a:solidFill>
            <a:prstDash val="sysDot"/>
            <a:round/>
            <a:headEnd/>
            <a:tailEnd/>
          </a:ln>
        </p:spPr>
        <p:txBody>
          <a:bodyPr wrap="none" anchor="ctr"/>
          <a:lstStyle/>
          <a:p>
            <a:endParaRPr lang="tr-TR"/>
          </a:p>
        </p:txBody>
      </p:sp>
      <p:sp>
        <p:nvSpPr>
          <p:cNvPr id="23579" name="Veri Yer Tutucusu 51"/>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7F638B5-C7B0-4B6B-8C38-489FF74B4DAB}" type="datetime1">
              <a:rPr lang="tr-TR"/>
              <a:pPr fontAlgn="base">
                <a:spcBef>
                  <a:spcPct val="0"/>
                </a:spcBef>
                <a:spcAft>
                  <a:spcPct val="0"/>
                </a:spcAft>
                <a:defRPr/>
              </a:pPr>
              <a:t>5.10.2018</a:t>
            </a:fld>
            <a:endParaRPr lang="tr-TR"/>
          </a:p>
        </p:txBody>
      </p:sp>
    </p:spTree>
    <p:extLst>
      <p:ext uri="{BB962C8B-B14F-4D97-AF65-F5344CB8AC3E}">
        <p14:creationId xmlns:p14="http://schemas.microsoft.com/office/powerpoint/2010/main" val="37713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5"/>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9"/>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12"/>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24"/>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21"/>
                                        </p:tgtEl>
                                        <p:attrNameLst>
                                          <p:attrName>r</p:attrName>
                                        </p:attrNameLst>
                                      </p:cBhvr>
                                    </p:animRot>
                                  </p:childTnLst>
                                </p:cTn>
                              </p:par>
                              <p:par>
                                <p:cTn id="19" presetID="50" presetClass="entr" presetSubtype="0" decel="10000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3"/>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par>
                                <p:cTn id="24" presetID="8" presetClass="emph" presetSubtype="0" fill="hold" nodeType="withEffect">
                                  <p:stCondLst>
                                    <p:cond delay="0"/>
                                  </p:stCondLst>
                                  <p:childTnLst>
                                    <p:animRot by="21600000">
                                      <p:cBhvr>
                                        <p:cTn id="25" dur="2000" fill="hold"/>
                                        <p:tgtEl>
                                          <p:spTgt spid="29"/>
                                        </p:tgtEl>
                                        <p:attrNameLst>
                                          <p:attrName>r</p:attrName>
                                        </p:attrNameLst>
                                      </p:cBhvr>
                                    </p:animRot>
                                  </p:childTnLst>
                                </p:cTn>
                              </p:par>
                              <p:par>
                                <p:cTn id="26" presetID="8" presetClass="emph" presetSubtype="0" fill="hold" nodeType="withEffect">
                                  <p:stCondLst>
                                    <p:cond delay="0"/>
                                  </p:stCondLst>
                                  <p:childTnLst>
                                    <p:animRot by="21600000">
                                      <p:cBhvr>
                                        <p:cTn id="27" dur="2000" fill="hold"/>
                                        <p:tgtEl>
                                          <p:spTgt spid="32"/>
                                        </p:tgtEl>
                                        <p:attrNameLst>
                                          <p:attrName>r</p:attrName>
                                        </p:attrNameLst>
                                      </p:cBhvr>
                                    </p:animRot>
                                  </p:childTnLst>
                                </p:cTn>
                              </p:par>
                              <p:par>
                                <p:cTn id="28" presetID="8" presetClass="emph" presetSubtype="0" fill="hold" nodeType="withEffect">
                                  <p:stCondLst>
                                    <p:cond delay="0"/>
                                  </p:stCondLst>
                                  <p:childTnLst>
                                    <p:animRot by="21600000">
                                      <p:cBhvr>
                                        <p:cTn id="29" dur="2000" fill="hold"/>
                                        <p:tgtEl>
                                          <p:spTgt spid="35"/>
                                        </p:tgtEl>
                                        <p:attrNameLst>
                                          <p:attrName>r</p:attrName>
                                        </p:attrNameLst>
                                      </p:cBhvr>
                                    </p:animRot>
                                  </p:childTnLst>
                                </p:cTn>
                              </p:par>
                              <p:par>
                                <p:cTn id="30" presetID="8" presetClass="emph" presetSubtype="0" fill="hold" nodeType="withEffect">
                                  <p:stCondLst>
                                    <p:cond delay="0"/>
                                  </p:stCondLst>
                                  <p:childTnLst>
                                    <p:animRot by="21600000">
                                      <p:cBhvr>
                                        <p:cTn id="31" dur="2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p:cNvSpPr>
            <a:spLocks noChangeArrowheads="1"/>
          </p:cNvSpPr>
          <p:nvPr/>
        </p:nvSpPr>
        <p:spPr bwMode="auto">
          <a:xfrm>
            <a:off x="7472363" y="3071813"/>
            <a:ext cx="9144000" cy="0"/>
          </a:xfrm>
          <a:prstGeom prst="rect">
            <a:avLst/>
          </a:prstGeom>
          <a:noFill/>
          <a:ln w="9525">
            <a:noFill/>
            <a:miter lim="800000"/>
            <a:headEnd/>
            <a:tailEnd/>
          </a:ln>
        </p:spPr>
        <p:txBody>
          <a:bodyPr wrap="none" anchor="ctr">
            <a:spAutoFit/>
          </a:bodyPr>
          <a:lstStyle/>
          <a:p>
            <a:endParaRPr lang="tr-TR">
              <a:latin typeface="Gill Sans MT" pitchFamily="34" charset="0"/>
            </a:endParaRPr>
          </a:p>
        </p:txBody>
      </p:sp>
      <p:graphicFrame>
        <p:nvGraphicFramePr>
          <p:cNvPr id="2" name="Diyagram 1"/>
          <p:cNvGraphicFramePr/>
          <p:nvPr>
            <p:extLst>
              <p:ext uri="{D42A27DB-BD31-4B8C-83A1-F6EECF244321}">
                <p14:modId xmlns:p14="http://schemas.microsoft.com/office/powerpoint/2010/main" val="1478727355"/>
              </p:ext>
            </p:extLst>
          </p:nvPr>
        </p:nvGraphicFramePr>
        <p:xfrm>
          <a:off x="323528" y="1256139"/>
          <a:ext cx="4248472"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Başlık 1"/>
          <p:cNvSpPr txBox="1">
            <a:spLocks/>
          </p:cNvSpPr>
          <p:nvPr/>
        </p:nvSpPr>
        <p:spPr>
          <a:xfrm>
            <a:off x="457200" y="152400"/>
            <a:ext cx="8229600" cy="990600"/>
          </a:xfrm>
          <a:prstGeom prst="rect">
            <a:avLst/>
          </a:prstGeom>
        </p:spPr>
        <p:txBody>
          <a:bodyPr>
            <a:normAutofit fontScale="900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endParaRPr lang="tr-TR" b="1" dirty="0" smtClean="0"/>
          </a:p>
          <a:p>
            <a:pPr marL="0" indent="0" fontAlgn="auto">
              <a:spcAft>
                <a:spcPts val="0"/>
              </a:spcAft>
              <a:buFont typeface="Wingdings 3"/>
              <a:buNone/>
              <a:defRPr/>
            </a:pPr>
            <a:r>
              <a:rPr lang="tr-TR" sz="3900" b="1" dirty="0" smtClean="0">
                <a:latin typeface="+mj-lt"/>
              </a:rPr>
              <a:t>ÇEVRE MÜHENDİSİ NE İŞ YAPAR?</a:t>
            </a:r>
            <a:endParaRPr lang="tr-TR" sz="3900" b="1" dirty="0">
              <a:latin typeface="+mj-lt"/>
            </a:endParaRPr>
          </a:p>
        </p:txBody>
      </p:sp>
      <p:sp>
        <p:nvSpPr>
          <p:cNvPr id="24580"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8236D45-9B8B-4965-93BB-3836249AFD32}" type="datetime1">
              <a:rPr lang="tr-TR"/>
              <a:pPr fontAlgn="base">
                <a:spcBef>
                  <a:spcPct val="0"/>
                </a:spcBef>
                <a:spcAft>
                  <a:spcPct val="0"/>
                </a:spcAft>
                <a:defRPr/>
              </a:pPr>
              <a:t>5.10.2018</a:t>
            </a:fld>
            <a:endParaRPr lang="tr-TR"/>
          </a:p>
        </p:txBody>
      </p:sp>
      <p:sp>
        <p:nvSpPr>
          <p:cNvPr id="24581" name="Dikdörtgen 3"/>
          <p:cNvSpPr>
            <a:spLocks noChangeArrowheads="1"/>
          </p:cNvSpPr>
          <p:nvPr/>
        </p:nvSpPr>
        <p:spPr bwMode="auto">
          <a:xfrm>
            <a:off x="4724400" y="1341438"/>
            <a:ext cx="4648200" cy="4693593"/>
          </a:xfrm>
          <a:prstGeom prst="rect">
            <a:avLst/>
          </a:prstGeom>
          <a:noFill/>
          <a:ln w="9525">
            <a:noFill/>
            <a:miter lim="800000"/>
            <a:headEnd/>
            <a:tailEnd/>
          </a:ln>
        </p:spPr>
        <p:txBody>
          <a:bodyPr wrap="square">
            <a:spAutoFit/>
          </a:bodyPr>
          <a:lstStyle/>
          <a:p>
            <a:r>
              <a:rPr lang="tr-TR" sz="2300" dirty="0">
                <a:latin typeface="Gill Sans MT" pitchFamily="34" charset="0"/>
              </a:rPr>
              <a:t>- </a:t>
            </a:r>
            <a:r>
              <a:rPr lang="tr-TR" sz="2300" dirty="0" err="1" smtClean="0">
                <a:latin typeface="Gill Sans MT" pitchFamily="34" charset="0"/>
              </a:rPr>
              <a:t>Etüd</a:t>
            </a:r>
            <a:r>
              <a:rPr lang="tr-TR" sz="2300" dirty="0" smtClean="0">
                <a:latin typeface="Gill Sans MT" pitchFamily="34" charset="0"/>
              </a:rPr>
              <a:t>, fizibilite</a:t>
            </a:r>
            <a:r>
              <a:rPr lang="tr-TR" sz="2300" dirty="0">
                <a:latin typeface="Gill Sans MT" pitchFamily="34" charset="0"/>
              </a:rPr>
              <a:t>, proje,</a:t>
            </a:r>
          </a:p>
          <a:p>
            <a:r>
              <a:rPr lang="tr-TR" sz="2300" dirty="0">
                <a:latin typeface="Gill Sans MT" pitchFamily="34" charset="0"/>
              </a:rPr>
              <a:t>- Araştırma, geliştirme ve planlama,</a:t>
            </a:r>
          </a:p>
          <a:p>
            <a:r>
              <a:rPr lang="tr-TR" sz="2300" dirty="0">
                <a:latin typeface="Gill Sans MT" pitchFamily="34" charset="0"/>
              </a:rPr>
              <a:t>- Danışmanlık ve eğitim,</a:t>
            </a:r>
          </a:p>
          <a:p>
            <a:r>
              <a:rPr lang="tr-TR" sz="2300" dirty="0">
                <a:latin typeface="Gill Sans MT" pitchFamily="34" charset="0"/>
              </a:rPr>
              <a:t>- Kontrollük,</a:t>
            </a:r>
          </a:p>
          <a:p>
            <a:r>
              <a:rPr lang="tr-TR" sz="2300" dirty="0">
                <a:latin typeface="Gill Sans MT" pitchFamily="34" charset="0"/>
              </a:rPr>
              <a:t>- Deneme işletmesi, muayene ve kabul,</a:t>
            </a:r>
          </a:p>
          <a:p>
            <a:r>
              <a:rPr lang="tr-TR" sz="2300" dirty="0">
                <a:latin typeface="Gill Sans MT" pitchFamily="34" charset="0"/>
              </a:rPr>
              <a:t>- Uygulama ve işletme yönetimi,</a:t>
            </a:r>
          </a:p>
          <a:p>
            <a:r>
              <a:rPr lang="tr-TR" sz="2300" dirty="0">
                <a:latin typeface="Gill Sans MT" pitchFamily="34" charset="0"/>
              </a:rPr>
              <a:t>- Keşif-şartname-ihale dosyası hazırlama ve düzenleme,</a:t>
            </a:r>
          </a:p>
          <a:p>
            <a:r>
              <a:rPr lang="tr-TR" sz="2300" dirty="0">
                <a:latin typeface="Gill Sans MT" pitchFamily="34" charset="0"/>
              </a:rPr>
              <a:t>- </a:t>
            </a:r>
            <a:r>
              <a:rPr lang="tr-TR" sz="2300" dirty="0" err="1">
                <a:latin typeface="Gill Sans MT" pitchFamily="34" charset="0"/>
              </a:rPr>
              <a:t>Hakediş</a:t>
            </a:r>
            <a:r>
              <a:rPr lang="tr-TR" sz="2300" dirty="0">
                <a:latin typeface="Gill Sans MT" pitchFamily="34" charset="0"/>
              </a:rPr>
              <a:t> ve kesin hesap,</a:t>
            </a:r>
          </a:p>
          <a:p>
            <a:r>
              <a:rPr lang="tr-TR" sz="2300" dirty="0">
                <a:latin typeface="Gill Sans MT" pitchFamily="34" charset="0"/>
              </a:rPr>
              <a:t>- Numune alma, deney, ölçüm, analiz ve modelleme</a:t>
            </a:r>
          </a:p>
        </p:txBody>
      </p:sp>
    </p:spTree>
    <p:extLst>
      <p:ext uri="{BB962C8B-B14F-4D97-AF65-F5344CB8AC3E}">
        <p14:creationId xmlns:p14="http://schemas.microsoft.com/office/powerpoint/2010/main" val="2495566405"/>
      </p:ext>
    </p:extLst>
  </p:cSld>
  <p:clrMapOvr>
    <a:masterClrMapping/>
  </p:clrMapOvr>
  <p:transition spd="slow">
    <p:spli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p:cNvSpPr>
            <a:spLocks noChangeArrowheads="1"/>
          </p:cNvSpPr>
          <p:nvPr/>
        </p:nvSpPr>
        <p:spPr bwMode="auto">
          <a:xfrm>
            <a:off x="7472363" y="3071813"/>
            <a:ext cx="9144000" cy="0"/>
          </a:xfrm>
          <a:prstGeom prst="rect">
            <a:avLst/>
          </a:prstGeom>
          <a:noFill/>
          <a:ln w="9525">
            <a:noFill/>
            <a:miter lim="800000"/>
            <a:headEnd/>
            <a:tailEnd/>
          </a:ln>
        </p:spPr>
        <p:txBody>
          <a:bodyPr wrap="none" anchor="ctr">
            <a:spAutoFit/>
          </a:bodyPr>
          <a:lstStyle/>
          <a:p>
            <a:endParaRPr lang="tr-TR">
              <a:latin typeface="Gill Sans MT" pitchFamily="34" charset="0"/>
            </a:endParaRPr>
          </a:p>
        </p:txBody>
      </p:sp>
      <p:sp>
        <p:nvSpPr>
          <p:cNvPr id="7" name="Başlık 1"/>
          <p:cNvSpPr txBox="1">
            <a:spLocks/>
          </p:cNvSpPr>
          <p:nvPr/>
        </p:nvSpPr>
        <p:spPr>
          <a:xfrm>
            <a:off x="457200" y="152400"/>
            <a:ext cx="8229600" cy="990600"/>
          </a:xfrm>
          <a:prstGeom prst="rect">
            <a:avLst/>
          </a:prstGeom>
        </p:spPr>
        <p:txBody>
          <a:bodyPr>
            <a:normAutofit fontScale="900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fontAlgn="auto">
              <a:spcAft>
                <a:spcPts val="0"/>
              </a:spcAft>
              <a:buFont typeface="Wingdings 3"/>
              <a:buNone/>
              <a:defRPr/>
            </a:pPr>
            <a:endParaRPr lang="tr-TR" b="1" dirty="0" smtClean="0"/>
          </a:p>
          <a:p>
            <a:pPr marL="0" indent="0" fontAlgn="auto">
              <a:spcAft>
                <a:spcPts val="0"/>
              </a:spcAft>
              <a:buFont typeface="Wingdings 3"/>
              <a:buNone/>
              <a:defRPr/>
            </a:pPr>
            <a:r>
              <a:rPr lang="tr-TR" sz="3900" b="1" dirty="0" smtClean="0">
                <a:latin typeface="+mj-lt"/>
              </a:rPr>
              <a:t>ÇMO nedir?</a:t>
            </a:r>
            <a:endParaRPr lang="tr-TR" sz="3900" b="1" dirty="0">
              <a:latin typeface="+mj-lt"/>
            </a:endParaRPr>
          </a:p>
        </p:txBody>
      </p:sp>
      <p:sp>
        <p:nvSpPr>
          <p:cNvPr id="24580"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38236D45-9B8B-4965-93BB-3836249AFD32}" type="datetime1">
              <a:rPr lang="tr-TR"/>
              <a:pPr fontAlgn="base">
                <a:spcBef>
                  <a:spcPct val="0"/>
                </a:spcBef>
                <a:spcAft>
                  <a:spcPct val="0"/>
                </a:spcAft>
                <a:defRPr/>
              </a:pPr>
              <a:t>5.10.2018</a:t>
            </a:fld>
            <a:endParaRPr lang="tr-TR"/>
          </a:p>
        </p:txBody>
      </p:sp>
      <p:sp>
        <p:nvSpPr>
          <p:cNvPr id="24582" name="Dikdörtgen 4"/>
          <p:cNvSpPr>
            <a:spLocks noChangeArrowheads="1"/>
          </p:cNvSpPr>
          <p:nvPr/>
        </p:nvSpPr>
        <p:spPr bwMode="auto">
          <a:xfrm>
            <a:off x="228600" y="2171700"/>
            <a:ext cx="7543800" cy="369888"/>
          </a:xfrm>
          <a:prstGeom prst="rect">
            <a:avLst/>
          </a:prstGeom>
          <a:noFill/>
          <a:ln w="9525">
            <a:noFill/>
            <a:miter lim="800000"/>
            <a:headEnd/>
            <a:tailEnd/>
          </a:ln>
        </p:spPr>
        <p:txBody>
          <a:bodyPr wrap="square">
            <a:spAutoFit/>
          </a:bodyPr>
          <a:lstStyle/>
          <a:p>
            <a:r>
              <a:rPr lang="tr-TR" dirty="0">
                <a:latin typeface="Gill Sans MT" pitchFamily="34" charset="0"/>
                <a:hlinkClick r:id="rId2"/>
              </a:rPr>
              <a:t>http://www.cmo.org.tr/index.php/odamz/cevremuhendisligi</a:t>
            </a:r>
            <a:endParaRPr lang="tr-TR" dirty="0">
              <a:latin typeface="Gill Sans MT"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192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797502"/>
      </p:ext>
    </p:extLst>
  </p:cSld>
  <p:clrMapOvr>
    <a:masterClrMapping/>
  </p:clrMapOvr>
  <p:transition spd="slow">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Başlık 1"/>
          <p:cNvSpPr>
            <a:spLocks noGrp="1"/>
          </p:cNvSpPr>
          <p:nvPr>
            <p:ph type="title"/>
          </p:nvPr>
        </p:nvSpPr>
        <p:spPr/>
        <p:txBody>
          <a:bodyPr/>
          <a:lstStyle/>
          <a:p>
            <a:pPr eaLnBrk="1" hangingPunct="1"/>
            <a:r>
              <a:rPr lang="tr-TR" b="1" dirty="0" smtClean="0">
                <a:solidFill>
                  <a:schemeClr val="tx1"/>
                </a:solidFill>
              </a:rPr>
              <a:t>İŞ HAYATI</a:t>
            </a:r>
            <a:endParaRPr lang="tr-TR" b="1" dirty="0" smtClean="0"/>
          </a:p>
        </p:txBody>
      </p:sp>
      <p:sp>
        <p:nvSpPr>
          <p:cNvPr id="54274"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6CABA49-0867-4EFD-9F63-CF41F88DAB34}" type="datetime1">
              <a:rPr lang="tr-TR"/>
              <a:pPr fontAlgn="base">
                <a:spcBef>
                  <a:spcPct val="0"/>
                </a:spcBef>
                <a:spcAft>
                  <a:spcPct val="0"/>
                </a:spcAft>
                <a:defRPr/>
              </a:pPr>
              <a:t>5.10.2018</a:t>
            </a:fld>
            <a:endParaRPr lang="tr-TR"/>
          </a:p>
        </p:txBody>
      </p:sp>
      <p:sp>
        <p:nvSpPr>
          <p:cNvPr id="38915" name="İçerik Yer Tutucusu 3"/>
          <p:cNvSpPr>
            <a:spLocks noGrp="1"/>
          </p:cNvSpPr>
          <p:nvPr>
            <p:ph sz="quarter" idx="1"/>
          </p:nvPr>
        </p:nvSpPr>
        <p:spPr>
          <a:xfrm>
            <a:off x="457200" y="1219200"/>
            <a:ext cx="4762500" cy="4937125"/>
          </a:xfrm>
        </p:spPr>
        <p:txBody>
          <a:bodyPr/>
          <a:lstStyle/>
          <a:p>
            <a:pPr eaLnBrk="1" hangingPunct="1"/>
            <a:endParaRPr lang="tr-TR" smtClean="0"/>
          </a:p>
          <a:p>
            <a:pPr eaLnBrk="1" hangingPunct="1"/>
            <a:endParaRPr lang="tr-TR" smtClean="0"/>
          </a:p>
          <a:p>
            <a:pPr eaLnBrk="1" hangingPunct="1"/>
            <a:r>
              <a:rPr lang="tr-TR" smtClean="0"/>
              <a:t>Hedef (Hangi alanda çalışmak istiyorum?)</a:t>
            </a:r>
          </a:p>
          <a:p>
            <a:pPr eaLnBrk="1" hangingPunct="1"/>
            <a:r>
              <a:rPr lang="tr-TR" smtClean="0"/>
              <a:t>İstek (İşinizi sevin)</a:t>
            </a:r>
          </a:p>
          <a:p>
            <a:pPr eaLnBrk="1" hangingPunct="1"/>
            <a:r>
              <a:rPr lang="tr-TR" smtClean="0"/>
              <a:t>Kendini geliştirmek</a:t>
            </a:r>
          </a:p>
          <a:p>
            <a:pPr lvl="1" eaLnBrk="1" hangingPunct="1"/>
            <a:r>
              <a:rPr lang="tr-TR" smtClean="0"/>
              <a:t>Staj </a:t>
            </a:r>
          </a:p>
          <a:p>
            <a:pPr lvl="1" eaLnBrk="1" hangingPunct="1"/>
            <a:r>
              <a:rPr lang="tr-TR" smtClean="0"/>
              <a:t>Mesleki eğitimler</a:t>
            </a:r>
          </a:p>
          <a:p>
            <a:pPr lvl="1" eaLnBrk="1" hangingPunct="1"/>
            <a:r>
              <a:rPr lang="tr-TR" smtClean="0"/>
              <a:t>Düşünme</a:t>
            </a:r>
          </a:p>
          <a:p>
            <a:pPr lvl="1" eaLnBrk="1" hangingPunct="1"/>
            <a:r>
              <a:rPr lang="tr-TR" smtClean="0"/>
              <a:t>Araştırma</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09" t="4881" r="6494" b="11695"/>
          <a:stretch/>
        </p:blipFill>
        <p:spPr bwMode="auto">
          <a:xfrm>
            <a:off x="5715000" y="2238233"/>
            <a:ext cx="2137308" cy="2105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Başlık 1"/>
          <p:cNvSpPr>
            <a:spLocks noGrp="1"/>
          </p:cNvSpPr>
          <p:nvPr>
            <p:ph type="title"/>
          </p:nvPr>
        </p:nvSpPr>
        <p:spPr>
          <a:xfrm>
            <a:off x="457200" y="152400"/>
            <a:ext cx="8229600" cy="838200"/>
          </a:xfrm>
        </p:spPr>
        <p:txBody>
          <a:bodyPr/>
          <a:lstStyle/>
          <a:p>
            <a:pPr eaLnBrk="1" hangingPunct="1"/>
            <a:r>
              <a:rPr lang="tr-TR" sz="2800" b="1" dirty="0" smtClean="0">
                <a:solidFill>
                  <a:schemeClr val="tx1"/>
                </a:solidFill>
              </a:rPr>
              <a:t>BÖLÜMÜMÜZ ÖĞRETİM ELEMANLARI</a:t>
            </a:r>
          </a:p>
        </p:txBody>
      </p:sp>
      <p:sp>
        <p:nvSpPr>
          <p:cNvPr id="57346"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3014752-0F7D-4670-A2BA-7F931F850DB6}" type="datetime1">
              <a:rPr lang="tr-TR"/>
              <a:pPr fontAlgn="base">
                <a:spcBef>
                  <a:spcPct val="0"/>
                </a:spcBef>
                <a:spcAft>
                  <a:spcPct val="0"/>
                </a:spcAft>
                <a:defRPr/>
              </a:pPr>
              <a:t>5.10.2018</a:t>
            </a:fld>
            <a:endParaRPr lang="tr-TR"/>
          </a:p>
        </p:txBody>
      </p:sp>
      <p:graphicFrame>
        <p:nvGraphicFramePr>
          <p:cNvPr id="57505" name="Group 161"/>
          <p:cNvGraphicFramePr>
            <a:graphicFrameLocks noGrp="1"/>
          </p:cNvGraphicFramePr>
          <p:nvPr>
            <p:ph sz="quarter" idx="1"/>
            <p:extLst>
              <p:ext uri="{D42A27DB-BD31-4B8C-83A1-F6EECF244321}">
                <p14:modId xmlns:p14="http://schemas.microsoft.com/office/powerpoint/2010/main" val="1162478565"/>
              </p:ext>
            </p:extLst>
          </p:nvPr>
        </p:nvGraphicFramePr>
        <p:xfrm>
          <a:off x="107950" y="1196975"/>
          <a:ext cx="8929688" cy="4214183"/>
        </p:xfrm>
        <a:graphic>
          <a:graphicData uri="http://schemas.openxmlformats.org/drawingml/2006/table">
            <a:tbl>
              <a:tblPr/>
              <a:tblGrid>
                <a:gridCol w="2863850"/>
                <a:gridCol w="1063625"/>
                <a:gridCol w="5002213"/>
              </a:tblGrid>
              <a:tr h="3000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100" b="1" i="0" u="none" strike="noStrike" cap="none" normalizeH="0" baseline="0" dirty="0" smtClean="0">
                          <a:ln>
                            <a:noFill/>
                          </a:ln>
                          <a:solidFill>
                            <a:srgbClr val="000000"/>
                          </a:solidFill>
                          <a:effectLst/>
                          <a:latin typeface="Gill Sans MT" pitchFamily="34" charset="0"/>
                        </a:rPr>
                        <a:t>Öğretim/Araştırma Görevlisi</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1" i="0" u="none" strike="noStrike" cap="none" normalizeH="0" baseline="0" smtClean="0">
                          <a:ln>
                            <a:noFill/>
                          </a:ln>
                          <a:solidFill>
                            <a:srgbClr val="000000"/>
                          </a:solidFill>
                          <a:effectLst/>
                          <a:latin typeface="Gill Sans MT" pitchFamily="34" charset="0"/>
                        </a:rPr>
                        <a:t>Görevi</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1" i="0" u="none" strike="noStrike" cap="none" normalizeH="0" baseline="0" smtClean="0">
                          <a:ln>
                            <a:noFill/>
                          </a:ln>
                          <a:solidFill>
                            <a:srgbClr val="000000"/>
                          </a:solidFill>
                          <a:effectLst/>
                          <a:latin typeface="Gill Sans MT" pitchFamily="34" charset="0"/>
                        </a:rPr>
                        <a:t>Uzmanlık/Çalışma Alanı</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Prof. Dr. Sinan UYANIK</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dirty="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Doğal Arıtım, </a:t>
                      </a:r>
                      <a:r>
                        <a:rPr kumimoji="0" lang="tr-TR" sz="1100" b="0" i="0" u="none" strike="noStrike" cap="none" normalizeH="0" baseline="0" dirty="0" err="1" smtClean="0">
                          <a:ln>
                            <a:noFill/>
                          </a:ln>
                          <a:solidFill>
                            <a:srgbClr val="000000"/>
                          </a:solidFill>
                          <a:effectLst/>
                          <a:latin typeface="Gill Sans MT" pitchFamily="34" charset="0"/>
                        </a:rPr>
                        <a:t>Atıksuların</a:t>
                      </a:r>
                      <a:r>
                        <a:rPr kumimoji="0" lang="tr-TR" sz="1100" b="0" i="0" u="none" strike="noStrike" cap="none" normalizeH="0" baseline="0" dirty="0" smtClean="0">
                          <a:ln>
                            <a:noFill/>
                          </a:ln>
                          <a:solidFill>
                            <a:srgbClr val="000000"/>
                          </a:solidFill>
                          <a:effectLst/>
                          <a:latin typeface="Gill Sans MT" pitchFamily="34" charset="0"/>
                        </a:rPr>
                        <a:t> Anaerobik Arıtımı, Su Arıtma Teknolojileri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Prof. Dr. M. İrfan YEŞİLNACAR</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Çevre jeolojisi, Hidrojeoloji, Düzenli depolama için yer seçimi, Tıbbî jeoloji, Yeraltı suyu kalitesi kontrolü, Tehlikeli atıklar</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Doç. Dr. Güzel YILMAZ</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dirty="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nb-NO" sz="1100" b="0" i="0" u="none" strike="noStrike" cap="none" normalizeH="0" baseline="0" dirty="0" smtClean="0">
                          <a:ln>
                            <a:noFill/>
                          </a:ln>
                          <a:solidFill>
                            <a:srgbClr val="000000"/>
                          </a:solidFill>
                          <a:effectLst/>
                          <a:latin typeface="Gill Sans MT" pitchFamily="34" charset="0"/>
                        </a:rPr>
                        <a:t>Toprak ve </a:t>
                      </a:r>
                      <a:r>
                        <a:rPr kumimoji="0" lang="tr-TR" sz="1100" b="0" i="0" u="none" strike="noStrike" cap="none" normalizeH="0" baseline="0" dirty="0" smtClean="0">
                          <a:ln>
                            <a:noFill/>
                          </a:ln>
                          <a:solidFill>
                            <a:srgbClr val="000000"/>
                          </a:solidFill>
                          <a:effectLst/>
                          <a:latin typeface="Gill Sans MT" pitchFamily="34" charset="0"/>
                        </a:rPr>
                        <a:t>Y</a:t>
                      </a:r>
                      <a:r>
                        <a:rPr kumimoji="0" lang="nb-NO" sz="1100" b="0" i="0" u="none" strike="noStrike" cap="none" normalizeH="0" baseline="0" dirty="0" smtClean="0">
                          <a:ln>
                            <a:noFill/>
                          </a:ln>
                          <a:solidFill>
                            <a:srgbClr val="000000"/>
                          </a:solidFill>
                          <a:effectLst/>
                          <a:latin typeface="Gill Sans MT" pitchFamily="34" charset="0"/>
                        </a:rPr>
                        <a:t>eraltı </a:t>
                      </a:r>
                      <a:r>
                        <a:rPr kumimoji="0" lang="tr-TR" sz="1100" b="0" i="0" u="none" strike="noStrike" cap="none" normalizeH="0" baseline="0" dirty="0" smtClean="0">
                          <a:ln>
                            <a:noFill/>
                          </a:ln>
                          <a:solidFill>
                            <a:srgbClr val="000000"/>
                          </a:solidFill>
                          <a:effectLst/>
                          <a:latin typeface="Gill Sans MT" pitchFamily="34" charset="0"/>
                        </a:rPr>
                        <a:t>S</a:t>
                      </a:r>
                      <a:r>
                        <a:rPr kumimoji="0" lang="nb-NO" sz="1100" b="0" i="0" u="none" strike="noStrike" cap="none" normalizeH="0" baseline="0" dirty="0" smtClean="0">
                          <a:ln>
                            <a:noFill/>
                          </a:ln>
                          <a:solidFill>
                            <a:srgbClr val="000000"/>
                          </a:solidFill>
                          <a:effectLst/>
                          <a:latin typeface="Gill Sans MT" pitchFamily="34" charset="0"/>
                        </a:rPr>
                        <a:t>uyu </a:t>
                      </a:r>
                      <a:r>
                        <a:rPr kumimoji="0" lang="tr-TR" sz="1100" b="0" i="0" u="none" strike="noStrike" cap="none" normalizeH="0" baseline="0" dirty="0" smtClean="0">
                          <a:ln>
                            <a:noFill/>
                          </a:ln>
                          <a:solidFill>
                            <a:srgbClr val="000000"/>
                          </a:solidFill>
                          <a:effectLst/>
                          <a:latin typeface="Gill Sans MT" pitchFamily="34" charset="0"/>
                        </a:rPr>
                        <a:t>Ki</a:t>
                      </a:r>
                      <a:r>
                        <a:rPr kumimoji="0" lang="nb-NO" sz="1100" b="0" i="0" u="none" strike="noStrike" cap="none" normalizeH="0" baseline="0" dirty="0" smtClean="0">
                          <a:ln>
                            <a:noFill/>
                          </a:ln>
                          <a:solidFill>
                            <a:srgbClr val="000000"/>
                          </a:solidFill>
                          <a:effectLst/>
                          <a:latin typeface="Gill Sans MT" pitchFamily="34" charset="0"/>
                        </a:rPr>
                        <a:t>rliliği</a:t>
                      </a:r>
                      <a:r>
                        <a:rPr kumimoji="0" lang="tr-TR" sz="1100" b="0" i="0" u="none" strike="noStrike" cap="none" normalizeH="0" baseline="0" dirty="0" smtClean="0">
                          <a:ln>
                            <a:noFill/>
                          </a:ln>
                          <a:solidFill>
                            <a:srgbClr val="000000"/>
                          </a:solidFill>
                          <a:effectLst/>
                          <a:latin typeface="Gill Sans MT" pitchFamily="34" charset="0"/>
                        </a:rPr>
                        <a:t>, Emisyon gazları, İş sağlığı ve güvenliği</a:t>
                      </a:r>
                      <a:endParaRPr kumimoji="0" lang="nb-NO" sz="1100" b="0" i="0" u="none" strike="noStrike" cap="none" normalizeH="0" baseline="0" dirty="0" smtClean="0">
                        <a:ln>
                          <a:noFill/>
                        </a:ln>
                        <a:solidFill>
                          <a:srgbClr val="000000"/>
                        </a:solidFill>
                        <a:effectLst/>
                        <a:latin typeface="Gill Sans MT"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Doç. Dr. A. Dilek ATASOY</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Toprak ve Yeraltı Suyu Kirliliği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Dr. </a:t>
                      </a:r>
                      <a:r>
                        <a:rPr kumimoji="0" lang="tr-TR" sz="1100" b="0" i="0" u="none" strike="noStrike" cap="none" normalizeH="0" baseline="0" dirty="0" err="1" smtClean="0">
                          <a:ln>
                            <a:noFill/>
                          </a:ln>
                          <a:solidFill>
                            <a:srgbClr val="000000"/>
                          </a:solidFill>
                          <a:effectLst/>
                          <a:latin typeface="Gill Sans MT" pitchFamily="34" charset="0"/>
                        </a:rPr>
                        <a:t>Öğr</a:t>
                      </a:r>
                      <a:r>
                        <a:rPr kumimoji="0" lang="tr-TR" sz="1100" b="0" i="0" u="none" strike="noStrike" cap="none" normalizeH="0" baseline="0" dirty="0" smtClean="0">
                          <a:ln>
                            <a:noFill/>
                          </a:ln>
                          <a:solidFill>
                            <a:srgbClr val="000000"/>
                          </a:solidFill>
                          <a:effectLst/>
                          <a:latin typeface="Gill Sans MT" pitchFamily="34" charset="0"/>
                        </a:rPr>
                        <a:t>. Üyesi Hakkı GÜLŞEN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 Bölüm Başkanı</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Anaerobik Arıtma, Biyogaz, Atıksuların ve İçme Sularının Arıtımı</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Doç. Dr. Mustafa ASLAN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Gill Sans MT" pitchFamily="34" charset="0"/>
                        </a:rPr>
                        <a:t>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err="1" smtClean="0">
                          <a:ln>
                            <a:noFill/>
                          </a:ln>
                          <a:solidFill>
                            <a:srgbClr val="000000"/>
                          </a:solidFill>
                          <a:effectLst/>
                          <a:latin typeface="Gill Sans MT" pitchFamily="34" charset="0"/>
                        </a:rPr>
                        <a:t>Membran</a:t>
                      </a:r>
                      <a:r>
                        <a:rPr kumimoji="0" lang="tr-TR" sz="1100" b="0" i="0" u="none" strike="noStrike" cap="none" normalizeH="0" baseline="0" dirty="0" smtClean="0">
                          <a:ln>
                            <a:noFill/>
                          </a:ln>
                          <a:solidFill>
                            <a:srgbClr val="000000"/>
                          </a:solidFill>
                          <a:effectLst/>
                          <a:latin typeface="Gill Sans MT" pitchFamily="34" charset="0"/>
                        </a:rPr>
                        <a:t> Teknolojileri, Biyoenerji üretimi, Su ve </a:t>
                      </a:r>
                      <a:r>
                        <a:rPr kumimoji="0" lang="tr-TR" sz="1100" b="0" i="0" u="none" strike="noStrike" cap="none" normalizeH="0" baseline="0" dirty="0" err="1" smtClean="0">
                          <a:ln>
                            <a:noFill/>
                          </a:ln>
                          <a:solidFill>
                            <a:srgbClr val="000000"/>
                          </a:solidFill>
                          <a:effectLst/>
                          <a:latin typeface="Gill Sans MT" pitchFamily="34" charset="0"/>
                        </a:rPr>
                        <a:t>atıksu</a:t>
                      </a:r>
                      <a:r>
                        <a:rPr kumimoji="0" lang="tr-TR" sz="1100" b="0" i="0" u="none" strike="noStrike" cap="none" normalizeH="0" baseline="0" dirty="0" smtClean="0">
                          <a:ln>
                            <a:noFill/>
                          </a:ln>
                          <a:solidFill>
                            <a:srgbClr val="000000"/>
                          </a:solidFill>
                          <a:effectLst/>
                          <a:latin typeface="Gill Sans MT" pitchFamily="34" charset="0"/>
                        </a:rPr>
                        <a:t> arıtımı, Çevre </a:t>
                      </a:r>
                      <a:r>
                        <a:rPr kumimoji="0" lang="tr-TR" sz="1100" b="0" i="0" u="none" strike="noStrike" cap="none" normalizeH="0" baseline="0" dirty="0" err="1" smtClean="0">
                          <a:ln>
                            <a:noFill/>
                          </a:ln>
                          <a:solidFill>
                            <a:srgbClr val="000000"/>
                          </a:solidFill>
                          <a:effectLst/>
                          <a:latin typeface="Gill Sans MT" pitchFamily="34" charset="0"/>
                        </a:rPr>
                        <a:t>biyoteknolojileri</a:t>
                      </a:r>
                      <a:r>
                        <a:rPr kumimoji="0" lang="tr-TR" sz="1100" b="0" i="0" u="none" strike="noStrike" cap="none" normalizeH="0" baseline="0" dirty="0" smtClean="0">
                          <a:ln>
                            <a:noFill/>
                          </a:ln>
                          <a:solidFill>
                            <a:srgbClr val="000000"/>
                          </a:solidFill>
                          <a:effectLst/>
                          <a:latin typeface="Gill Sans MT" pitchFamily="34" charset="0"/>
                        </a:rPr>
                        <a:t> ve uygulamaları</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Doç. Dr. M. Fatih DİLEKOĞLU</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dirty="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err="1" smtClean="0">
                          <a:ln>
                            <a:noFill/>
                          </a:ln>
                          <a:solidFill>
                            <a:srgbClr val="000000"/>
                          </a:solidFill>
                          <a:effectLst/>
                          <a:latin typeface="Gill Sans MT" pitchFamily="34" charset="0"/>
                        </a:rPr>
                        <a:t>Adsorpsiyon</a:t>
                      </a:r>
                      <a:r>
                        <a:rPr kumimoji="0" lang="tr-TR" sz="1100" b="0" i="0" u="none" strike="noStrike" cap="none" normalizeH="0" baseline="0" dirty="0" smtClean="0">
                          <a:ln>
                            <a:noFill/>
                          </a:ln>
                          <a:solidFill>
                            <a:srgbClr val="000000"/>
                          </a:solidFill>
                          <a:effectLst/>
                          <a:latin typeface="Gill Sans MT" pitchFamily="34" charset="0"/>
                        </a:rPr>
                        <a:t>, </a:t>
                      </a:r>
                      <a:r>
                        <a:rPr kumimoji="0" lang="tr-TR" sz="1100" b="0" i="0" u="none" strike="noStrike" cap="none" normalizeH="0" baseline="0" dirty="0" err="1" smtClean="0">
                          <a:ln>
                            <a:noFill/>
                          </a:ln>
                          <a:solidFill>
                            <a:srgbClr val="000000"/>
                          </a:solidFill>
                          <a:effectLst/>
                          <a:latin typeface="Gill Sans MT" pitchFamily="34" charset="0"/>
                        </a:rPr>
                        <a:t>Atıksu</a:t>
                      </a:r>
                      <a:r>
                        <a:rPr kumimoji="0" lang="tr-TR" sz="1100" b="0" i="0" u="none" strike="noStrike" cap="none" normalizeH="0" baseline="0" dirty="0" smtClean="0">
                          <a:ln>
                            <a:noFill/>
                          </a:ln>
                          <a:solidFill>
                            <a:srgbClr val="000000"/>
                          </a:solidFill>
                          <a:effectLst/>
                          <a:latin typeface="Gill Sans MT" pitchFamily="34" charset="0"/>
                        </a:rPr>
                        <a:t> arıtımı</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Dr. </a:t>
                      </a:r>
                      <a:r>
                        <a:rPr kumimoji="0" lang="tr-TR" sz="1100" b="0" i="0" u="none" strike="noStrike" cap="none" normalizeH="0" baseline="0" dirty="0" err="1" smtClean="0">
                          <a:ln>
                            <a:noFill/>
                          </a:ln>
                          <a:solidFill>
                            <a:srgbClr val="000000"/>
                          </a:solidFill>
                          <a:effectLst/>
                          <a:latin typeface="Gill Sans MT" pitchFamily="34" charset="0"/>
                        </a:rPr>
                        <a:t>Öğr</a:t>
                      </a:r>
                      <a:r>
                        <a:rPr kumimoji="0" lang="tr-TR" sz="1100" b="0" i="0" u="none" strike="noStrike" cap="none" normalizeH="0" baseline="0" dirty="0" smtClean="0">
                          <a:ln>
                            <a:noFill/>
                          </a:ln>
                          <a:solidFill>
                            <a:srgbClr val="000000"/>
                          </a:solidFill>
                          <a:effectLst/>
                          <a:latin typeface="Gill Sans MT" pitchFamily="34" charset="0"/>
                        </a:rPr>
                        <a:t>. Üyesi Özlem DEMİR</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endParaRPr lang="tr-TR" dirty="0"/>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r>
                        <a:rPr lang="tr-TR" sz="1100" dirty="0" smtClean="0"/>
                        <a:t>Arıtma Çamurları, Çamur</a:t>
                      </a:r>
                      <a:r>
                        <a:rPr lang="tr-TR" sz="1100" baseline="0" dirty="0" smtClean="0"/>
                        <a:t> Azaltma Teknikleri, Atıksuların Arıtılması</a:t>
                      </a:r>
                      <a:endParaRPr lang="tr-TR" sz="1100" dirty="0"/>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239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Dr. </a:t>
                      </a:r>
                      <a:r>
                        <a:rPr kumimoji="0" lang="tr-TR" sz="1100" b="0" i="0" u="none" strike="noStrike" cap="none" normalizeH="0" baseline="0" dirty="0" err="1" smtClean="0">
                          <a:ln>
                            <a:noFill/>
                          </a:ln>
                          <a:solidFill>
                            <a:srgbClr val="000000"/>
                          </a:solidFill>
                          <a:effectLst/>
                          <a:latin typeface="Gill Sans MT" pitchFamily="34" charset="0"/>
                        </a:rPr>
                        <a:t>Öğr</a:t>
                      </a:r>
                      <a:r>
                        <a:rPr kumimoji="0" lang="tr-TR" sz="1100" b="0" i="0" u="none" strike="noStrike" cap="none" normalizeH="0" baseline="0" dirty="0" smtClean="0">
                          <a:ln>
                            <a:noFill/>
                          </a:ln>
                          <a:solidFill>
                            <a:srgbClr val="000000"/>
                          </a:solidFill>
                          <a:effectLst/>
                          <a:latin typeface="Gill Sans MT" pitchFamily="34" charset="0"/>
                        </a:rPr>
                        <a:t>. Üyesi Deniz UÇAR</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tr-TR" sz="1100" dirty="0" smtClean="0">
                          <a:latin typeface="Gill Sans MT" pitchFamily="34" charset="0"/>
                        </a:rPr>
                        <a:t>Su ve </a:t>
                      </a:r>
                      <a:r>
                        <a:rPr lang="tr-TR" sz="1100" dirty="0" err="1" smtClean="0">
                          <a:latin typeface="Gill Sans MT" pitchFamily="34" charset="0"/>
                        </a:rPr>
                        <a:t>atıksu</a:t>
                      </a:r>
                      <a:r>
                        <a:rPr lang="tr-TR" sz="1100" dirty="0" smtClean="0">
                          <a:latin typeface="Gill Sans MT" pitchFamily="34" charset="0"/>
                        </a:rPr>
                        <a:t> arıtımı, </a:t>
                      </a:r>
                      <a:r>
                        <a:rPr lang="tr-TR" sz="1100" dirty="0" err="1" smtClean="0">
                          <a:latin typeface="Gill Sans MT" pitchFamily="34" charset="0"/>
                        </a:rPr>
                        <a:t>Biyoteknoloji</a:t>
                      </a:r>
                      <a:r>
                        <a:rPr lang="tr-TR" sz="1100" dirty="0" smtClean="0">
                          <a:latin typeface="Gill Sans MT" pitchFamily="34" charset="0"/>
                        </a:rPr>
                        <a:t>, Biyolojik arıtım</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239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Dr. </a:t>
                      </a:r>
                      <a:r>
                        <a:rPr kumimoji="0" lang="tr-TR" sz="1100" b="0" i="0" u="none" strike="noStrike" cap="none" normalizeH="0" baseline="0" dirty="0" err="1" smtClean="0">
                          <a:ln>
                            <a:noFill/>
                          </a:ln>
                          <a:solidFill>
                            <a:srgbClr val="000000"/>
                          </a:solidFill>
                          <a:effectLst/>
                          <a:latin typeface="Gill Sans MT" pitchFamily="34" charset="0"/>
                        </a:rPr>
                        <a:t>Öğr</a:t>
                      </a:r>
                      <a:r>
                        <a:rPr kumimoji="0" lang="tr-TR" sz="1100" b="0" i="0" u="none" strike="noStrike" cap="none" normalizeH="0" baseline="0" dirty="0" smtClean="0">
                          <a:ln>
                            <a:noFill/>
                          </a:ln>
                          <a:solidFill>
                            <a:srgbClr val="000000"/>
                          </a:solidFill>
                          <a:effectLst/>
                          <a:latin typeface="Gill Sans MT" pitchFamily="34" charset="0"/>
                        </a:rPr>
                        <a:t>. Üyesi Tuba RASTGELDİ DOĞAN</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Gill Sans MT" pitchFamily="34" charset="0"/>
                        </a:rPr>
                        <a:t>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tr-TR" sz="1100" dirty="0" smtClean="0">
                          <a:latin typeface="Gill Sans MT" pitchFamily="34" charset="0"/>
                        </a:rPr>
                        <a:t>Hava</a:t>
                      </a:r>
                      <a:r>
                        <a:rPr lang="tr-TR" sz="1100" baseline="0" dirty="0" smtClean="0">
                          <a:latin typeface="Gill Sans MT" pitchFamily="34" charset="0"/>
                        </a:rPr>
                        <a:t> kalitesi izlenmesi, Çöl tozlarının çevresel etkileri</a:t>
                      </a:r>
                      <a:endParaRPr lang="tr-TR" sz="1100" dirty="0" smtClean="0">
                        <a:latin typeface="Gill Sans MT" pitchFamily="34"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Araştırma Görevlisi Benan YAZICI KARABULUT</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rgbClr val="000000"/>
                          </a:solidFill>
                          <a:effectLst/>
                          <a:latin typeface="Gill Sans MT" pitchFamily="34" charset="0"/>
                        </a:rPr>
                        <a:t> </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err="1" smtClean="0">
                          <a:ln>
                            <a:noFill/>
                          </a:ln>
                          <a:solidFill>
                            <a:srgbClr val="000000"/>
                          </a:solidFill>
                          <a:effectLst/>
                          <a:latin typeface="Gill Sans MT" pitchFamily="34" charset="0"/>
                        </a:rPr>
                        <a:t>Membran</a:t>
                      </a:r>
                      <a:r>
                        <a:rPr kumimoji="0" lang="tr-TR" sz="1100" b="0" i="0" u="none" strike="noStrike" cap="none" normalizeH="0" baseline="0" dirty="0" smtClean="0">
                          <a:ln>
                            <a:noFill/>
                          </a:ln>
                          <a:solidFill>
                            <a:srgbClr val="000000"/>
                          </a:solidFill>
                          <a:effectLst/>
                          <a:latin typeface="Gill Sans MT" pitchFamily="34" charset="0"/>
                        </a:rPr>
                        <a:t> teknolojisi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Araştırma Görevlisi Betül GÖNCÜ</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İçme suyu arıtımı, hava kirliliği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00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Gill Sans MT" pitchFamily="34" charset="0"/>
                        </a:rPr>
                        <a:t>Araştırma Görevlisi Pelin YAPICIOĞLU</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100" b="0" i="0" u="none" strike="noStrike" cap="none" normalizeH="0" baseline="0" smtClean="0">
                        <a:ln>
                          <a:noFill/>
                        </a:ln>
                        <a:solidFill>
                          <a:srgbClr val="000000"/>
                        </a:solidFill>
                        <a:effectLst/>
                        <a:latin typeface="Gill Sans MT" pitchFamily="34"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100" b="0" i="0" u="none" strike="noStrike" cap="none" normalizeH="0" baseline="0" dirty="0" err="1" smtClean="0">
                          <a:ln>
                            <a:noFill/>
                          </a:ln>
                          <a:solidFill>
                            <a:srgbClr val="000000"/>
                          </a:solidFill>
                          <a:effectLst/>
                          <a:latin typeface="Gill Sans MT" pitchFamily="34" charset="0"/>
                        </a:rPr>
                        <a:t>Atıksu</a:t>
                      </a:r>
                      <a:r>
                        <a:rPr kumimoji="0" lang="tr-TR" sz="1100" b="0" i="0" u="none" strike="noStrike" cap="none" normalizeH="0" baseline="0" dirty="0" smtClean="0">
                          <a:ln>
                            <a:noFill/>
                          </a:ln>
                          <a:solidFill>
                            <a:srgbClr val="000000"/>
                          </a:solidFill>
                          <a:effectLst/>
                          <a:latin typeface="Gill Sans MT" pitchFamily="34" charset="0"/>
                        </a:rPr>
                        <a:t> arıtımı, Sürdürülebilirlik, İklim Değişikliği</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400"/>
            <a:ext cx="8229600" cy="762000"/>
          </a:xfrm>
        </p:spPr>
        <p:txBody>
          <a:bodyPr/>
          <a:lstStyle/>
          <a:p>
            <a:r>
              <a:rPr lang="tr-TR" b="1" dirty="0" smtClean="0"/>
              <a:t>AKADEMİK KADRO</a:t>
            </a:r>
            <a:endParaRPr lang="tr-TR" b="1" dirty="0"/>
          </a:p>
        </p:txBody>
      </p:sp>
      <p:sp>
        <p:nvSpPr>
          <p:cNvPr id="4" name="Veri Yer Tutucusu 3"/>
          <p:cNvSpPr>
            <a:spLocks noGrp="1"/>
          </p:cNvSpPr>
          <p:nvPr>
            <p:ph type="dt" sz="half" idx="10"/>
          </p:nvPr>
        </p:nvSpPr>
        <p:spPr/>
        <p:txBody>
          <a:bodyPr/>
          <a:lstStyle/>
          <a:p>
            <a:pPr>
              <a:defRPr/>
            </a:pPr>
            <a:fld id="{BEAE5956-2F3A-4EB6-9271-A8E288991642}" type="datetime1">
              <a:rPr lang="tr-TR" smtClean="0"/>
              <a:pPr>
                <a:defRPr/>
              </a:pPr>
              <a:t>5.10.2018</a:t>
            </a:fld>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153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elal\Desktop\remzi hoca\mühendislik.png"/>
          <p:cNvPicPr>
            <a:picLocks noChangeAspect="1" noChangeArrowheads="1"/>
          </p:cNvPicPr>
          <p:nvPr/>
        </p:nvPicPr>
        <p:blipFill>
          <a:blip r:embed="rId3" cstate="print"/>
          <a:srcRect/>
          <a:stretch>
            <a:fillRect/>
          </a:stretch>
        </p:blipFill>
        <p:spPr bwMode="auto">
          <a:xfrm>
            <a:off x="7704000" y="0"/>
            <a:ext cx="1080000" cy="1080000"/>
          </a:xfrm>
          <a:prstGeom prst="rect">
            <a:avLst/>
          </a:prstGeom>
          <a:noFill/>
        </p:spPr>
      </p:pic>
      <p:pic>
        <p:nvPicPr>
          <p:cNvPr id="1027" name="Picture 3" descr="C:\Users\Celal\Desktop\remzi hoca\hru_amblem_logo.png"/>
          <p:cNvPicPr>
            <a:picLocks noChangeAspect="1" noChangeArrowheads="1"/>
          </p:cNvPicPr>
          <p:nvPr/>
        </p:nvPicPr>
        <p:blipFill>
          <a:blip r:embed="rId4" cstate="print"/>
          <a:srcRect/>
          <a:stretch>
            <a:fillRect/>
          </a:stretch>
        </p:blipFill>
        <p:spPr bwMode="auto">
          <a:xfrm>
            <a:off x="142845" y="0"/>
            <a:ext cx="1084713" cy="1080000"/>
          </a:xfrm>
          <a:prstGeom prst="rect">
            <a:avLst/>
          </a:prstGeom>
          <a:noFill/>
        </p:spPr>
      </p:pic>
      <p:sp>
        <p:nvSpPr>
          <p:cNvPr id="6" name="5 Metin kutusu"/>
          <p:cNvSpPr txBox="1"/>
          <p:nvPr/>
        </p:nvSpPr>
        <p:spPr>
          <a:xfrm>
            <a:off x="1214414" y="342879"/>
            <a:ext cx="6500858" cy="369332"/>
          </a:xfrm>
          <a:prstGeom prst="rect">
            <a:avLst/>
          </a:prstGeom>
          <a:solidFill>
            <a:schemeClr val="tx2">
              <a:lumMod val="60000"/>
              <a:lumOff val="40000"/>
            </a:schemeClr>
          </a:solidFill>
        </p:spPr>
        <p:txBody>
          <a:bodyPr wrap="square" rtlCol="0">
            <a:spAutoFit/>
          </a:bodyPr>
          <a:lstStyle/>
          <a:p>
            <a:pPr algn="ctr"/>
            <a:r>
              <a:rPr lang="tr-TR" sz="1800" b="1" spc="300">
                <a:latin typeface="Arial" pitchFamily="34" charset="0"/>
                <a:cs typeface="Arial" pitchFamily="34" charset="0"/>
              </a:rPr>
              <a:t>ÇEVRE MÜHENDİSLİĞİ BÖLÜMÜ</a:t>
            </a:r>
          </a:p>
        </p:txBody>
      </p:sp>
      <p:sp>
        <p:nvSpPr>
          <p:cNvPr id="7" name="6 Dikdörtgen"/>
          <p:cNvSpPr/>
          <p:nvPr/>
        </p:nvSpPr>
        <p:spPr>
          <a:xfrm>
            <a:off x="2357422" y="1114410"/>
            <a:ext cx="5166906" cy="369332"/>
          </a:xfrm>
          <a:prstGeom prst="rect">
            <a:avLst/>
          </a:prstGeom>
        </p:spPr>
        <p:txBody>
          <a:bodyPr wrap="square">
            <a:spAutoFit/>
          </a:bodyPr>
          <a:lstStyle/>
          <a:p>
            <a:endParaRPr lang="tr-TR" dirty="0"/>
          </a:p>
        </p:txBody>
      </p:sp>
      <p:sp>
        <p:nvSpPr>
          <p:cNvPr id="9" name="8 Dikdörtgen"/>
          <p:cNvSpPr/>
          <p:nvPr/>
        </p:nvSpPr>
        <p:spPr>
          <a:xfrm>
            <a:off x="2286000" y="2080940"/>
            <a:ext cx="4572000" cy="369332"/>
          </a:xfrm>
          <a:prstGeom prst="rect">
            <a:avLst/>
          </a:prstGeom>
        </p:spPr>
        <p:txBody>
          <a:bodyPr>
            <a:spAutoFit/>
          </a:bodyPr>
          <a:lstStyle/>
          <a:p>
            <a:pPr marL="274320" indent="-274320">
              <a:buFont typeface="Wingdings 3"/>
              <a:buChar char=""/>
              <a:defRPr/>
            </a:pPr>
            <a:endParaRPr lang="tr-TR"/>
          </a:p>
        </p:txBody>
      </p:sp>
      <p:sp>
        <p:nvSpPr>
          <p:cNvPr id="8" name="7 Dikdörtgen"/>
          <p:cNvSpPr/>
          <p:nvPr/>
        </p:nvSpPr>
        <p:spPr>
          <a:xfrm>
            <a:off x="685200" y="1028684"/>
            <a:ext cx="7558800" cy="646331"/>
          </a:xfrm>
          <a:prstGeom prst="rect">
            <a:avLst/>
          </a:prstGeom>
        </p:spPr>
        <p:txBody>
          <a:bodyPr wrap="square">
            <a:spAutoFit/>
          </a:bodyPr>
          <a:lstStyle/>
          <a:p>
            <a:pPr algn="ctr"/>
            <a:r>
              <a:rPr lang="tr-TR" sz="1800" b="1" dirty="0" smtClean="0"/>
              <a:t>Çevre Mühendisliği </a:t>
            </a:r>
            <a:r>
              <a:rPr lang="tr-TR" sz="1800" b="1" smtClean="0"/>
              <a:t>Tanımı ve Genel Bilgi</a:t>
            </a:r>
          </a:p>
          <a:p>
            <a:pPr algn="ctr"/>
            <a:endParaRPr lang="tr-TR" sz="1800" dirty="0"/>
          </a:p>
        </p:txBody>
      </p:sp>
      <p:sp>
        <p:nvSpPr>
          <p:cNvPr id="10" name="9 Dikdörtgen"/>
          <p:cNvSpPr/>
          <p:nvPr/>
        </p:nvSpPr>
        <p:spPr>
          <a:xfrm>
            <a:off x="685200" y="2265606"/>
            <a:ext cx="7786742" cy="2400657"/>
          </a:xfrm>
          <a:prstGeom prst="rect">
            <a:avLst/>
          </a:prstGeom>
        </p:spPr>
        <p:txBody>
          <a:bodyPr wrap="square">
            <a:spAutoFit/>
          </a:bodyPr>
          <a:lstStyle/>
          <a:p>
            <a:pPr algn="just">
              <a:lnSpc>
                <a:spcPct val="150000"/>
              </a:lnSpc>
            </a:pPr>
            <a:endParaRPr lang="tr-TR" dirty="0" smtClean="0">
              <a:latin typeface="Times New Roman" pitchFamily="18" charset="0"/>
              <a:cs typeface="Times New Roman" pitchFamily="18" charset="0"/>
            </a:endParaRPr>
          </a:p>
          <a:p>
            <a:pPr algn="just">
              <a:lnSpc>
                <a:spcPct val="150000"/>
              </a:lnSpc>
            </a:pPr>
            <a:r>
              <a:rPr lang="tr-TR" sz="1600" dirty="0" smtClean="0">
                <a:latin typeface="Times New Roman" pitchFamily="18" charset="0"/>
                <a:cs typeface="Times New Roman" pitchFamily="18" charset="0"/>
              </a:rPr>
              <a:t>Harran Üniversitesi’nde 1993 yılında faaliyetine başlayan Çevre Mühendisliği Bölümü çevresel problemlerin çözümüne yönelik olarak büyük bir sorumluluk üstlenmiştir.</a:t>
            </a:r>
            <a:br>
              <a:rPr lang="tr-TR" sz="1600" dirty="0" smtClean="0">
                <a:latin typeface="Times New Roman" pitchFamily="18" charset="0"/>
                <a:cs typeface="Times New Roman" pitchFamily="18" charset="0"/>
              </a:rPr>
            </a:br>
            <a:endParaRPr lang="tr-TR" sz="1600" dirty="0" smtClean="0">
              <a:latin typeface="Times New Roman" pitchFamily="18" charset="0"/>
              <a:cs typeface="Times New Roman" pitchFamily="18" charset="0"/>
            </a:endParaRPr>
          </a:p>
          <a:p>
            <a:pPr algn="just">
              <a:lnSpc>
                <a:spcPct val="150000"/>
              </a:lnSpc>
            </a:pPr>
            <a:r>
              <a:rPr lang="tr-TR" sz="1600" dirty="0" smtClean="0">
                <a:latin typeface="Times New Roman" pitchFamily="18" charset="0"/>
                <a:cs typeface="Times New Roman" pitchFamily="18" charset="0"/>
              </a:rPr>
              <a:t>Çevre Mühendisliği Bölümü 1993-1994 eğitim-öğretim yılında eğitime başlamıştır.</a:t>
            </a:r>
          </a:p>
          <a:p>
            <a:pPr algn="just">
              <a:lnSpc>
                <a:spcPct val="150000"/>
              </a:lnSpc>
            </a:pPr>
            <a:endParaRPr lang="tr-TR" dirty="0" smtClean="0">
              <a:latin typeface="Times New Roman" pitchFamily="18" charset="0"/>
              <a:cs typeface="Times New Roman" pitchFamily="18" charset="0"/>
            </a:endParaRPr>
          </a:p>
        </p:txBody>
      </p:sp>
      <p:sp>
        <p:nvSpPr>
          <p:cNvPr id="13" name="12 Slayt Numarası Yer Tutucusu"/>
          <p:cNvSpPr>
            <a:spLocks noGrp="1"/>
          </p:cNvSpPr>
          <p:nvPr>
            <p:ph type="sldNum" sz="quarter" idx="12"/>
          </p:nvPr>
        </p:nvSpPr>
        <p:spPr/>
        <p:txBody>
          <a:bodyPr/>
          <a:lstStyle/>
          <a:p>
            <a:fld id="{78D21D61-5BF1-47BC-8A54-2A809EDF2BE5}" type="slidenum">
              <a:rPr lang="tr-TR" smtClean="0"/>
              <a:pPr/>
              <a:t>3</a:t>
            </a:fld>
            <a:endParaRPr lang="tr-TR"/>
          </a:p>
        </p:txBody>
      </p:sp>
    </p:spTree>
    <p:extLst>
      <p:ext uri="{BB962C8B-B14F-4D97-AF65-F5344CB8AC3E}">
        <p14:creationId xmlns:p14="http://schemas.microsoft.com/office/powerpoint/2010/main" val="17169004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Başlık 1"/>
          <p:cNvSpPr>
            <a:spLocks noGrp="1"/>
          </p:cNvSpPr>
          <p:nvPr>
            <p:ph type="title"/>
          </p:nvPr>
        </p:nvSpPr>
        <p:spPr/>
        <p:txBody>
          <a:bodyPr/>
          <a:lstStyle/>
          <a:p>
            <a:pPr eaLnBrk="1" hangingPunct="1"/>
            <a:r>
              <a:rPr lang="tr-TR" dirty="0" smtClean="0"/>
              <a:t>Prof. Dr. Sinan UYANIK</a:t>
            </a:r>
          </a:p>
        </p:txBody>
      </p:sp>
      <p:sp>
        <p:nvSpPr>
          <p:cNvPr id="59394"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172649C1-31E7-4A93-9007-A3303D95A27E}" type="datetime1">
              <a:rPr lang="tr-TR"/>
              <a:pPr fontAlgn="base">
                <a:spcBef>
                  <a:spcPct val="0"/>
                </a:spcBef>
                <a:spcAft>
                  <a:spcPct val="0"/>
                </a:spcAft>
                <a:defRPr/>
              </a:pPr>
              <a:t>5.10.2018</a:t>
            </a:fld>
            <a:endParaRPr lang="tr-TR"/>
          </a:p>
        </p:txBody>
      </p:sp>
      <p:sp>
        <p:nvSpPr>
          <p:cNvPr id="4" name="İçerik Yer Tutucusu 3"/>
          <p:cNvSpPr>
            <a:spLocks noGrp="1"/>
          </p:cNvSpPr>
          <p:nvPr>
            <p:ph sz="quarter" idx="1"/>
          </p:nvPr>
        </p:nvSpPr>
        <p:spPr>
          <a:xfrm>
            <a:off x="428430" y="1524000"/>
            <a:ext cx="5051425" cy="4525962"/>
          </a:xfrm>
        </p:spPr>
        <p:txBody>
          <a:bodyPr>
            <a:normAutofit lnSpcReduction="10000"/>
          </a:bodyPr>
          <a:lstStyle/>
          <a:p>
            <a:pPr marL="274320" indent="-274320" eaLnBrk="1" fontAlgn="auto" hangingPunct="1">
              <a:spcAft>
                <a:spcPts val="0"/>
              </a:spcAft>
              <a:buFont typeface="Wingdings 3"/>
              <a:buChar char=""/>
              <a:defRPr/>
            </a:pPr>
            <a:r>
              <a:rPr lang="tr-TR" sz="2400" dirty="0" smtClean="0"/>
              <a:t>Lisans: Dokuz Eylül Üniversitesi, Çevre Mühendisliği </a:t>
            </a:r>
          </a:p>
          <a:p>
            <a:pPr marL="274320" indent="-274320" eaLnBrk="1" fontAlgn="auto" hangingPunct="1">
              <a:spcAft>
                <a:spcPts val="0"/>
              </a:spcAft>
              <a:buFont typeface="Wingdings 3"/>
              <a:buChar char=""/>
              <a:defRPr/>
            </a:pPr>
            <a:r>
              <a:rPr lang="tr-TR" sz="2400" dirty="0" smtClean="0"/>
              <a:t>Yüksek Lisans: </a:t>
            </a:r>
            <a:r>
              <a:rPr lang="tr-TR" sz="2400" dirty="0" err="1" smtClean="0"/>
              <a:t>Newcastle</a:t>
            </a:r>
            <a:r>
              <a:rPr lang="tr-TR" sz="2400" dirty="0" smtClean="0"/>
              <a:t> </a:t>
            </a:r>
            <a:r>
              <a:rPr lang="tr-TR" sz="2400" dirty="0" err="1" smtClean="0"/>
              <a:t>Upon</a:t>
            </a:r>
            <a:r>
              <a:rPr lang="tr-TR" sz="2400" dirty="0" smtClean="0"/>
              <a:t> </a:t>
            </a:r>
            <a:r>
              <a:rPr lang="tr-TR" sz="2400" dirty="0" err="1" smtClean="0"/>
              <a:t>Tyne</a:t>
            </a:r>
            <a:r>
              <a:rPr lang="tr-TR" sz="2400" dirty="0" smtClean="0"/>
              <a:t>, </a:t>
            </a:r>
            <a:r>
              <a:rPr lang="tr-TR" sz="2400" dirty="0" err="1" smtClean="0"/>
              <a:t>Environmental</a:t>
            </a:r>
            <a:r>
              <a:rPr lang="tr-TR" sz="2400" dirty="0" smtClean="0"/>
              <a:t> </a:t>
            </a:r>
            <a:r>
              <a:rPr lang="tr-TR" sz="2400" dirty="0" err="1" smtClean="0"/>
              <a:t>Engineering</a:t>
            </a:r>
            <a:endParaRPr lang="tr-TR" sz="2400" dirty="0" smtClean="0"/>
          </a:p>
          <a:p>
            <a:pPr marL="274320" indent="-274320" eaLnBrk="1" fontAlgn="auto" hangingPunct="1">
              <a:spcAft>
                <a:spcPts val="0"/>
              </a:spcAft>
              <a:buFont typeface="Wingdings 3"/>
              <a:buChar char=""/>
              <a:defRPr/>
            </a:pPr>
            <a:r>
              <a:rPr lang="tr-TR" sz="2400" dirty="0" smtClean="0"/>
              <a:t>Doktora: </a:t>
            </a:r>
            <a:r>
              <a:rPr lang="tr-TR" sz="2400" dirty="0" err="1" smtClean="0"/>
              <a:t>Newcastle</a:t>
            </a:r>
            <a:r>
              <a:rPr lang="tr-TR" sz="2400" dirty="0" smtClean="0"/>
              <a:t> </a:t>
            </a:r>
            <a:r>
              <a:rPr lang="tr-TR" sz="2400" dirty="0" err="1" smtClean="0"/>
              <a:t>Upon</a:t>
            </a:r>
            <a:r>
              <a:rPr lang="tr-TR" sz="2400" dirty="0" smtClean="0"/>
              <a:t> </a:t>
            </a:r>
            <a:r>
              <a:rPr lang="tr-TR" sz="2400" dirty="0" err="1" smtClean="0"/>
              <a:t>Tyne</a:t>
            </a:r>
            <a:r>
              <a:rPr lang="tr-TR" sz="2400" dirty="0" smtClean="0"/>
              <a:t>, </a:t>
            </a:r>
            <a:r>
              <a:rPr lang="tr-TR" sz="2400" dirty="0" err="1" smtClean="0"/>
              <a:t>Environmental</a:t>
            </a:r>
            <a:r>
              <a:rPr lang="tr-TR" sz="2400" dirty="0" smtClean="0"/>
              <a:t> </a:t>
            </a:r>
            <a:r>
              <a:rPr lang="tr-TR" sz="2400" dirty="0" err="1" smtClean="0"/>
              <a:t>Engineering</a:t>
            </a:r>
            <a:endParaRPr lang="tr-TR" sz="2400" dirty="0" smtClean="0"/>
          </a:p>
          <a:p>
            <a:pPr marL="274320" indent="-274320" eaLnBrk="1" fontAlgn="auto" hangingPunct="1">
              <a:spcAft>
                <a:spcPts val="0"/>
              </a:spcAft>
              <a:buFont typeface="Wingdings 3"/>
              <a:buChar char=""/>
              <a:defRPr/>
            </a:pPr>
            <a:r>
              <a:rPr lang="tr-TR" sz="2400" dirty="0" smtClean="0"/>
              <a:t>Çalışma Alanları: Doğal arıtım, Atıksuların anaerobik arıtımı, Su arıtma teknolojileri</a:t>
            </a:r>
          </a:p>
          <a:p>
            <a:pPr marL="274320" indent="-274320" eaLnBrk="1" fontAlgn="auto" hangingPunct="1">
              <a:spcAft>
                <a:spcPts val="0"/>
              </a:spcAft>
              <a:buFont typeface="Wingdings 3"/>
              <a:buChar char=""/>
              <a:defRPr/>
            </a:pPr>
            <a:r>
              <a:rPr lang="tr-TR" sz="2400" dirty="0" smtClean="0"/>
              <a:t>Harran Üniversitesi </a:t>
            </a:r>
            <a:r>
              <a:rPr lang="tr-TR" sz="2400" dirty="0" err="1" smtClean="0"/>
              <a:t>Atıksu</a:t>
            </a:r>
            <a:r>
              <a:rPr lang="tr-TR" sz="2400" dirty="0" smtClean="0"/>
              <a:t> Arıtma Tesisi Proje Yürütücüsü olarak görev yaptı.</a:t>
            </a:r>
          </a:p>
        </p:txBody>
      </p:sp>
      <p:pic>
        <p:nvPicPr>
          <p:cNvPr id="1536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600200"/>
            <a:ext cx="26289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Başlık 1"/>
          <p:cNvSpPr>
            <a:spLocks noGrp="1"/>
          </p:cNvSpPr>
          <p:nvPr>
            <p:ph type="title"/>
          </p:nvPr>
        </p:nvSpPr>
        <p:spPr/>
        <p:txBody>
          <a:bodyPr/>
          <a:lstStyle/>
          <a:p>
            <a:pPr eaLnBrk="1" hangingPunct="1"/>
            <a:r>
              <a:rPr lang="tr-TR" dirty="0" smtClean="0"/>
              <a:t>Prof. Dr. M. İrfan YEŞİLNACAR</a:t>
            </a:r>
          </a:p>
        </p:txBody>
      </p:sp>
      <p:sp>
        <p:nvSpPr>
          <p:cNvPr id="60418"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9E1CEC91-5D3E-48D5-B423-47518B9E0541}" type="datetime1">
              <a:rPr lang="tr-TR"/>
              <a:pPr fontAlgn="base">
                <a:spcBef>
                  <a:spcPct val="0"/>
                </a:spcBef>
                <a:spcAft>
                  <a:spcPct val="0"/>
                </a:spcAft>
                <a:defRPr/>
              </a:pPr>
              <a:t>5.10.2018</a:t>
            </a:fld>
            <a:endParaRPr lang="tr-TR"/>
          </a:p>
        </p:txBody>
      </p:sp>
      <p:sp>
        <p:nvSpPr>
          <p:cNvPr id="4" name="İçerik Yer Tutucusu 3"/>
          <p:cNvSpPr>
            <a:spLocks noGrp="1"/>
          </p:cNvSpPr>
          <p:nvPr>
            <p:ph sz="quarter" idx="1"/>
          </p:nvPr>
        </p:nvSpPr>
        <p:spPr>
          <a:xfrm>
            <a:off x="76200" y="1371600"/>
            <a:ext cx="5432425" cy="4784725"/>
          </a:xfrm>
        </p:spPr>
        <p:txBody>
          <a:bodyPr>
            <a:noAutofit/>
          </a:bodyPr>
          <a:lstStyle/>
          <a:p>
            <a:pPr marL="274320" indent="-274320" eaLnBrk="1" fontAlgn="auto" hangingPunct="1">
              <a:spcAft>
                <a:spcPts val="0"/>
              </a:spcAft>
              <a:buFont typeface="Wingdings 3"/>
              <a:buChar char=""/>
              <a:defRPr/>
            </a:pPr>
            <a:r>
              <a:rPr lang="tr-TR" sz="2000" dirty="0"/>
              <a:t>Lisans</a:t>
            </a:r>
            <a:r>
              <a:rPr lang="tr-TR" sz="2000" dirty="0" smtClean="0"/>
              <a:t>:  Akdeniz Üniversitesi, Jeoloji Mühendisliği</a:t>
            </a:r>
            <a:endParaRPr lang="tr-TR" sz="2000" dirty="0"/>
          </a:p>
          <a:p>
            <a:pPr marL="274320" indent="-274320" eaLnBrk="1" fontAlgn="auto" hangingPunct="1">
              <a:spcAft>
                <a:spcPts val="0"/>
              </a:spcAft>
              <a:buFont typeface="Wingdings 3"/>
              <a:buChar char=""/>
              <a:defRPr/>
            </a:pPr>
            <a:r>
              <a:rPr lang="tr-TR" sz="2000" dirty="0" smtClean="0"/>
              <a:t>Yüksek Lisans: Süleyman Demirel Üniversitesi, Jeoloji Mühendisliği</a:t>
            </a:r>
          </a:p>
          <a:p>
            <a:pPr marL="274320" indent="-274320" eaLnBrk="1" fontAlgn="auto" hangingPunct="1">
              <a:spcAft>
                <a:spcPts val="0"/>
              </a:spcAft>
              <a:buFont typeface="Wingdings 3"/>
              <a:buChar char=""/>
              <a:defRPr/>
            </a:pPr>
            <a:r>
              <a:rPr lang="tr-TR" sz="2000" dirty="0" smtClean="0"/>
              <a:t>Doktora: Çukurova Üniversitesi, Jeoloji Mühendisliği</a:t>
            </a:r>
          </a:p>
          <a:p>
            <a:pPr marL="274320" indent="-274320" eaLnBrk="1" fontAlgn="auto" hangingPunct="1">
              <a:spcAft>
                <a:spcPts val="0"/>
              </a:spcAft>
              <a:buFont typeface="Wingdings 3"/>
              <a:buChar char=""/>
              <a:defRPr/>
            </a:pPr>
            <a:r>
              <a:rPr lang="tr-TR" sz="2000" dirty="0" smtClean="0"/>
              <a:t>Post-Doktora: ODTÜ, RS-GIS </a:t>
            </a:r>
            <a:r>
              <a:rPr lang="tr-TR" sz="2000" dirty="0" err="1" smtClean="0"/>
              <a:t>Laboratuvarı</a:t>
            </a:r>
            <a:endParaRPr lang="tr-TR" sz="2000" dirty="0" smtClean="0"/>
          </a:p>
          <a:p>
            <a:pPr marL="274320" indent="-274320" eaLnBrk="1" fontAlgn="auto" hangingPunct="1">
              <a:spcAft>
                <a:spcPts val="0"/>
              </a:spcAft>
              <a:buFont typeface="Wingdings 3"/>
              <a:buChar char=""/>
              <a:defRPr/>
            </a:pPr>
            <a:r>
              <a:rPr lang="tr-TR" sz="2000" dirty="0" smtClean="0"/>
              <a:t>Çalışma Alanları:  </a:t>
            </a:r>
            <a:r>
              <a:rPr lang="tr-TR" sz="2000" dirty="0"/>
              <a:t>Çevre jeolojisi</a:t>
            </a:r>
          </a:p>
          <a:p>
            <a:pPr marL="274320" indent="-274320" eaLnBrk="1" fontAlgn="auto" hangingPunct="1">
              <a:spcAft>
                <a:spcPts val="0"/>
              </a:spcAft>
              <a:buFont typeface="Wingdings 3"/>
              <a:buChar char=""/>
              <a:defRPr/>
            </a:pPr>
            <a:r>
              <a:rPr lang="tr-TR" sz="2000" dirty="0"/>
              <a:t>Hidrojeoloji</a:t>
            </a:r>
          </a:p>
          <a:p>
            <a:pPr marL="274320" indent="-274320" eaLnBrk="1" fontAlgn="auto" hangingPunct="1">
              <a:spcAft>
                <a:spcPts val="0"/>
              </a:spcAft>
              <a:buFont typeface="Wingdings 3"/>
              <a:buChar char=""/>
              <a:defRPr/>
            </a:pPr>
            <a:r>
              <a:rPr lang="tr-TR" sz="2000" dirty="0"/>
              <a:t>Düzenli depolama için yer seçimi</a:t>
            </a:r>
          </a:p>
          <a:p>
            <a:pPr marL="274320" indent="-274320" eaLnBrk="1" fontAlgn="auto" hangingPunct="1">
              <a:spcAft>
                <a:spcPts val="0"/>
              </a:spcAft>
              <a:buFont typeface="Wingdings 3"/>
              <a:buChar char=""/>
              <a:defRPr/>
            </a:pPr>
            <a:r>
              <a:rPr lang="tr-TR" sz="2000" dirty="0"/>
              <a:t>Tıbbî jeoloji</a:t>
            </a:r>
          </a:p>
          <a:p>
            <a:pPr marL="274320" indent="-274320" eaLnBrk="1" fontAlgn="auto" hangingPunct="1">
              <a:spcAft>
                <a:spcPts val="0"/>
              </a:spcAft>
              <a:buFont typeface="Wingdings 3"/>
              <a:buChar char=""/>
              <a:defRPr/>
            </a:pPr>
            <a:r>
              <a:rPr lang="tr-TR" sz="2000" dirty="0" err="1"/>
              <a:t>Yeraltısuyu</a:t>
            </a:r>
            <a:r>
              <a:rPr lang="tr-TR" sz="2000" dirty="0"/>
              <a:t> kalitesi kontrolü</a:t>
            </a:r>
          </a:p>
          <a:p>
            <a:pPr marL="274320" indent="-274320" eaLnBrk="1" fontAlgn="auto" hangingPunct="1">
              <a:spcAft>
                <a:spcPts val="0"/>
              </a:spcAft>
              <a:buFont typeface="Wingdings 3"/>
              <a:buChar char=""/>
              <a:defRPr/>
            </a:pPr>
            <a:r>
              <a:rPr lang="tr-TR" sz="2000" dirty="0"/>
              <a:t>Tehlikeli </a:t>
            </a:r>
            <a:r>
              <a:rPr lang="tr-TR" sz="2000" dirty="0" smtClean="0"/>
              <a:t>atıklar</a:t>
            </a:r>
            <a:endParaRPr lang="tr-TR"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7800"/>
            <a:ext cx="223678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Başlık 1"/>
          <p:cNvSpPr>
            <a:spLocks noGrp="1"/>
          </p:cNvSpPr>
          <p:nvPr>
            <p:ph type="title"/>
          </p:nvPr>
        </p:nvSpPr>
        <p:spPr/>
        <p:txBody>
          <a:bodyPr/>
          <a:lstStyle/>
          <a:p>
            <a:pPr eaLnBrk="1" hangingPunct="1"/>
            <a:r>
              <a:rPr lang="tr-TR" dirty="0" smtClean="0"/>
              <a:t>Doç. Dr. Güzel YILMAZ</a:t>
            </a:r>
          </a:p>
        </p:txBody>
      </p:sp>
      <p:sp>
        <p:nvSpPr>
          <p:cNvPr id="63490"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FC97EA0-F163-4436-AC9D-3E451B07984C}" type="datetime1">
              <a:rPr lang="tr-TR"/>
              <a:pPr fontAlgn="base">
                <a:spcBef>
                  <a:spcPct val="0"/>
                </a:spcBef>
                <a:spcAft>
                  <a:spcPct val="0"/>
                </a:spcAft>
                <a:defRPr/>
              </a:pPr>
              <a:t>5.10.2018</a:t>
            </a:fld>
            <a:endParaRPr lang="tr-TR" dirty="0"/>
          </a:p>
        </p:txBody>
      </p:sp>
      <p:sp>
        <p:nvSpPr>
          <p:cNvPr id="44035" name="İçerik Yer Tutucusu 3"/>
          <p:cNvSpPr>
            <a:spLocks noGrp="1"/>
          </p:cNvSpPr>
          <p:nvPr>
            <p:ph sz="quarter" idx="1"/>
          </p:nvPr>
        </p:nvSpPr>
        <p:spPr>
          <a:xfrm>
            <a:off x="457200" y="1219200"/>
            <a:ext cx="4043363" cy="4937125"/>
          </a:xfrm>
        </p:spPr>
        <p:txBody>
          <a:bodyPr/>
          <a:lstStyle/>
          <a:p>
            <a:pPr eaLnBrk="1" hangingPunct="1"/>
            <a:r>
              <a:rPr lang="tr-TR" sz="2400" dirty="0" smtClean="0"/>
              <a:t>Lisans: Çukurova Üniversitesi, Ziraat Mühendisliği</a:t>
            </a:r>
          </a:p>
          <a:p>
            <a:pPr eaLnBrk="1" hangingPunct="1"/>
            <a:r>
              <a:rPr lang="tr-TR" sz="2400" dirty="0" smtClean="0"/>
              <a:t>Yüksek Lisans: Çukurova Üniversitesi, Ziraat Mühendisliği</a:t>
            </a:r>
          </a:p>
          <a:p>
            <a:pPr eaLnBrk="1" hangingPunct="1"/>
            <a:r>
              <a:rPr lang="tr-TR" sz="2400" dirty="0" smtClean="0"/>
              <a:t>Doktora: </a:t>
            </a:r>
            <a:r>
              <a:rPr lang="tr-TR" sz="2400" dirty="0" err="1" smtClean="0"/>
              <a:t>Universität</a:t>
            </a:r>
            <a:r>
              <a:rPr lang="tr-TR" sz="2400" dirty="0" smtClean="0"/>
              <a:t> </a:t>
            </a:r>
            <a:r>
              <a:rPr lang="tr-TR" sz="2400" dirty="0" err="1" smtClean="0"/>
              <a:t>Hohenheim</a:t>
            </a:r>
            <a:endParaRPr lang="tr-TR" sz="2400" dirty="0" smtClean="0"/>
          </a:p>
          <a:p>
            <a:pPr eaLnBrk="1" hangingPunct="1"/>
            <a:r>
              <a:rPr lang="tr-TR" sz="2400" dirty="0" smtClean="0"/>
              <a:t>Çalışma Alanları: </a:t>
            </a:r>
            <a:r>
              <a:rPr lang="tr-TR" sz="2400" dirty="0"/>
              <a:t>Toprak ve yeraltı suyu kirliliği, Emisyon gazları, İş sağlığı ve güvenliği, Gürültü Kirliliği</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7372" y="1828800"/>
            <a:ext cx="2477922" cy="330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Başlık 1"/>
          <p:cNvSpPr>
            <a:spLocks noGrp="1"/>
          </p:cNvSpPr>
          <p:nvPr>
            <p:ph type="title"/>
          </p:nvPr>
        </p:nvSpPr>
        <p:spPr/>
        <p:txBody>
          <a:bodyPr/>
          <a:lstStyle/>
          <a:p>
            <a:pPr eaLnBrk="1" hangingPunct="1"/>
            <a:r>
              <a:rPr lang="tr-TR" dirty="0" smtClean="0"/>
              <a:t>Doç. Dr. A. Dilek ATASOY</a:t>
            </a:r>
          </a:p>
        </p:txBody>
      </p:sp>
      <p:sp>
        <p:nvSpPr>
          <p:cNvPr id="64514"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874955B0-04E8-4B53-9DAA-2C2A562A8E90}" type="datetime1">
              <a:rPr lang="tr-TR"/>
              <a:pPr fontAlgn="base">
                <a:spcBef>
                  <a:spcPct val="0"/>
                </a:spcBef>
                <a:spcAft>
                  <a:spcPct val="0"/>
                </a:spcAft>
                <a:defRPr/>
              </a:pPr>
              <a:t>5.10.2018</a:t>
            </a:fld>
            <a:endParaRPr lang="tr-TR"/>
          </a:p>
        </p:txBody>
      </p:sp>
      <p:sp>
        <p:nvSpPr>
          <p:cNvPr id="45059" name="İçerik Yer Tutucusu 3"/>
          <p:cNvSpPr>
            <a:spLocks noGrp="1"/>
          </p:cNvSpPr>
          <p:nvPr>
            <p:ph sz="quarter" idx="1"/>
          </p:nvPr>
        </p:nvSpPr>
        <p:spPr>
          <a:xfrm>
            <a:off x="457200" y="1371600"/>
            <a:ext cx="4402138" cy="4784725"/>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Harran Üniversitesi, Toprak Bölümü</a:t>
            </a:r>
          </a:p>
          <a:p>
            <a:pPr eaLnBrk="1" hangingPunct="1"/>
            <a:r>
              <a:rPr lang="tr-TR" sz="2400" dirty="0" smtClean="0"/>
              <a:t>Çalışma Alanları: Toprak ve yeraltı suyu kirliliği</a:t>
            </a:r>
          </a:p>
          <a:p>
            <a:pPr eaLnBrk="1" hangingPunct="1"/>
            <a:endParaRPr lang="tr-TR" sz="2400" dirty="0" smtClean="0"/>
          </a:p>
        </p:txBody>
      </p:sp>
      <p:pic>
        <p:nvPicPr>
          <p:cNvPr id="45060" name="Picture 2" descr="C:\Users\İBRAHİM\Desktop\Çevre Mühendisi Sunum\Fotolar\dilek1.JPG"/>
          <p:cNvPicPr>
            <a:picLocks noChangeAspect="1" noChangeArrowheads="1"/>
          </p:cNvPicPr>
          <p:nvPr/>
        </p:nvPicPr>
        <p:blipFill>
          <a:blip r:embed="rId2"/>
          <a:srcRect/>
          <a:stretch>
            <a:fillRect/>
          </a:stretch>
        </p:blipFill>
        <p:spPr bwMode="auto">
          <a:xfrm>
            <a:off x="5257800" y="1524000"/>
            <a:ext cx="31242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Başlık 1"/>
          <p:cNvSpPr>
            <a:spLocks noGrp="1"/>
          </p:cNvSpPr>
          <p:nvPr>
            <p:ph type="title"/>
          </p:nvPr>
        </p:nvSpPr>
        <p:spPr/>
        <p:txBody>
          <a:bodyPr/>
          <a:lstStyle/>
          <a:p>
            <a:pPr eaLnBrk="1" hangingPunct="1"/>
            <a:r>
              <a:rPr lang="tr-TR" dirty="0" smtClean="0"/>
              <a:t>Doç. Dr. Mustafa ASLAN</a:t>
            </a:r>
          </a:p>
        </p:txBody>
      </p:sp>
      <p:sp>
        <p:nvSpPr>
          <p:cNvPr id="68610"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F31D553-2FCF-4762-A762-F60F3771FA41}" type="datetime1">
              <a:rPr lang="tr-TR"/>
              <a:pPr fontAlgn="base">
                <a:spcBef>
                  <a:spcPct val="0"/>
                </a:spcBef>
                <a:spcAft>
                  <a:spcPct val="0"/>
                </a:spcAft>
                <a:defRPr/>
              </a:pPr>
              <a:t>5.10.2018</a:t>
            </a:fld>
            <a:endParaRPr lang="tr-TR" dirty="0"/>
          </a:p>
        </p:txBody>
      </p:sp>
      <p:sp>
        <p:nvSpPr>
          <p:cNvPr id="49155" name="İçerik Yer Tutucusu 3"/>
          <p:cNvSpPr>
            <a:spLocks noGrp="1"/>
          </p:cNvSpPr>
          <p:nvPr>
            <p:ph sz="quarter" idx="1"/>
          </p:nvPr>
        </p:nvSpPr>
        <p:spPr>
          <a:xfrm>
            <a:off x="76200" y="1219200"/>
            <a:ext cx="5638800" cy="5105400"/>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Fırat Üniversitesi, Çevre Mühendisliği</a:t>
            </a:r>
          </a:p>
          <a:p>
            <a:pPr eaLnBrk="1" hangingPunct="1"/>
            <a:r>
              <a:rPr lang="tr-TR" sz="2400" dirty="0" smtClean="0"/>
              <a:t>Post-Doktora: Biyoenerji üretimi ilgili TÜBİTAK Projesi ile Amerika’ya gitti.</a:t>
            </a:r>
          </a:p>
          <a:p>
            <a:pPr eaLnBrk="1" hangingPunct="1"/>
            <a:r>
              <a:rPr lang="tr-TR" sz="2400" dirty="0" smtClean="0"/>
              <a:t>Çalışma Alanları: </a:t>
            </a:r>
            <a:r>
              <a:rPr lang="tr-TR" sz="2400" dirty="0" err="1"/>
              <a:t>Membran</a:t>
            </a:r>
            <a:r>
              <a:rPr lang="tr-TR" sz="2400" dirty="0"/>
              <a:t> teknolojileri ve uygulamaları, Biyoenerji üretimi, Su ve </a:t>
            </a:r>
            <a:r>
              <a:rPr lang="tr-TR" sz="2400" dirty="0" err="1"/>
              <a:t>atıksu</a:t>
            </a:r>
            <a:r>
              <a:rPr lang="tr-TR" sz="2400" dirty="0"/>
              <a:t> arıtımı ve yeniden kullanımı, Çevre </a:t>
            </a:r>
            <a:r>
              <a:rPr lang="tr-TR" sz="2400" dirty="0" err="1"/>
              <a:t>biyoteknolojileri</a:t>
            </a:r>
            <a:r>
              <a:rPr lang="tr-TR" sz="2400" dirty="0"/>
              <a:t> ve uygulamaları</a:t>
            </a:r>
          </a:p>
          <a:p>
            <a:pPr eaLnBrk="1" hangingPunct="1"/>
            <a:endParaRPr lang="tr-TR" sz="2400" dirty="0" smtClean="0"/>
          </a:p>
          <a:p>
            <a:pPr marL="0" indent="0" eaLnBrk="1" hangingPunct="1">
              <a:buNone/>
            </a:pPr>
            <a:endParaRPr lang="tr-TR" sz="2800"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76400"/>
            <a:ext cx="2438400" cy="394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Doç. Dr. Fatih DİLEKOĞLU</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457200" y="1600200"/>
            <a:ext cx="4546600" cy="4556125"/>
          </a:xfrm>
        </p:spPr>
        <p:txBody>
          <a:bodyPr/>
          <a:lstStyle/>
          <a:p>
            <a:pPr eaLnBrk="1" hangingPunct="1"/>
            <a:r>
              <a:rPr lang="tr-TR" sz="2400" dirty="0"/>
              <a:t>Lisans: Atatürk Üniversitesi, Çevre Mühendisliği</a:t>
            </a:r>
          </a:p>
          <a:p>
            <a:pPr eaLnBrk="1" hangingPunct="1"/>
            <a:r>
              <a:rPr lang="tr-TR" sz="2400" dirty="0"/>
              <a:t>Yüksek Lisans: Harran Üniversitesi, Çevre Mühendisliği</a:t>
            </a:r>
          </a:p>
          <a:p>
            <a:pPr eaLnBrk="1" hangingPunct="1"/>
            <a:r>
              <a:rPr lang="tr-TR" sz="2400" dirty="0"/>
              <a:t>Doktora: Yıldız Teknik Üniversitesi, Çevre Mühendisliği</a:t>
            </a:r>
          </a:p>
          <a:p>
            <a:pPr eaLnBrk="1" hangingPunct="1"/>
            <a:r>
              <a:rPr lang="tr-TR" sz="2400" dirty="0"/>
              <a:t>Çalışma Alanları: </a:t>
            </a:r>
            <a:r>
              <a:rPr lang="tr-TR" sz="2400" dirty="0" err="1"/>
              <a:t>Adsorpsiyon</a:t>
            </a:r>
            <a:r>
              <a:rPr lang="tr-TR" sz="2400" dirty="0"/>
              <a:t>, </a:t>
            </a:r>
            <a:r>
              <a:rPr lang="tr-TR" sz="2400" dirty="0" err="1"/>
              <a:t>atıksu</a:t>
            </a:r>
            <a:r>
              <a:rPr lang="tr-TR" sz="2400" dirty="0"/>
              <a:t> arıtımı, Ağır Metaller, Su Kirliliği ve Kontrolü</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981200"/>
            <a:ext cx="277653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8062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Başlık 1"/>
          <p:cNvSpPr>
            <a:spLocks noGrp="1"/>
          </p:cNvSpPr>
          <p:nvPr>
            <p:ph type="title"/>
          </p:nvPr>
        </p:nvSpPr>
        <p:spPr/>
        <p:txBody>
          <a:bodyPr/>
          <a:lstStyle/>
          <a:p>
            <a:pPr eaLnBrk="1" hangingPunct="1"/>
            <a:r>
              <a:rPr lang="tr-TR" dirty="0" smtClean="0"/>
              <a:t>Dr. </a:t>
            </a:r>
            <a:r>
              <a:rPr lang="tr-TR" dirty="0" err="1" smtClean="0"/>
              <a:t>Öğr</a:t>
            </a:r>
            <a:r>
              <a:rPr lang="tr-TR" dirty="0" smtClean="0"/>
              <a:t>. Üyesi Hakkı GÜLŞEN</a:t>
            </a:r>
          </a:p>
        </p:txBody>
      </p:sp>
      <p:sp>
        <p:nvSpPr>
          <p:cNvPr id="66562"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5BEE472-C1DF-4A0A-A176-5E6AC7D616E6}" type="datetime1">
              <a:rPr lang="tr-TR"/>
              <a:pPr fontAlgn="base">
                <a:spcBef>
                  <a:spcPct val="0"/>
                </a:spcBef>
                <a:spcAft>
                  <a:spcPct val="0"/>
                </a:spcAft>
                <a:defRPr/>
              </a:pPr>
              <a:t>5.10.2018</a:t>
            </a:fld>
            <a:endParaRPr lang="tr-TR" dirty="0"/>
          </a:p>
        </p:txBody>
      </p:sp>
      <p:sp>
        <p:nvSpPr>
          <p:cNvPr id="4" name="İçerik Yer Tutucusu 3"/>
          <p:cNvSpPr>
            <a:spLocks noGrp="1"/>
          </p:cNvSpPr>
          <p:nvPr>
            <p:ph sz="quarter" idx="1"/>
          </p:nvPr>
        </p:nvSpPr>
        <p:spPr>
          <a:xfrm>
            <a:off x="457200" y="1371600"/>
            <a:ext cx="4259263" cy="4784725"/>
          </a:xfrm>
        </p:spPr>
        <p:txBody>
          <a:bodyPr>
            <a:normAutofit fontScale="85000" lnSpcReduction="20000"/>
          </a:bodyPr>
          <a:lstStyle/>
          <a:p>
            <a:pPr marL="274320" indent="-274320" eaLnBrk="1" fontAlgn="auto" hangingPunct="1">
              <a:spcAft>
                <a:spcPts val="0"/>
              </a:spcAft>
              <a:buFont typeface="Wingdings 3"/>
              <a:buChar char=""/>
              <a:defRPr/>
            </a:pPr>
            <a:r>
              <a:rPr lang="tr-TR" dirty="0"/>
              <a:t>Lisans: İstanbul Teknik Üniversitesi, Çevre Mühendisliği</a:t>
            </a:r>
          </a:p>
          <a:p>
            <a:pPr marL="274320" indent="-274320" eaLnBrk="1" fontAlgn="auto" hangingPunct="1">
              <a:spcAft>
                <a:spcPts val="0"/>
              </a:spcAft>
              <a:buFont typeface="Wingdings 3"/>
              <a:buChar char=""/>
              <a:defRPr/>
            </a:pPr>
            <a:r>
              <a:rPr lang="tr-TR" dirty="0"/>
              <a:t>Yüksek Lisans: İstanbul Teknik Üniversitesi, Çevre Mühendisliği</a:t>
            </a:r>
          </a:p>
          <a:p>
            <a:pPr marL="274320" indent="-274320" eaLnBrk="1" fontAlgn="auto" hangingPunct="1">
              <a:spcAft>
                <a:spcPts val="0"/>
              </a:spcAft>
              <a:buFont typeface="Wingdings 3"/>
              <a:buChar char=""/>
              <a:defRPr/>
            </a:pPr>
            <a:r>
              <a:rPr lang="tr-TR" dirty="0"/>
              <a:t>Doktora: İstanbul Teknik Üniversitesi, </a:t>
            </a:r>
            <a:r>
              <a:rPr lang="tr-TR" dirty="0" smtClean="0"/>
              <a:t> Çevre Mühendisliği</a:t>
            </a:r>
          </a:p>
          <a:p>
            <a:pPr marL="274320" indent="-274320" eaLnBrk="1" fontAlgn="auto" hangingPunct="1">
              <a:spcAft>
                <a:spcPts val="0"/>
              </a:spcAft>
              <a:buFont typeface="Wingdings 3"/>
              <a:buChar char=""/>
              <a:defRPr/>
            </a:pPr>
            <a:r>
              <a:rPr lang="tr-TR" dirty="0" smtClean="0"/>
              <a:t>Çalışma Alanları:  </a:t>
            </a:r>
            <a:r>
              <a:rPr lang="tr-TR" dirty="0" err="1"/>
              <a:t>Biyoteknoloji</a:t>
            </a:r>
            <a:r>
              <a:rPr lang="tr-TR" dirty="0"/>
              <a:t>, Yenilenebilir </a:t>
            </a:r>
            <a:r>
              <a:rPr lang="tr-TR" dirty="0" smtClean="0"/>
              <a:t>ve </a:t>
            </a:r>
            <a:r>
              <a:rPr lang="tr-TR" dirty="0"/>
              <a:t>Alternatif Enerji Kaynakları, Anaerobik Arıtma, Biyogaz,  </a:t>
            </a:r>
            <a:r>
              <a:rPr lang="tr-TR" dirty="0" err="1"/>
              <a:t>Atıksuların</a:t>
            </a:r>
            <a:r>
              <a:rPr lang="tr-TR" dirty="0"/>
              <a:t> ve İçme Sularının Arıtımı, Geri Dönüşüm.</a:t>
            </a:r>
          </a:p>
          <a:p>
            <a:pPr marL="274320" indent="-274320" eaLnBrk="1" fontAlgn="auto" hangingPunct="1">
              <a:spcAft>
                <a:spcPts val="0"/>
              </a:spcAft>
              <a:buFont typeface="Wingdings 3"/>
              <a:buChar char=""/>
              <a:defRPr/>
            </a:pPr>
            <a:r>
              <a:rPr lang="tr-TR" dirty="0" smtClean="0"/>
              <a:t>Görevi</a:t>
            </a:r>
            <a:r>
              <a:rPr lang="tr-TR" dirty="0"/>
              <a:t>: Bölüm Başkanıdır.</a:t>
            </a:r>
          </a:p>
          <a:p>
            <a:pPr marL="274320" indent="-274320" eaLnBrk="1" fontAlgn="auto" hangingPunct="1">
              <a:spcAft>
                <a:spcPts val="0"/>
              </a:spcAft>
              <a:buFont typeface="Wingdings 3"/>
              <a:buChar char=""/>
              <a:defRPr/>
            </a:pPr>
            <a:endParaRPr lang="en-GB" dirty="0"/>
          </a:p>
          <a:p>
            <a:pPr marL="274320" indent="-274320" eaLnBrk="1" fontAlgn="auto" hangingPunct="1">
              <a:spcAft>
                <a:spcPts val="0"/>
              </a:spcAft>
              <a:buFont typeface="Wingdings 3"/>
              <a:buChar char=""/>
              <a:defRPr/>
            </a:pPr>
            <a:endParaRPr lang="tr-TR" dirty="0"/>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44" r="19202"/>
          <a:stretch/>
        </p:blipFill>
        <p:spPr bwMode="auto">
          <a:xfrm>
            <a:off x="4876800" y="1447800"/>
            <a:ext cx="3791211" cy="437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Başlık 1"/>
          <p:cNvSpPr>
            <a:spLocks noGrp="1"/>
          </p:cNvSpPr>
          <p:nvPr>
            <p:ph type="title" idx="4294967295"/>
          </p:nvPr>
        </p:nvSpPr>
        <p:spPr/>
        <p:txBody>
          <a:bodyPr/>
          <a:lstStyle/>
          <a:p>
            <a:pPr eaLnBrk="1" hangingPunct="1"/>
            <a:r>
              <a:rPr lang="tr-TR" dirty="0" smtClean="0"/>
              <a:t>Dr. </a:t>
            </a:r>
            <a:r>
              <a:rPr lang="tr-TR" dirty="0" err="1" smtClean="0"/>
              <a:t>Öğr</a:t>
            </a:r>
            <a:r>
              <a:rPr lang="tr-TR" dirty="0" smtClean="0"/>
              <a:t>. Üyesi Özlem DEMİR</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1203" name="İçerik Yer Tutucusu 3"/>
          <p:cNvSpPr>
            <a:spLocks noGrp="1"/>
          </p:cNvSpPr>
          <p:nvPr>
            <p:ph sz="quarter" idx="4294967295"/>
          </p:nvPr>
        </p:nvSpPr>
        <p:spPr>
          <a:xfrm>
            <a:off x="457200" y="1484313"/>
            <a:ext cx="4978400" cy="4672012"/>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Dokuz Eylül Üniversitesi, Çevre Mühendisliği</a:t>
            </a:r>
          </a:p>
          <a:p>
            <a:pPr eaLnBrk="1" hangingPunct="1"/>
            <a:r>
              <a:rPr lang="tr-TR" sz="2400" dirty="0" smtClean="0"/>
              <a:t>Çalışma Alanları: </a:t>
            </a:r>
            <a:r>
              <a:rPr lang="tr-TR" sz="2400" dirty="0"/>
              <a:t>Arıtma Çamurları, Çamur Azaltma Teknikleri, </a:t>
            </a:r>
            <a:r>
              <a:rPr lang="tr-TR" sz="2400" dirty="0" err="1"/>
              <a:t>Atıksuların</a:t>
            </a:r>
            <a:r>
              <a:rPr lang="tr-TR" sz="2400" dirty="0"/>
              <a:t> Arıtılması, Sürdürülebilirlik v</a:t>
            </a:r>
            <a:r>
              <a:rPr lang="tr-TR" sz="2400" dirty="0" smtClean="0"/>
              <a:t>e </a:t>
            </a:r>
            <a:r>
              <a:rPr lang="tr-TR" sz="2400" dirty="0"/>
              <a:t>İklim Değişikliği </a:t>
            </a:r>
          </a:p>
        </p:txBody>
      </p:sp>
      <p:pic>
        <p:nvPicPr>
          <p:cNvPr id="51204" name="Picture 5" descr="ozlem"/>
          <p:cNvPicPr>
            <a:picLocks noChangeAspect="1" noChangeArrowheads="1"/>
          </p:cNvPicPr>
          <p:nvPr/>
        </p:nvPicPr>
        <p:blipFill>
          <a:blip r:embed="rId2"/>
          <a:srcRect/>
          <a:stretch>
            <a:fillRect/>
          </a:stretch>
        </p:blipFill>
        <p:spPr bwMode="auto">
          <a:xfrm>
            <a:off x="5435600" y="1484313"/>
            <a:ext cx="2870200"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Dr. </a:t>
            </a:r>
            <a:r>
              <a:rPr lang="tr-TR" dirty="0" err="1" smtClean="0"/>
              <a:t>Öğr</a:t>
            </a:r>
            <a:r>
              <a:rPr lang="tr-TR" dirty="0" smtClean="0"/>
              <a:t>. Üyesi Deniz UÇAR</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457200" y="1371600"/>
            <a:ext cx="4546600" cy="4784725"/>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İstanbul Teknik Üniversitesi, </a:t>
            </a:r>
            <a:r>
              <a:rPr lang="tr-TR" sz="2400" dirty="0"/>
              <a:t>Çevre </a:t>
            </a:r>
            <a:r>
              <a:rPr lang="tr-TR" sz="2400" dirty="0" err="1"/>
              <a:t>Biyoteknolojisi</a:t>
            </a:r>
            <a:r>
              <a:rPr lang="tr-TR" sz="2400" dirty="0"/>
              <a:t> Bölümü</a:t>
            </a:r>
          </a:p>
          <a:p>
            <a:pPr eaLnBrk="1" hangingPunct="1"/>
            <a:r>
              <a:rPr lang="tr-TR" sz="2400" dirty="0" smtClean="0"/>
              <a:t>Çalışma Alanları: </a:t>
            </a:r>
            <a:r>
              <a:rPr lang="tr-TR" sz="2400" dirty="0" err="1" smtClean="0"/>
              <a:t>Atıksuların</a:t>
            </a:r>
            <a:r>
              <a:rPr lang="tr-TR" sz="2400" dirty="0" smtClean="0"/>
              <a:t> arıtılması, </a:t>
            </a:r>
            <a:r>
              <a:rPr lang="tr-TR" sz="2400" dirty="0" err="1" smtClean="0"/>
              <a:t>Biyoteknoloji</a:t>
            </a:r>
            <a:endParaRPr lang="tr-TR" sz="2400" dirty="0" smtClean="0"/>
          </a:p>
        </p:txBody>
      </p:sp>
      <p:pic>
        <p:nvPicPr>
          <p:cNvPr id="6" name="Picture 2" descr="C:\Users\Bölüm\Documents\2017 Mezuniyet Töreni\E8C814B9-22F0-4A36-9F42-6002C8443BE3.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17" t="19531" r="13333" b="25989"/>
          <a:stretch/>
        </p:blipFill>
        <p:spPr bwMode="auto">
          <a:xfrm>
            <a:off x="5486400" y="1371600"/>
            <a:ext cx="2971036" cy="4038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Dr. </a:t>
            </a:r>
            <a:r>
              <a:rPr lang="tr-TR" dirty="0" err="1" smtClean="0"/>
              <a:t>Öğr</a:t>
            </a:r>
            <a:r>
              <a:rPr lang="tr-TR" dirty="0" smtClean="0"/>
              <a:t>. Üyesi Tuba RASTGELDİ DOĞAN</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0" y="1524000"/>
            <a:ext cx="5003800" cy="4632325"/>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Harran Üniversitesi, Toprak Bölümü</a:t>
            </a:r>
          </a:p>
          <a:p>
            <a:pPr eaLnBrk="1" hangingPunct="1"/>
            <a:r>
              <a:rPr lang="tr-TR" sz="2400" dirty="0" smtClean="0"/>
              <a:t>Çalışma Alanları: </a:t>
            </a:r>
            <a:r>
              <a:rPr lang="tr-TR" sz="2400" dirty="0"/>
              <a:t>İç Ortam Hava Kalitesi, Dış Ortam Hava Kalitesi, Çöl Tozları, Gürültü ve Çevresel Etkileri, Uydular Ve Programlar Aracılığıyla Hava Kalitesi İzlenmesi</a:t>
            </a:r>
          </a:p>
          <a:p>
            <a:pPr eaLnBrk="1" hangingPunct="1"/>
            <a:endParaRPr lang="tr-TR" sz="2400"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00200"/>
            <a:ext cx="3680052"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elal\Desktop\remzi hoca\mühendislik.png"/>
          <p:cNvPicPr>
            <a:picLocks noChangeAspect="1" noChangeArrowheads="1"/>
          </p:cNvPicPr>
          <p:nvPr/>
        </p:nvPicPr>
        <p:blipFill>
          <a:blip r:embed="rId3" cstate="print"/>
          <a:srcRect/>
          <a:stretch>
            <a:fillRect/>
          </a:stretch>
        </p:blipFill>
        <p:spPr bwMode="auto">
          <a:xfrm>
            <a:off x="7704000" y="0"/>
            <a:ext cx="1080000" cy="1080000"/>
          </a:xfrm>
          <a:prstGeom prst="rect">
            <a:avLst/>
          </a:prstGeom>
          <a:noFill/>
        </p:spPr>
      </p:pic>
      <p:pic>
        <p:nvPicPr>
          <p:cNvPr id="1027" name="Picture 3" descr="C:\Users\Celal\Desktop\remzi hoca\hru_amblem_logo.png"/>
          <p:cNvPicPr>
            <a:picLocks noChangeAspect="1" noChangeArrowheads="1"/>
          </p:cNvPicPr>
          <p:nvPr/>
        </p:nvPicPr>
        <p:blipFill>
          <a:blip r:embed="rId4" cstate="print"/>
          <a:srcRect/>
          <a:stretch>
            <a:fillRect/>
          </a:stretch>
        </p:blipFill>
        <p:spPr bwMode="auto">
          <a:xfrm>
            <a:off x="142845" y="0"/>
            <a:ext cx="1084713" cy="1080000"/>
          </a:xfrm>
          <a:prstGeom prst="rect">
            <a:avLst/>
          </a:prstGeom>
          <a:noFill/>
        </p:spPr>
      </p:pic>
      <p:sp>
        <p:nvSpPr>
          <p:cNvPr id="6" name="5 Metin kutusu"/>
          <p:cNvSpPr txBox="1"/>
          <p:nvPr/>
        </p:nvSpPr>
        <p:spPr>
          <a:xfrm>
            <a:off x="1214414" y="342879"/>
            <a:ext cx="6500858" cy="369332"/>
          </a:xfrm>
          <a:prstGeom prst="rect">
            <a:avLst/>
          </a:prstGeom>
          <a:solidFill>
            <a:schemeClr val="tx2">
              <a:lumMod val="60000"/>
              <a:lumOff val="40000"/>
            </a:schemeClr>
          </a:solidFill>
        </p:spPr>
        <p:txBody>
          <a:bodyPr wrap="square" rtlCol="0">
            <a:spAutoFit/>
          </a:bodyPr>
          <a:lstStyle/>
          <a:p>
            <a:pPr algn="ctr"/>
            <a:r>
              <a:rPr lang="tr-TR" sz="1800" b="1" spc="300">
                <a:latin typeface="Arial" pitchFamily="34" charset="0"/>
                <a:cs typeface="Arial" pitchFamily="34" charset="0"/>
              </a:rPr>
              <a:t>ÇEVRE MÜHENDİSLİĞİ BÖLÜMÜ</a:t>
            </a:r>
          </a:p>
        </p:txBody>
      </p:sp>
      <p:sp>
        <p:nvSpPr>
          <p:cNvPr id="9" name="8 Dikdörtgen"/>
          <p:cNvSpPr/>
          <p:nvPr/>
        </p:nvSpPr>
        <p:spPr>
          <a:xfrm>
            <a:off x="2286000" y="2080940"/>
            <a:ext cx="4572000" cy="369332"/>
          </a:xfrm>
          <a:prstGeom prst="rect">
            <a:avLst/>
          </a:prstGeom>
        </p:spPr>
        <p:txBody>
          <a:bodyPr>
            <a:spAutoFit/>
          </a:bodyPr>
          <a:lstStyle/>
          <a:p>
            <a:pPr marL="274320" indent="-274320">
              <a:buFont typeface="Wingdings 3"/>
              <a:buChar char=""/>
              <a:defRPr/>
            </a:pPr>
            <a:endParaRPr lang="tr-TR"/>
          </a:p>
        </p:txBody>
      </p:sp>
      <p:graphicFrame>
        <p:nvGraphicFramePr>
          <p:cNvPr id="8" name="7 Tablo"/>
          <p:cNvGraphicFramePr>
            <a:graphicFrameLocks noGrp="1"/>
          </p:cNvGraphicFramePr>
          <p:nvPr>
            <p:extLst>
              <p:ext uri="{D42A27DB-BD31-4B8C-83A1-F6EECF244321}">
                <p14:modId xmlns:p14="http://schemas.microsoft.com/office/powerpoint/2010/main" val="1735565488"/>
              </p:ext>
            </p:extLst>
          </p:nvPr>
        </p:nvGraphicFramePr>
        <p:xfrm>
          <a:off x="642910" y="1457311"/>
          <a:ext cx="7643866" cy="4656992"/>
        </p:xfrm>
        <a:graphic>
          <a:graphicData uri="http://schemas.openxmlformats.org/drawingml/2006/table">
            <a:tbl>
              <a:tblPr firstRow="1" bandRow="1">
                <a:tableStyleId>{93296810-A885-4BE3-A3E7-6D5BEEA58F35}</a:tableStyleId>
              </a:tblPr>
              <a:tblGrid>
                <a:gridCol w="2597739"/>
                <a:gridCol w="5046127"/>
              </a:tblGrid>
              <a:tr h="503638">
                <a:tc gridSpan="2">
                  <a:txBody>
                    <a:bodyPr/>
                    <a:lstStyle/>
                    <a:p>
                      <a:pPr algn="ctr"/>
                      <a:r>
                        <a:rPr lang="tr-TR" sz="2200" dirty="0" smtClean="0">
                          <a:latin typeface="Times New Roman" pitchFamily="18" charset="0"/>
                          <a:cs typeface="Times New Roman" pitchFamily="18" charset="0"/>
                        </a:rPr>
                        <a:t>Bölümümüzdeki</a:t>
                      </a:r>
                      <a:r>
                        <a:rPr lang="tr-TR" sz="2200" baseline="0" dirty="0" smtClean="0">
                          <a:latin typeface="Times New Roman" pitchFamily="18" charset="0"/>
                          <a:cs typeface="Times New Roman" pitchFamily="18" charset="0"/>
                        </a:rPr>
                        <a:t> Personel Sayısı</a:t>
                      </a:r>
                      <a:endParaRPr lang="tr-TR" sz="2200" dirty="0">
                        <a:latin typeface="Times New Roman" pitchFamily="18" charset="0"/>
                        <a:cs typeface="Times New Roman" pitchFamily="18" charset="0"/>
                      </a:endParaRPr>
                    </a:p>
                  </a:txBody>
                  <a:tcPr marT="54864" marB="54864" anchor="ctr"/>
                </a:tc>
                <a:tc hMerge="1">
                  <a:txBody>
                    <a:bodyPr/>
                    <a:lstStyle/>
                    <a:p>
                      <a:endParaRPr lang="tr-TR"/>
                    </a:p>
                  </a:txBody>
                  <a:tcPr/>
                </a:tc>
              </a:tr>
              <a:tr h="503638">
                <a:tc>
                  <a:txBody>
                    <a:bodyPr/>
                    <a:lstStyle/>
                    <a:p>
                      <a:r>
                        <a:rPr lang="tr-TR" sz="1700" dirty="0" smtClean="0">
                          <a:latin typeface="Times New Roman" pitchFamily="18" charset="0"/>
                          <a:cs typeface="Times New Roman" pitchFamily="18" charset="0"/>
                        </a:rPr>
                        <a:t>Profesör</a:t>
                      </a:r>
                      <a:endParaRPr lang="tr-TR" sz="1700" dirty="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2</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dirty="0" smtClean="0">
                          <a:latin typeface="Times New Roman" pitchFamily="18" charset="0"/>
                          <a:cs typeface="Times New Roman" pitchFamily="18" charset="0"/>
                        </a:rPr>
                        <a:t>Doçent</a:t>
                      </a:r>
                      <a:endParaRPr lang="tr-TR" sz="1700" dirty="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4</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dirty="0" smtClean="0">
                          <a:latin typeface="Times New Roman" pitchFamily="18" charset="0"/>
                          <a:cs typeface="Times New Roman" pitchFamily="18" charset="0"/>
                        </a:rPr>
                        <a:t>Dr. Öğretim Üyesi</a:t>
                      </a:r>
                      <a:endParaRPr lang="tr-TR" sz="1700" dirty="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4</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smtClean="0">
                          <a:latin typeface="Times New Roman" pitchFamily="18" charset="0"/>
                          <a:cs typeface="Times New Roman" pitchFamily="18" charset="0"/>
                        </a:rPr>
                        <a:t>Araştırma</a:t>
                      </a:r>
                      <a:r>
                        <a:rPr lang="tr-TR" sz="1700" baseline="0" smtClean="0">
                          <a:latin typeface="Times New Roman" pitchFamily="18" charset="0"/>
                          <a:cs typeface="Times New Roman" pitchFamily="18" charset="0"/>
                        </a:rPr>
                        <a:t> Görevlisi</a:t>
                      </a:r>
                      <a:endParaRPr lang="tr-TR" sz="170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3</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smtClean="0">
                          <a:latin typeface="Times New Roman" pitchFamily="18" charset="0"/>
                          <a:cs typeface="Times New Roman" pitchFamily="18" charset="0"/>
                        </a:rPr>
                        <a:t>Bursiyer</a:t>
                      </a:r>
                      <a:endParaRPr lang="tr-TR" sz="170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1</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smtClean="0">
                          <a:latin typeface="Times New Roman" pitchFamily="18" charset="0"/>
                          <a:cs typeface="Times New Roman" pitchFamily="18" charset="0"/>
                        </a:rPr>
                        <a:t>Sekreter</a:t>
                      </a:r>
                      <a:endParaRPr lang="tr-TR" sz="170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1</a:t>
                      </a:r>
                      <a:endParaRPr lang="tr-TR" sz="2200" dirty="0">
                        <a:latin typeface="Times New Roman" pitchFamily="18" charset="0"/>
                        <a:cs typeface="Times New Roman" pitchFamily="18" charset="0"/>
                      </a:endParaRPr>
                    </a:p>
                  </a:txBody>
                  <a:tcPr marT="54864" marB="54864" anchor="ctr"/>
                </a:tc>
              </a:tr>
              <a:tr h="503638">
                <a:tc>
                  <a:txBody>
                    <a:bodyPr/>
                    <a:lstStyle/>
                    <a:p>
                      <a:r>
                        <a:rPr lang="tr-TR" sz="1700" smtClean="0">
                          <a:latin typeface="Times New Roman" pitchFamily="18" charset="0"/>
                          <a:cs typeface="Times New Roman" pitchFamily="18" charset="0"/>
                        </a:rPr>
                        <a:t>Yardımcı</a:t>
                      </a:r>
                      <a:r>
                        <a:rPr lang="tr-TR" sz="1700" baseline="0" smtClean="0">
                          <a:latin typeface="Times New Roman" pitchFamily="18" charset="0"/>
                          <a:cs typeface="Times New Roman" pitchFamily="18" charset="0"/>
                        </a:rPr>
                        <a:t> Personel</a:t>
                      </a:r>
                      <a:endParaRPr lang="tr-TR" sz="170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1</a:t>
                      </a:r>
                      <a:endParaRPr lang="tr-TR" sz="2200" dirty="0">
                        <a:latin typeface="Times New Roman" pitchFamily="18" charset="0"/>
                        <a:cs typeface="Times New Roman" pitchFamily="18" charset="0"/>
                      </a:endParaRPr>
                    </a:p>
                  </a:txBody>
                  <a:tcPr marT="54864" marB="54864" anchor="ctr"/>
                </a:tc>
              </a:tr>
              <a:tr h="621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700" smtClean="0">
                          <a:latin typeface="Times New Roman" pitchFamily="18" charset="0"/>
                          <a:cs typeface="Times New Roman" pitchFamily="18" charset="0"/>
                        </a:rPr>
                        <a:t>Toplam</a:t>
                      </a:r>
                    </a:p>
                    <a:p>
                      <a:endParaRPr lang="tr-TR" sz="1700">
                        <a:latin typeface="Times New Roman" pitchFamily="18" charset="0"/>
                        <a:cs typeface="Times New Roman" pitchFamily="18" charset="0"/>
                      </a:endParaRPr>
                    </a:p>
                  </a:txBody>
                  <a:tcPr marT="54864" marB="54864" anchor="ctr"/>
                </a:tc>
                <a:tc>
                  <a:txBody>
                    <a:bodyPr/>
                    <a:lstStyle/>
                    <a:p>
                      <a:pPr algn="ctr"/>
                      <a:r>
                        <a:rPr lang="tr-TR" sz="2200" dirty="0" smtClean="0">
                          <a:latin typeface="Times New Roman" pitchFamily="18" charset="0"/>
                          <a:cs typeface="Times New Roman" pitchFamily="18" charset="0"/>
                        </a:rPr>
                        <a:t>16</a:t>
                      </a:r>
                      <a:endParaRPr lang="tr-TR" sz="2200" dirty="0">
                        <a:latin typeface="Times New Roman" pitchFamily="18" charset="0"/>
                        <a:cs typeface="Times New Roman" pitchFamily="18" charset="0"/>
                      </a:endParaRPr>
                    </a:p>
                  </a:txBody>
                  <a:tcPr marT="54864" marB="54864" anchor="ctr"/>
                </a:tc>
              </a:tr>
            </a:tbl>
          </a:graphicData>
        </a:graphic>
      </p:graphicFrame>
    </p:spTree>
    <p:extLst>
      <p:ext uri="{BB962C8B-B14F-4D97-AF65-F5344CB8AC3E}">
        <p14:creationId xmlns:p14="http://schemas.microsoft.com/office/powerpoint/2010/main" val="1107137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Arş.Gör. Benan YAZICI KARABULUT</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152400" y="1447799"/>
            <a:ext cx="4800600" cy="4708526"/>
          </a:xfrm>
        </p:spPr>
        <p:txBody>
          <a:bodyPr/>
          <a:lstStyle/>
          <a:p>
            <a:pPr eaLnBrk="1" hangingPunct="1"/>
            <a:r>
              <a:rPr lang="tr-TR" sz="2400" dirty="0" smtClean="0"/>
              <a:t>Lisans: Süleyman Demirel Üniversitesi, Çevre Mühendisliği</a:t>
            </a:r>
          </a:p>
          <a:p>
            <a:pPr eaLnBrk="1" hangingPunct="1"/>
            <a:r>
              <a:rPr lang="tr-TR" sz="2400" dirty="0" smtClean="0"/>
              <a:t>Yüksek Lisans: Süleyman Demirel Üniversitesi, Çevre Mühendisliği</a:t>
            </a:r>
          </a:p>
          <a:p>
            <a:pPr eaLnBrk="1" hangingPunct="1"/>
            <a:r>
              <a:rPr lang="tr-TR" sz="2400" dirty="0" smtClean="0"/>
              <a:t>Doktora: Harran Üniversitesi, Çevre Mühendisliği (devam ediyor)</a:t>
            </a:r>
          </a:p>
          <a:p>
            <a:pPr eaLnBrk="1" hangingPunct="1"/>
            <a:r>
              <a:rPr lang="tr-TR" sz="2400" dirty="0" smtClean="0"/>
              <a:t>Çalışma Alanı: </a:t>
            </a:r>
            <a:r>
              <a:rPr lang="tr-TR" sz="2400" dirty="0" err="1" smtClean="0"/>
              <a:t>Membran</a:t>
            </a:r>
            <a:r>
              <a:rPr lang="tr-TR" sz="2400" dirty="0" smtClean="0"/>
              <a:t> Teknolojisi, </a:t>
            </a:r>
            <a:r>
              <a:rPr lang="tr-TR" sz="2400" dirty="0" err="1" smtClean="0"/>
              <a:t>Elektrokoagülasyon</a:t>
            </a:r>
            <a:endParaRPr lang="tr-TR" sz="2400" dirty="0" smtClean="0"/>
          </a:p>
          <a:p>
            <a:pPr eaLnBrk="1" hangingPunct="1"/>
            <a:endParaRPr lang="tr-TR" sz="2400" dirty="0" smtClean="0"/>
          </a:p>
        </p:txBody>
      </p:sp>
      <p:pic>
        <p:nvPicPr>
          <p:cNvPr id="10242" name="Picture 2" descr="C:\Users\BENAN KARABULUT\Downloads\by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24084"/>
            <a:ext cx="3422073"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Arş.Gör. Betül GÖNCÜ</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457200" y="1371600"/>
            <a:ext cx="4267200" cy="4784725"/>
          </a:xfrm>
        </p:spPr>
        <p:txBody>
          <a:bodyPr/>
          <a:lstStyle/>
          <a:p>
            <a:pPr eaLnBrk="1" hangingPunct="1"/>
            <a:r>
              <a:rPr lang="tr-TR" sz="2400" dirty="0" smtClean="0"/>
              <a:t>Lisans: Harran Üniversitesi, Çevre Mühendisliği</a:t>
            </a:r>
          </a:p>
          <a:p>
            <a:pPr eaLnBrk="1" hangingPunct="1"/>
            <a:r>
              <a:rPr lang="tr-TR" sz="2400" dirty="0" smtClean="0"/>
              <a:t>Yüksek Lisans: Harran Üniversitesi, Çevre Mühendisliği</a:t>
            </a:r>
          </a:p>
          <a:p>
            <a:pPr eaLnBrk="1" hangingPunct="1"/>
            <a:r>
              <a:rPr lang="tr-TR" sz="2400" dirty="0" smtClean="0"/>
              <a:t>Doktora: Harran Üniversitesi, Çevre Mühendisliği (devam ediyor)</a:t>
            </a:r>
          </a:p>
          <a:p>
            <a:pPr eaLnBrk="1" hangingPunct="1"/>
            <a:r>
              <a:rPr lang="tr-TR" sz="2400" dirty="0" smtClean="0"/>
              <a:t>Çalışma Alanları: İçme Suyu Arıtımı, Yenilenebilir Enerji</a:t>
            </a:r>
          </a:p>
          <a:p>
            <a:pPr eaLnBrk="1" hangingPunct="1"/>
            <a:endParaRPr lang="tr-TR" sz="2400"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309" y="1752600"/>
            <a:ext cx="2970982" cy="397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Arş. Gör. Pelin YAPICIOĞLU</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76200" y="1295400"/>
            <a:ext cx="5105400" cy="4860925"/>
          </a:xfrm>
        </p:spPr>
        <p:txBody>
          <a:bodyPr/>
          <a:lstStyle/>
          <a:p>
            <a:pPr eaLnBrk="1" hangingPunct="1"/>
            <a:r>
              <a:rPr lang="tr-TR" sz="2400" dirty="0" smtClean="0">
                <a:cs typeface="Times New Roman" panose="02020603050405020304" pitchFamily="18" charset="0"/>
              </a:rPr>
              <a:t>Lisans: Dokuz Eylül Üniversitesi, Çevre Mühendisliği</a:t>
            </a:r>
          </a:p>
          <a:p>
            <a:pPr eaLnBrk="1" hangingPunct="1"/>
            <a:r>
              <a:rPr lang="tr-TR" sz="2400" dirty="0" smtClean="0">
                <a:cs typeface="Times New Roman" panose="02020603050405020304" pitchFamily="18" charset="0"/>
              </a:rPr>
              <a:t>Yüksek Lisans: </a:t>
            </a:r>
            <a:r>
              <a:rPr lang="tr-TR" sz="2400" dirty="0">
                <a:cs typeface="Times New Roman" panose="02020603050405020304" pitchFamily="18" charset="0"/>
              </a:rPr>
              <a:t>Dokuz Eylül </a:t>
            </a:r>
            <a:r>
              <a:rPr lang="tr-TR" sz="2400" dirty="0" smtClean="0">
                <a:cs typeface="Times New Roman" panose="02020603050405020304" pitchFamily="18" charset="0"/>
              </a:rPr>
              <a:t>Üniversitesi/Harran Üniversitesi, Çevre Mühendisliği</a:t>
            </a:r>
          </a:p>
          <a:p>
            <a:pPr eaLnBrk="1" hangingPunct="1"/>
            <a:r>
              <a:rPr lang="tr-TR" sz="2400" dirty="0" smtClean="0">
                <a:cs typeface="Times New Roman" panose="02020603050405020304" pitchFamily="18" charset="0"/>
              </a:rPr>
              <a:t>Doktora: Harran Üniversitesi Çevre Mühendisliği (devam ediyor)</a:t>
            </a:r>
          </a:p>
          <a:p>
            <a:pPr eaLnBrk="1" hangingPunct="1"/>
            <a:r>
              <a:rPr lang="tr-TR" sz="2400" dirty="0" smtClean="0">
                <a:cs typeface="Times New Roman" panose="02020603050405020304" pitchFamily="18" charset="0"/>
              </a:rPr>
              <a:t>Çalışma Alanları: </a:t>
            </a:r>
            <a:r>
              <a:rPr lang="tr-TR" sz="2400" dirty="0" err="1" smtClean="0">
                <a:cs typeface="Times New Roman" panose="02020603050405020304" pitchFamily="18" charset="0"/>
              </a:rPr>
              <a:t>Atıksu</a:t>
            </a:r>
            <a:r>
              <a:rPr lang="tr-TR" sz="2400" dirty="0" smtClean="0">
                <a:cs typeface="Times New Roman" panose="02020603050405020304" pitchFamily="18" charset="0"/>
              </a:rPr>
              <a:t> Arıtımı, Sürdürülebilirlik, İklim Değişikliği, Çevresel Etki Değerlendirme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0099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314866"/>
      </p:ext>
    </p:extLst>
  </p:cSld>
  <p:clrMapOvr>
    <a:masterClrMapping/>
  </p:clrMapOvr>
  <p:transition spd="slow" advClick="0" advTm="10000">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Doktora </a:t>
            </a:r>
            <a:r>
              <a:rPr lang="tr-TR" dirty="0" err="1" smtClean="0"/>
              <a:t>Bursiyeri</a:t>
            </a:r>
            <a:r>
              <a:rPr lang="tr-TR" dirty="0" smtClean="0"/>
              <a:t> Celal Çiftçi</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76200" y="1295400"/>
            <a:ext cx="5105400" cy="4860925"/>
          </a:xfrm>
        </p:spPr>
        <p:txBody>
          <a:bodyPr/>
          <a:lstStyle/>
          <a:p>
            <a:pPr eaLnBrk="1" hangingPunct="1"/>
            <a:r>
              <a:rPr lang="tr-TR" sz="2400" dirty="0" smtClean="0">
                <a:cs typeface="Times New Roman" panose="02020603050405020304" pitchFamily="18" charset="0"/>
              </a:rPr>
              <a:t>Lisans: </a:t>
            </a:r>
            <a:r>
              <a:rPr lang="tr-TR" sz="2400" dirty="0">
                <a:cs typeface="Times New Roman" panose="02020603050405020304" pitchFamily="18" charset="0"/>
              </a:rPr>
              <a:t>Kahramanmaraş Sütçü İmam </a:t>
            </a:r>
            <a:r>
              <a:rPr lang="tr-TR" sz="2400" dirty="0" smtClean="0">
                <a:cs typeface="Times New Roman" panose="02020603050405020304" pitchFamily="18" charset="0"/>
              </a:rPr>
              <a:t>Üniversitesi</a:t>
            </a:r>
            <a:endParaRPr lang="tr-TR" sz="2400" dirty="0">
              <a:cs typeface="Times New Roman" panose="02020603050405020304" pitchFamily="18" charset="0"/>
            </a:endParaRPr>
          </a:p>
          <a:p>
            <a:pPr eaLnBrk="1" hangingPunct="1"/>
            <a:r>
              <a:rPr lang="tr-TR" sz="2400" dirty="0" smtClean="0">
                <a:cs typeface="Times New Roman" panose="02020603050405020304" pitchFamily="18" charset="0"/>
              </a:rPr>
              <a:t>Yüksek Lisans: </a:t>
            </a:r>
            <a:r>
              <a:rPr lang="tr-TR" sz="2400" dirty="0">
                <a:cs typeface="Times New Roman" panose="02020603050405020304" pitchFamily="18" charset="0"/>
              </a:rPr>
              <a:t>Harran Üniversitesi, Kimya </a:t>
            </a:r>
            <a:r>
              <a:rPr lang="tr-TR" sz="2400" dirty="0" smtClean="0">
                <a:cs typeface="Times New Roman" panose="02020603050405020304" pitchFamily="18" charset="0"/>
              </a:rPr>
              <a:t>Bölümü</a:t>
            </a:r>
          </a:p>
          <a:p>
            <a:pPr eaLnBrk="1" hangingPunct="1"/>
            <a:r>
              <a:rPr lang="tr-TR" sz="2400" dirty="0" smtClean="0">
                <a:cs typeface="Times New Roman" panose="02020603050405020304" pitchFamily="18" charset="0"/>
              </a:rPr>
              <a:t>Doktora: Harran Üniversitesi Çevre Mühendisliği (devam ediyor)</a:t>
            </a:r>
          </a:p>
          <a:p>
            <a:pPr eaLnBrk="1" hangingPunct="1"/>
            <a:r>
              <a:rPr lang="tr-TR" sz="2400" dirty="0" smtClean="0">
                <a:cs typeface="Times New Roman" panose="02020603050405020304" pitchFamily="18" charset="0"/>
              </a:rPr>
              <a:t>Çalışma Alanları: </a:t>
            </a:r>
            <a:r>
              <a:rPr lang="tr-TR" sz="2400" dirty="0">
                <a:cs typeface="Times New Roman" panose="02020603050405020304" pitchFamily="18" charset="0"/>
              </a:rPr>
              <a:t>Yenilenebilir ve Alternatif Enerji Kaynakları</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0"/>
            <a:ext cx="2000250" cy="317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410248"/>
      </p:ext>
    </p:extLst>
  </p:cSld>
  <p:clrMapOvr>
    <a:masterClrMapping/>
  </p:clrMapOvr>
  <p:transition spd="slow" advClick="0" advTm="10000">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Memur Sabri ŞAH</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457200" y="1524000"/>
            <a:ext cx="4419600" cy="4632325"/>
          </a:xfrm>
        </p:spPr>
        <p:txBody>
          <a:bodyPr/>
          <a:lstStyle/>
          <a:p>
            <a:pPr eaLnBrk="1" hangingPunct="1"/>
            <a:r>
              <a:rPr lang="tr-TR" sz="2400" dirty="0" smtClean="0">
                <a:cs typeface="Arial" panose="020B0604020202020204" pitchFamily="34" charset="0"/>
              </a:rPr>
              <a:t>Göreve Başlama : 29.08.1993</a:t>
            </a:r>
          </a:p>
          <a:p>
            <a:pPr eaLnBrk="1" hangingPunct="1"/>
            <a:r>
              <a:rPr lang="tr-TR" sz="2400" dirty="0" smtClean="0">
                <a:cs typeface="Arial" panose="020B0604020202020204" pitchFamily="34" charset="0"/>
              </a:rPr>
              <a:t>Çevre Bölümü’nde Göreve başlama : 2012</a:t>
            </a:r>
          </a:p>
          <a:p>
            <a:pPr eaLnBrk="1" hangingPunct="1"/>
            <a:r>
              <a:rPr lang="tr-TR" sz="2400" dirty="0" smtClean="0">
                <a:cs typeface="Arial" panose="020B0604020202020204" pitchFamily="34" charset="0"/>
              </a:rPr>
              <a:t>İlgi Alanları: Doğa gezileri,  Balık Tutma.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400" y="1676400"/>
            <a:ext cx="2851060" cy="370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765367"/>
      </p:ext>
    </p:extLst>
  </p:cSld>
  <p:clrMapOvr>
    <a:masterClrMapping/>
  </p:clrMapOvr>
  <p:transition spd="slow" advClick="0" advTm="10000">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Başlık 1"/>
          <p:cNvSpPr>
            <a:spLocks noGrp="1"/>
          </p:cNvSpPr>
          <p:nvPr>
            <p:ph type="title" idx="4294967295"/>
          </p:nvPr>
        </p:nvSpPr>
        <p:spPr/>
        <p:txBody>
          <a:bodyPr/>
          <a:lstStyle/>
          <a:p>
            <a:pPr eaLnBrk="1" hangingPunct="1"/>
            <a:r>
              <a:rPr lang="tr-TR" dirty="0" smtClean="0"/>
              <a:t>Yardımcı Personel Mehmet ŞEKER</a:t>
            </a:r>
          </a:p>
        </p:txBody>
      </p:sp>
      <p:sp>
        <p:nvSpPr>
          <p:cNvPr id="68610" name="Veri Yer Tutucusu 2"/>
          <p:cNvSpPr txBox="1">
            <a:spLocks noGrp="1"/>
          </p:cNvSpPr>
          <p:nvPr/>
        </p:nvSpPr>
        <p:spPr bwMode="auto">
          <a:xfrm>
            <a:off x="6400800" y="6356350"/>
            <a:ext cx="2289175" cy="365125"/>
          </a:xfrm>
          <a:prstGeom prst="rect">
            <a:avLst/>
          </a:prstGeom>
          <a:noFill/>
          <a:ln>
            <a:miter lim="800000"/>
            <a:headEnd/>
            <a:tailEnd/>
          </a:ln>
        </p:spPr>
        <p:txBody>
          <a:bodyPr/>
          <a:lstStyle/>
          <a:p>
            <a:pPr>
              <a:defRPr/>
            </a:pPr>
            <a:fld id="{BF31D553-2FCF-4762-A762-F60F3771FA41}" type="datetime1">
              <a:rPr lang="tr-TR" sz="1400">
                <a:solidFill>
                  <a:schemeClr val="tx2"/>
                </a:solidFill>
                <a:latin typeface="+mn-lt"/>
              </a:rPr>
              <a:pPr>
                <a:defRPr/>
              </a:pPr>
              <a:t>5.10.2018</a:t>
            </a:fld>
            <a:endParaRPr lang="tr-TR" sz="1400">
              <a:solidFill>
                <a:schemeClr val="tx2"/>
              </a:solidFill>
              <a:latin typeface="+mn-lt"/>
            </a:endParaRPr>
          </a:p>
        </p:txBody>
      </p:sp>
      <p:sp>
        <p:nvSpPr>
          <p:cNvPr id="52227" name="İçerik Yer Tutucusu 3"/>
          <p:cNvSpPr>
            <a:spLocks noGrp="1"/>
          </p:cNvSpPr>
          <p:nvPr>
            <p:ph sz="quarter" idx="4294967295"/>
          </p:nvPr>
        </p:nvSpPr>
        <p:spPr>
          <a:xfrm>
            <a:off x="457200" y="1905000"/>
            <a:ext cx="4419600" cy="4251325"/>
          </a:xfrm>
        </p:spPr>
        <p:txBody>
          <a:bodyPr/>
          <a:lstStyle/>
          <a:p>
            <a:pPr eaLnBrk="1" hangingPunct="1"/>
            <a:r>
              <a:rPr lang="tr-TR" sz="2400" dirty="0" smtClean="0">
                <a:cs typeface="Arial" panose="020B0604020202020204" pitchFamily="34" charset="0"/>
              </a:rPr>
              <a:t>Göreve Başlama : 23.09.2011</a:t>
            </a:r>
          </a:p>
          <a:p>
            <a:pPr eaLnBrk="1" hangingPunct="1"/>
            <a:r>
              <a:rPr lang="tr-TR" sz="2400" dirty="0" smtClean="0">
                <a:cs typeface="Arial" panose="020B0604020202020204" pitchFamily="34" charset="0"/>
              </a:rPr>
              <a:t>Çevre Bölümü’nde Göreve başlama </a:t>
            </a:r>
            <a:r>
              <a:rPr lang="tr-TR" sz="2400" dirty="0">
                <a:cs typeface="Arial" panose="020B0604020202020204" pitchFamily="34" charset="0"/>
              </a:rPr>
              <a:t>: 23.09.2011</a:t>
            </a:r>
          </a:p>
          <a:p>
            <a:pPr eaLnBrk="1" hangingPunct="1"/>
            <a:r>
              <a:rPr lang="tr-TR" sz="2400" dirty="0" smtClean="0">
                <a:cs typeface="Arial" panose="020B0604020202020204" pitchFamily="34" charset="0"/>
              </a:rPr>
              <a:t>İlgi Alanları: Spor (Futbol)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199" y="1600200"/>
            <a:ext cx="2743201" cy="393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148643"/>
      </p:ext>
    </p:extLst>
  </p:cSld>
  <p:clrMapOvr>
    <a:masterClrMapping/>
  </p:clrMapOvr>
  <p:transition spd="slow" advClick="0" advTm="10000">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Başlık 1"/>
          <p:cNvSpPr>
            <a:spLocks noGrp="1"/>
          </p:cNvSpPr>
          <p:nvPr>
            <p:ph type="title"/>
          </p:nvPr>
        </p:nvSpPr>
        <p:spPr/>
        <p:txBody>
          <a:bodyPr/>
          <a:lstStyle/>
          <a:p>
            <a:pPr eaLnBrk="1" hangingPunct="1"/>
            <a:r>
              <a:rPr lang="tr-TR" b="1" dirty="0" smtClean="0"/>
              <a:t>LABORATUVAR OLANAKLARI</a:t>
            </a:r>
          </a:p>
        </p:txBody>
      </p:sp>
      <p:sp>
        <p:nvSpPr>
          <p:cNvPr id="70658"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754F5486-C34D-40C3-B105-1F364845B5D7}" type="datetime1">
              <a:rPr lang="tr-TR"/>
              <a:pPr fontAlgn="base">
                <a:spcBef>
                  <a:spcPct val="0"/>
                </a:spcBef>
                <a:spcAft>
                  <a:spcPct val="0"/>
                </a:spcAft>
                <a:defRPr/>
              </a:pPr>
              <a:t>5.10.2018</a:t>
            </a:fld>
            <a:endParaRPr lang="tr-TR"/>
          </a:p>
        </p:txBody>
      </p:sp>
      <p:sp>
        <p:nvSpPr>
          <p:cNvPr id="54275" name="İçerik Yer Tutucusu 3"/>
          <p:cNvSpPr>
            <a:spLocks noGrp="1"/>
          </p:cNvSpPr>
          <p:nvPr>
            <p:ph sz="quarter" idx="1"/>
          </p:nvPr>
        </p:nvSpPr>
        <p:spPr>
          <a:xfrm>
            <a:off x="457200" y="1219200"/>
            <a:ext cx="8229600" cy="4937125"/>
          </a:xfrm>
        </p:spPr>
        <p:txBody>
          <a:bodyPr/>
          <a:lstStyle/>
          <a:p>
            <a:pPr eaLnBrk="1" hangingPunct="1"/>
            <a:endParaRPr lang="tr-TR" dirty="0" smtClean="0"/>
          </a:p>
          <a:p>
            <a:pPr eaLnBrk="1" hangingPunct="1"/>
            <a:r>
              <a:rPr lang="tr-TR" dirty="0" err="1" smtClean="0"/>
              <a:t>Enstrümental</a:t>
            </a:r>
            <a:r>
              <a:rPr lang="tr-TR" dirty="0" smtClean="0"/>
              <a:t> Analiz </a:t>
            </a:r>
            <a:r>
              <a:rPr lang="tr-TR" dirty="0" err="1" smtClean="0"/>
              <a:t>Laboratuvarı</a:t>
            </a:r>
            <a:endParaRPr lang="tr-TR" dirty="0" smtClean="0"/>
          </a:p>
          <a:p>
            <a:pPr eaLnBrk="1" hangingPunct="1"/>
            <a:r>
              <a:rPr lang="tr-TR" dirty="0" smtClean="0"/>
              <a:t>Mikrobiyolojik Analiz </a:t>
            </a:r>
            <a:r>
              <a:rPr lang="tr-TR" dirty="0" err="1" smtClean="0"/>
              <a:t>Laboratuvarı</a:t>
            </a:r>
            <a:endParaRPr lang="tr-TR" dirty="0" smtClean="0"/>
          </a:p>
          <a:p>
            <a:pPr eaLnBrk="1" hangingPunct="1"/>
            <a:r>
              <a:rPr lang="tr-TR" dirty="0" err="1" smtClean="0"/>
              <a:t>Atıksu</a:t>
            </a:r>
            <a:r>
              <a:rPr lang="tr-TR" dirty="0" smtClean="0"/>
              <a:t> Arıtma </a:t>
            </a:r>
            <a:r>
              <a:rPr lang="tr-TR" dirty="0" err="1" smtClean="0"/>
              <a:t>Laboratuvarları</a:t>
            </a:r>
            <a:endParaRPr lang="tr-TR" dirty="0" smtClean="0"/>
          </a:p>
          <a:p>
            <a:pPr eaLnBrk="1" hangingPunct="1"/>
            <a:r>
              <a:rPr lang="tr-TR" dirty="0" smtClean="0"/>
              <a:t>Kimyasal Analiz </a:t>
            </a:r>
            <a:r>
              <a:rPr lang="tr-TR" dirty="0" err="1" smtClean="0"/>
              <a:t>Laboratuvarları</a:t>
            </a:r>
            <a:endParaRPr lang="tr-TR" dirty="0" smtClean="0"/>
          </a:p>
          <a:p>
            <a:pPr eaLnBrk="1" hangingPunct="1"/>
            <a:endParaRPr lang="tr-TR" dirty="0" smtClean="0"/>
          </a:p>
          <a:p>
            <a:pPr eaLnBrk="1" hangingPunct="1"/>
            <a:endParaRPr lang="tr-TR" dirty="0" smtClean="0"/>
          </a:p>
        </p:txBody>
      </p:sp>
      <p:pic>
        <p:nvPicPr>
          <p:cNvPr id="54276" name="Picture 3" descr="C:\Users\İBRAHİM\Desktop\IMG_6355.JPG"/>
          <p:cNvPicPr>
            <a:picLocks noChangeAspect="1" noChangeArrowheads="1"/>
          </p:cNvPicPr>
          <p:nvPr/>
        </p:nvPicPr>
        <p:blipFill>
          <a:blip r:embed="rId2"/>
          <a:srcRect/>
          <a:stretch>
            <a:fillRect/>
          </a:stretch>
        </p:blipFill>
        <p:spPr bwMode="auto">
          <a:xfrm>
            <a:off x="5867400" y="1916113"/>
            <a:ext cx="2693988" cy="1800225"/>
          </a:xfrm>
          <a:prstGeom prst="rect">
            <a:avLst/>
          </a:prstGeom>
          <a:noFill/>
          <a:ln w="9525">
            <a:noFill/>
            <a:miter lim="800000"/>
            <a:headEnd/>
            <a:tailEnd/>
          </a:ln>
        </p:spPr>
      </p:pic>
      <p:pic>
        <p:nvPicPr>
          <p:cNvPr id="54277" name="Picture 4" descr="C:\Users\İBRAHİM\Desktop\IMG_6372.JPG"/>
          <p:cNvPicPr>
            <a:picLocks noChangeAspect="1" noChangeArrowheads="1"/>
          </p:cNvPicPr>
          <p:nvPr/>
        </p:nvPicPr>
        <p:blipFill>
          <a:blip r:embed="rId3"/>
          <a:srcRect/>
          <a:stretch>
            <a:fillRect/>
          </a:stretch>
        </p:blipFill>
        <p:spPr bwMode="auto">
          <a:xfrm>
            <a:off x="5867400" y="3968750"/>
            <a:ext cx="2693988" cy="1800225"/>
          </a:xfrm>
          <a:prstGeom prst="rect">
            <a:avLst/>
          </a:prstGeom>
          <a:noFill/>
          <a:ln w="9525">
            <a:noFill/>
            <a:miter lim="800000"/>
            <a:headEnd/>
            <a:tailEnd/>
          </a:ln>
        </p:spPr>
      </p:pic>
      <p:pic>
        <p:nvPicPr>
          <p:cNvPr id="54278" name="Picture 5" descr="C:\Users\İBRAHİM\Desktop\IMG_6369.JPG"/>
          <p:cNvPicPr>
            <a:picLocks noChangeAspect="1" noChangeArrowheads="1"/>
          </p:cNvPicPr>
          <p:nvPr/>
        </p:nvPicPr>
        <p:blipFill>
          <a:blip r:embed="rId4"/>
          <a:srcRect/>
          <a:stretch>
            <a:fillRect/>
          </a:stretch>
        </p:blipFill>
        <p:spPr bwMode="auto">
          <a:xfrm>
            <a:off x="277813" y="3970338"/>
            <a:ext cx="2692400" cy="1800225"/>
          </a:xfrm>
          <a:prstGeom prst="rect">
            <a:avLst/>
          </a:prstGeom>
          <a:noFill/>
          <a:ln w="9525">
            <a:noFill/>
            <a:miter lim="800000"/>
            <a:headEnd/>
            <a:tailEnd/>
          </a:ln>
        </p:spPr>
      </p:pic>
      <p:pic>
        <p:nvPicPr>
          <p:cNvPr id="54279" name="Picture 6" descr="C:\Users\İBRAHİM\Desktop\IMG_6368.JPG"/>
          <p:cNvPicPr>
            <a:picLocks noChangeAspect="1" noChangeArrowheads="1"/>
          </p:cNvPicPr>
          <p:nvPr/>
        </p:nvPicPr>
        <p:blipFill>
          <a:blip r:embed="rId5"/>
          <a:srcRect/>
          <a:stretch>
            <a:fillRect/>
          </a:stretch>
        </p:blipFill>
        <p:spPr bwMode="auto">
          <a:xfrm>
            <a:off x="3086100" y="3962400"/>
            <a:ext cx="2692400"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94F1934-7DA1-483A-A987-14735D5FFA56}" type="datetime1">
              <a:rPr lang="tr-TR"/>
              <a:pPr fontAlgn="base">
                <a:spcBef>
                  <a:spcPct val="0"/>
                </a:spcBef>
                <a:spcAft>
                  <a:spcPct val="0"/>
                </a:spcAft>
                <a:defRPr/>
              </a:pPr>
              <a:t>5.10.2018</a:t>
            </a:fld>
            <a:endParaRPr lang="tr-TR"/>
          </a:p>
        </p:txBody>
      </p:sp>
      <p:pic>
        <p:nvPicPr>
          <p:cNvPr id="55300" name="Picture 2" descr="C:\Users\İBRAHİM\Desktop\Çevre Mühendisi Sunum\Laboratuvar Fotolar\IMG_6484.jpg"/>
          <p:cNvPicPr>
            <a:picLocks noChangeAspect="1" noChangeArrowheads="1"/>
          </p:cNvPicPr>
          <p:nvPr/>
        </p:nvPicPr>
        <p:blipFill>
          <a:blip r:embed="rId2"/>
          <a:srcRect/>
          <a:stretch>
            <a:fillRect/>
          </a:stretch>
        </p:blipFill>
        <p:spPr bwMode="auto">
          <a:xfrm>
            <a:off x="8040688" y="2470150"/>
            <a:ext cx="1120775" cy="1681163"/>
          </a:xfrm>
          <a:prstGeom prst="rect">
            <a:avLst/>
          </a:prstGeom>
          <a:noFill/>
          <a:ln w="9525">
            <a:noFill/>
            <a:miter lim="800000"/>
            <a:headEnd/>
            <a:tailEnd/>
          </a:ln>
        </p:spPr>
      </p:pic>
      <p:pic>
        <p:nvPicPr>
          <p:cNvPr id="55301" name="Picture 4" descr="C:\Users\İBRAHİM\Desktop\Çevre Mühendisi Sunum\Laboratuvar Fotolar\IMG_6453.jpg"/>
          <p:cNvPicPr>
            <a:picLocks noChangeAspect="1" noChangeArrowheads="1"/>
          </p:cNvPicPr>
          <p:nvPr/>
        </p:nvPicPr>
        <p:blipFill>
          <a:blip r:embed="rId3"/>
          <a:srcRect/>
          <a:stretch>
            <a:fillRect/>
          </a:stretch>
        </p:blipFill>
        <p:spPr bwMode="auto">
          <a:xfrm>
            <a:off x="2717800" y="4484688"/>
            <a:ext cx="2519363" cy="1681162"/>
          </a:xfrm>
          <a:prstGeom prst="rect">
            <a:avLst/>
          </a:prstGeom>
          <a:noFill/>
          <a:ln w="9525">
            <a:noFill/>
            <a:miter lim="800000"/>
            <a:headEnd/>
            <a:tailEnd/>
          </a:ln>
        </p:spPr>
      </p:pic>
      <p:pic>
        <p:nvPicPr>
          <p:cNvPr id="55302" name="Picture 5" descr="C:\Users\İBRAHİM\Desktop\Çevre Mühendisi Sunum\Laboratuvar Fotolar\IMG_6455.jpg"/>
          <p:cNvPicPr>
            <a:picLocks noChangeAspect="1" noChangeArrowheads="1"/>
          </p:cNvPicPr>
          <p:nvPr/>
        </p:nvPicPr>
        <p:blipFill>
          <a:blip r:embed="rId4"/>
          <a:srcRect/>
          <a:stretch>
            <a:fillRect/>
          </a:stretch>
        </p:blipFill>
        <p:spPr bwMode="auto">
          <a:xfrm>
            <a:off x="52388" y="433388"/>
            <a:ext cx="2520950" cy="1682750"/>
          </a:xfrm>
          <a:prstGeom prst="rect">
            <a:avLst/>
          </a:prstGeom>
          <a:noFill/>
          <a:ln w="9525">
            <a:noFill/>
            <a:miter lim="800000"/>
            <a:headEnd/>
            <a:tailEnd/>
          </a:ln>
        </p:spPr>
      </p:pic>
      <p:pic>
        <p:nvPicPr>
          <p:cNvPr id="55303" name="Picture 6" descr="C:\Users\İBRAHİM\Desktop\Çevre Mühendisi Sunum\Laboratuvar Fotolar\IMG_6457.jpg"/>
          <p:cNvPicPr>
            <a:picLocks noChangeAspect="1" noChangeArrowheads="1"/>
          </p:cNvPicPr>
          <p:nvPr/>
        </p:nvPicPr>
        <p:blipFill>
          <a:blip r:embed="rId5"/>
          <a:srcRect/>
          <a:stretch>
            <a:fillRect/>
          </a:stretch>
        </p:blipFill>
        <p:spPr bwMode="auto">
          <a:xfrm>
            <a:off x="8045450" y="430213"/>
            <a:ext cx="1120775" cy="1681162"/>
          </a:xfrm>
          <a:prstGeom prst="rect">
            <a:avLst/>
          </a:prstGeom>
          <a:noFill/>
          <a:ln w="9525">
            <a:noFill/>
            <a:miter lim="800000"/>
            <a:headEnd/>
            <a:tailEnd/>
          </a:ln>
        </p:spPr>
      </p:pic>
      <p:pic>
        <p:nvPicPr>
          <p:cNvPr id="55304" name="Picture 9" descr="C:\Users\İBRAHİM\Desktop\Çevre Mühendisi Sunum\Laboratuvar Fotolar\IMG_6461.jpg"/>
          <p:cNvPicPr>
            <a:picLocks noChangeAspect="1" noChangeArrowheads="1"/>
          </p:cNvPicPr>
          <p:nvPr/>
        </p:nvPicPr>
        <p:blipFill>
          <a:blip r:embed="rId6"/>
          <a:srcRect/>
          <a:stretch>
            <a:fillRect/>
          </a:stretch>
        </p:blipFill>
        <p:spPr bwMode="auto">
          <a:xfrm>
            <a:off x="5381625" y="420688"/>
            <a:ext cx="2519363" cy="1681162"/>
          </a:xfrm>
          <a:prstGeom prst="rect">
            <a:avLst/>
          </a:prstGeom>
          <a:noFill/>
          <a:ln w="9525">
            <a:noFill/>
            <a:miter lim="800000"/>
            <a:headEnd/>
            <a:tailEnd/>
          </a:ln>
        </p:spPr>
      </p:pic>
      <p:pic>
        <p:nvPicPr>
          <p:cNvPr id="55305" name="Picture 10" descr="C:\Users\İBRAHİM\Desktop\Çevre Mühendisi Sunum\Laboratuvar Fotolar\IMG_6465.jpg"/>
          <p:cNvPicPr>
            <a:picLocks noChangeAspect="1" noChangeArrowheads="1"/>
          </p:cNvPicPr>
          <p:nvPr/>
        </p:nvPicPr>
        <p:blipFill>
          <a:blip r:embed="rId7"/>
          <a:srcRect/>
          <a:stretch>
            <a:fillRect/>
          </a:stretch>
        </p:blipFill>
        <p:spPr bwMode="auto">
          <a:xfrm>
            <a:off x="2717800" y="433388"/>
            <a:ext cx="2519363" cy="1682750"/>
          </a:xfrm>
          <a:prstGeom prst="rect">
            <a:avLst/>
          </a:prstGeom>
          <a:noFill/>
          <a:ln w="9525">
            <a:noFill/>
            <a:miter lim="800000"/>
            <a:headEnd/>
            <a:tailEnd/>
          </a:ln>
        </p:spPr>
      </p:pic>
      <p:pic>
        <p:nvPicPr>
          <p:cNvPr id="55306" name="Picture 11" descr="C:\Users\İBRAHİM\Desktop\Çevre Mühendisi Sunum\Laboratuvar Fotolar\IMG_6466.jpg"/>
          <p:cNvPicPr>
            <a:picLocks noChangeAspect="1" noChangeArrowheads="1"/>
          </p:cNvPicPr>
          <p:nvPr/>
        </p:nvPicPr>
        <p:blipFill>
          <a:blip r:embed="rId8"/>
          <a:srcRect/>
          <a:stretch>
            <a:fillRect/>
          </a:stretch>
        </p:blipFill>
        <p:spPr bwMode="auto">
          <a:xfrm>
            <a:off x="2725738" y="2474913"/>
            <a:ext cx="2519362" cy="1681162"/>
          </a:xfrm>
          <a:prstGeom prst="rect">
            <a:avLst/>
          </a:prstGeom>
          <a:noFill/>
          <a:ln w="9525">
            <a:noFill/>
            <a:miter lim="800000"/>
            <a:headEnd/>
            <a:tailEnd/>
          </a:ln>
        </p:spPr>
      </p:pic>
      <p:pic>
        <p:nvPicPr>
          <p:cNvPr id="55307" name="Picture 12" descr="C:\Users\İBRAHİM\Desktop\Çevre Mühendisi Sunum\Laboratuvar Fotolar\IMG_6468.jpg"/>
          <p:cNvPicPr>
            <a:picLocks noChangeAspect="1" noChangeArrowheads="1"/>
          </p:cNvPicPr>
          <p:nvPr/>
        </p:nvPicPr>
        <p:blipFill>
          <a:blip r:embed="rId9"/>
          <a:srcRect/>
          <a:stretch>
            <a:fillRect/>
          </a:stretch>
        </p:blipFill>
        <p:spPr bwMode="auto">
          <a:xfrm>
            <a:off x="5386388" y="2474913"/>
            <a:ext cx="2520950" cy="1681162"/>
          </a:xfrm>
          <a:prstGeom prst="rect">
            <a:avLst/>
          </a:prstGeom>
          <a:noFill/>
          <a:ln w="9525">
            <a:noFill/>
            <a:miter lim="800000"/>
            <a:headEnd/>
            <a:tailEnd/>
          </a:ln>
        </p:spPr>
      </p:pic>
      <p:pic>
        <p:nvPicPr>
          <p:cNvPr id="55308" name="Picture 16" descr="C:\Users\İBRAHİM\Desktop\Çevre Mühendisi Sunum\Laboratuvar Fotolar\IMG_6473.jpg"/>
          <p:cNvPicPr>
            <a:picLocks noChangeAspect="1" noChangeArrowheads="1"/>
          </p:cNvPicPr>
          <p:nvPr/>
        </p:nvPicPr>
        <p:blipFill>
          <a:blip r:embed="rId10"/>
          <a:srcRect/>
          <a:stretch>
            <a:fillRect/>
          </a:stretch>
        </p:blipFill>
        <p:spPr bwMode="auto">
          <a:xfrm>
            <a:off x="52388" y="4484688"/>
            <a:ext cx="2520950" cy="1681162"/>
          </a:xfrm>
          <a:prstGeom prst="rect">
            <a:avLst/>
          </a:prstGeom>
          <a:noFill/>
          <a:ln w="9525">
            <a:noFill/>
            <a:miter lim="800000"/>
            <a:headEnd/>
            <a:tailEnd/>
          </a:ln>
        </p:spPr>
      </p:pic>
      <p:pic>
        <p:nvPicPr>
          <p:cNvPr id="55309" name="Picture 18" descr="C:\Users\İBRAHİM\Desktop\Çevre Mühendisi Sunum\Laboratuvar Fotolar\IMG_6475.jpg"/>
          <p:cNvPicPr>
            <a:picLocks noChangeAspect="1" noChangeArrowheads="1"/>
          </p:cNvPicPr>
          <p:nvPr/>
        </p:nvPicPr>
        <p:blipFill>
          <a:blip r:embed="rId11"/>
          <a:srcRect/>
          <a:stretch>
            <a:fillRect/>
          </a:stretch>
        </p:blipFill>
        <p:spPr bwMode="auto">
          <a:xfrm>
            <a:off x="5386388" y="4484688"/>
            <a:ext cx="2520950" cy="1681162"/>
          </a:xfrm>
          <a:prstGeom prst="rect">
            <a:avLst/>
          </a:prstGeom>
          <a:noFill/>
          <a:ln w="9525">
            <a:noFill/>
            <a:miter lim="800000"/>
            <a:headEnd/>
            <a:tailEnd/>
          </a:ln>
        </p:spPr>
      </p:pic>
      <p:pic>
        <p:nvPicPr>
          <p:cNvPr id="55310" name="Picture 21" descr="C:\Users\İBRAHİM\Desktop\Çevre Mühendisi Sunum\Laboratuvar Fotolar\IMG_6478.jpg"/>
          <p:cNvPicPr>
            <a:picLocks noChangeAspect="1" noChangeArrowheads="1"/>
          </p:cNvPicPr>
          <p:nvPr/>
        </p:nvPicPr>
        <p:blipFill>
          <a:blip r:embed="rId12"/>
          <a:srcRect/>
          <a:stretch>
            <a:fillRect/>
          </a:stretch>
        </p:blipFill>
        <p:spPr bwMode="auto">
          <a:xfrm>
            <a:off x="69850" y="2474913"/>
            <a:ext cx="2520950" cy="1681162"/>
          </a:xfrm>
          <a:prstGeom prst="rect">
            <a:avLst/>
          </a:prstGeom>
          <a:noFill/>
          <a:ln w="9525">
            <a:noFill/>
            <a:miter lim="800000"/>
            <a:headEnd/>
            <a:tailEnd/>
          </a:ln>
        </p:spPr>
      </p:pic>
      <p:pic>
        <p:nvPicPr>
          <p:cNvPr id="55311" name="Picture 22" descr="C:\Users\İBRAHİM\Desktop\Çevre Mühendisi Sunum\Laboratuvar Fotolar\IMG_6480.jpg"/>
          <p:cNvPicPr>
            <a:picLocks noChangeAspect="1" noChangeArrowheads="1"/>
          </p:cNvPicPr>
          <p:nvPr/>
        </p:nvPicPr>
        <p:blipFill>
          <a:blip r:embed="rId13"/>
          <a:srcRect/>
          <a:stretch>
            <a:fillRect/>
          </a:stretch>
        </p:blipFill>
        <p:spPr bwMode="auto">
          <a:xfrm>
            <a:off x="8059738" y="4476750"/>
            <a:ext cx="1120775" cy="168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D1EC356B-4846-4609-8497-9911FA25DAC0}" type="datetime1">
              <a:rPr lang="tr-TR"/>
              <a:pPr fontAlgn="base">
                <a:spcBef>
                  <a:spcPct val="0"/>
                </a:spcBef>
                <a:spcAft>
                  <a:spcPct val="0"/>
                </a:spcAft>
                <a:defRPr/>
              </a:pPr>
              <a:t>5.10.2018</a:t>
            </a:fld>
            <a:endParaRPr lang="tr-TR"/>
          </a:p>
        </p:txBody>
      </p:sp>
      <p:pic>
        <p:nvPicPr>
          <p:cNvPr id="56324" name="Picture 3" descr="C:\Users\İBRAHİM\Desktop\Çevre Mühendisi Sunum\Laboratuvar Fotolar\IMG_6450.jpg"/>
          <p:cNvPicPr>
            <a:picLocks noChangeAspect="1" noChangeArrowheads="1"/>
          </p:cNvPicPr>
          <p:nvPr/>
        </p:nvPicPr>
        <p:blipFill>
          <a:blip r:embed="rId2"/>
          <a:srcRect/>
          <a:stretch>
            <a:fillRect/>
          </a:stretch>
        </p:blipFill>
        <p:spPr bwMode="auto">
          <a:xfrm>
            <a:off x="3203575" y="333375"/>
            <a:ext cx="2698750" cy="1798638"/>
          </a:xfrm>
          <a:prstGeom prst="rect">
            <a:avLst/>
          </a:prstGeom>
          <a:noFill/>
          <a:ln w="9525">
            <a:noFill/>
            <a:miter lim="800000"/>
            <a:headEnd/>
            <a:tailEnd/>
          </a:ln>
        </p:spPr>
      </p:pic>
      <p:pic>
        <p:nvPicPr>
          <p:cNvPr id="56325" name="Picture 7" descr="C:\Users\İBRAHİM\Desktop\Çevre Mühendisi Sunum\Laboratuvar Fotolar\IMG_6459.jpg"/>
          <p:cNvPicPr>
            <a:picLocks noChangeAspect="1" noChangeArrowheads="1"/>
          </p:cNvPicPr>
          <p:nvPr/>
        </p:nvPicPr>
        <p:blipFill>
          <a:blip r:embed="rId3"/>
          <a:srcRect/>
          <a:stretch>
            <a:fillRect/>
          </a:stretch>
        </p:blipFill>
        <p:spPr bwMode="auto">
          <a:xfrm>
            <a:off x="6129338" y="2565400"/>
            <a:ext cx="2698750" cy="1800225"/>
          </a:xfrm>
          <a:prstGeom prst="rect">
            <a:avLst/>
          </a:prstGeom>
          <a:noFill/>
          <a:ln w="9525">
            <a:noFill/>
            <a:miter lim="800000"/>
            <a:headEnd/>
            <a:tailEnd/>
          </a:ln>
        </p:spPr>
      </p:pic>
      <p:pic>
        <p:nvPicPr>
          <p:cNvPr id="56326" name="Picture 8" descr="C:\Users\İBRAHİM\Desktop\Çevre Mühendisi Sunum\Laboratuvar Fotolar\IMG_6460.jpg"/>
          <p:cNvPicPr>
            <a:picLocks noChangeAspect="1" noChangeArrowheads="1"/>
          </p:cNvPicPr>
          <p:nvPr/>
        </p:nvPicPr>
        <p:blipFill>
          <a:blip r:embed="rId4"/>
          <a:srcRect/>
          <a:stretch>
            <a:fillRect/>
          </a:stretch>
        </p:blipFill>
        <p:spPr bwMode="auto">
          <a:xfrm>
            <a:off x="323850" y="333375"/>
            <a:ext cx="2697163" cy="1798638"/>
          </a:xfrm>
          <a:prstGeom prst="rect">
            <a:avLst/>
          </a:prstGeom>
          <a:noFill/>
          <a:ln w="9525">
            <a:noFill/>
            <a:miter lim="800000"/>
            <a:headEnd/>
            <a:tailEnd/>
          </a:ln>
        </p:spPr>
      </p:pic>
      <p:pic>
        <p:nvPicPr>
          <p:cNvPr id="56327" name="Picture 17" descr="C:\Users\İBRAHİM\Desktop\Çevre Mühendisi Sunum\Laboratuvar Fotolar\IMG_6474.jpg"/>
          <p:cNvPicPr>
            <a:picLocks noChangeAspect="1" noChangeArrowheads="1"/>
          </p:cNvPicPr>
          <p:nvPr/>
        </p:nvPicPr>
        <p:blipFill>
          <a:blip r:embed="rId5"/>
          <a:srcRect/>
          <a:stretch>
            <a:fillRect/>
          </a:stretch>
        </p:blipFill>
        <p:spPr bwMode="auto">
          <a:xfrm>
            <a:off x="6118225" y="333375"/>
            <a:ext cx="2697163" cy="1798638"/>
          </a:xfrm>
          <a:prstGeom prst="rect">
            <a:avLst/>
          </a:prstGeom>
          <a:noFill/>
          <a:ln w="9525">
            <a:noFill/>
            <a:miter lim="800000"/>
            <a:headEnd/>
            <a:tailEnd/>
          </a:ln>
        </p:spPr>
      </p:pic>
      <p:pic>
        <p:nvPicPr>
          <p:cNvPr id="56328" name="Picture 19" descr="C:\Users\İBRAHİM\Desktop\Çevre Mühendisi Sunum\Laboratuvar Fotolar\IMG_6476.jpg"/>
          <p:cNvPicPr>
            <a:picLocks noChangeAspect="1" noChangeArrowheads="1"/>
          </p:cNvPicPr>
          <p:nvPr/>
        </p:nvPicPr>
        <p:blipFill>
          <a:blip r:embed="rId6"/>
          <a:srcRect/>
          <a:stretch>
            <a:fillRect/>
          </a:stretch>
        </p:blipFill>
        <p:spPr bwMode="auto">
          <a:xfrm>
            <a:off x="3225800" y="2566988"/>
            <a:ext cx="2697163" cy="1800225"/>
          </a:xfrm>
          <a:prstGeom prst="rect">
            <a:avLst/>
          </a:prstGeom>
          <a:noFill/>
          <a:ln w="9525">
            <a:noFill/>
            <a:miter lim="800000"/>
            <a:headEnd/>
            <a:tailEnd/>
          </a:ln>
        </p:spPr>
      </p:pic>
      <p:pic>
        <p:nvPicPr>
          <p:cNvPr id="56329" name="Picture 20" descr="C:\Users\İBRAHİM\Desktop\Çevre Mühendisi Sunum\Laboratuvar Fotolar\IMG_6477.jpg"/>
          <p:cNvPicPr>
            <a:picLocks noChangeAspect="1" noChangeArrowheads="1"/>
          </p:cNvPicPr>
          <p:nvPr/>
        </p:nvPicPr>
        <p:blipFill>
          <a:blip r:embed="rId7"/>
          <a:srcRect/>
          <a:stretch>
            <a:fillRect/>
          </a:stretch>
        </p:blipFill>
        <p:spPr bwMode="auto">
          <a:xfrm>
            <a:off x="323850" y="2566988"/>
            <a:ext cx="2697163" cy="1800225"/>
          </a:xfrm>
          <a:prstGeom prst="rect">
            <a:avLst/>
          </a:prstGeom>
          <a:noFill/>
          <a:ln w="9525">
            <a:noFill/>
            <a:miter lim="800000"/>
            <a:headEnd/>
            <a:tailEnd/>
          </a:ln>
        </p:spPr>
      </p:pic>
      <p:pic>
        <p:nvPicPr>
          <p:cNvPr id="56330" name="Picture 13" descr="C:\Users\İBRAHİM\Desktop\Çevre Mühendisi Sunum\Laboratuvar Fotolar\IMG_6469.jpg"/>
          <p:cNvPicPr>
            <a:picLocks noChangeAspect="1" noChangeArrowheads="1"/>
          </p:cNvPicPr>
          <p:nvPr/>
        </p:nvPicPr>
        <p:blipFill>
          <a:blip r:embed="rId8"/>
          <a:srcRect/>
          <a:stretch>
            <a:fillRect/>
          </a:stretch>
        </p:blipFill>
        <p:spPr bwMode="auto">
          <a:xfrm>
            <a:off x="323850" y="4797425"/>
            <a:ext cx="2697163" cy="1800225"/>
          </a:xfrm>
          <a:prstGeom prst="rect">
            <a:avLst/>
          </a:prstGeom>
          <a:noFill/>
          <a:ln w="9525">
            <a:noFill/>
            <a:miter lim="800000"/>
            <a:headEnd/>
            <a:tailEnd/>
          </a:ln>
        </p:spPr>
      </p:pic>
      <p:pic>
        <p:nvPicPr>
          <p:cNvPr id="56331" name="Picture 14" descr="C:\Users\İBRAHİM\Desktop\Çevre Mühendisi Sunum\Laboratuvar Fotolar\IMG_6470.jpg"/>
          <p:cNvPicPr>
            <a:picLocks noChangeAspect="1" noChangeArrowheads="1"/>
          </p:cNvPicPr>
          <p:nvPr/>
        </p:nvPicPr>
        <p:blipFill>
          <a:blip r:embed="rId9"/>
          <a:srcRect/>
          <a:stretch>
            <a:fillRect/>
          </a:stretch>
        </p:blipFill>
        <p:spPr bwMode="auto">
          <a:xfrm>
            <a:off x="6194425" y="4797425"/>
            <a:ext cx="2698750" cy="1800225"/>
          </a:xfrm>
          <a:prstGeom prst="rect">
            <a:avLst/>
          </a:prstGeom>
          <a:noFill/>
          <a:ln w="9525">
            <a:noFill/>
            <a:miter lim="800000"/>
            <a:headEnd/>
            <a:tailEnd/>
          </a:ln>
        </p:spPr>
      </p:pic>
      <p:pic>
        <p:nvPicPr>
          <p:cNvPr id="56332" name="Picture 24" descr="C:\Users\İBRAHİM\Desktop\Çevre Mühendisi Sunum\Laboratuvar Fotolar\IMG_6483.jpg"/>
          <p:cNvPicPr>
            <a:picLocks noChangeAspect="1" noChangeArrowheads="1"/>
          </p:cNvPicPr>
          <p:nvPr/>
        </p:nvPicPr>
        <p:blipFill>
          <a:blip r:embed="rId10"/>
          <a:srcRect/>
          <a:stretch>
            <a:fillRect/>
          </a:stretch>
        </p:blipFill>
        <p:spPr bwMode="auto">
          <a:xfrm>
            <a:off x="3243263" y="4797425"/>
            <a:ext cx="2698750"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400"/>
            <a:ext cx="8229600" cy="838200"/>
          </a:xfrm>
        </p:spPr>
        <p:txBody>
          <a:bodyPr>
            <a:normAutofit/>
          </a:bodyPr>
          <a:lstStyle/>
          <a:p>
            <a:pPr eaLnBrk="1" fontAlgn="auto" hangingPunct="1">
              <a:spcAft>
                <a:spcPts val="0"/>
              </a:spcAft>
              <a:defRPr/>
            </a:pPr>
            <a:r>
              <a:rPr lang="tr-TR" b="1" dirty="0" smtClean="0">
                <a:solidFill>
                  <a:schemeClr val="bg1">
                    <a:lumMod val="50000"/>
                  </a:schemeClr>
                </a:solidFill>
              </a:rPr>
              <a:t>EĞİTİM-ÖĞRETİM</a:t>
            </a:r>
            <a:endParaRPr lang="tr-TR" b="1" dirty="0">
              <a:solidFill>
                <a:schemeClr val="bg1">
                  <a:lumMod val="50000"/>
                </a:schemeClr>
              </a:solidFill>
            </a:endParaRPr>
          </a:p>
        </p:txBody>
      </p:sp>
      <p:sp>
        <p:nvSpPr>
          <p:cNvPr id="30722"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C104A9D-B7E6-43EA-9F1E-4142E49A072A}" type="datetime1">
              <a:rPr lang="tr-TR"/>
              <a:pPr fontAlgn="base">
                <a:spcBef>
                  <a:spcPct val="0"/>
                </a:spcBef>
                <a:spcAft>
                  <a:spcPct val="0"/>
                </a:spcAft>
                <a:defRPr/>
              </a:pPr>
              <a:t>5.10.2018</a:t>
            </a:fld>
            <a:endParaRPr lang="tr-T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789" y="152400"/>
            <a:ext cx="214741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çerik Yer Tutucusu 3"/>
          <p:cNvSpPr>
            <a:spLocks noGrp="1"/>
          </p:cNvSpPr>
          <p:nvPr>
            <p:ph sz="quarter" idx="1"/>
          </p:nvPr>
        </p:nvSpPr>
        <p:spPr>
          <a:xfrm>
            <a:off x="457200" y="1616075"/>
            <a:ext cx="8229600" cy="4937125"/>
          </a:xfrm>
        </p:spPr>
        <p:txBody>
          <a:bodyPr>
            <a:normAutofit fontScale="92500" lnSpcReduction="20000"/>
          </a:bodyPr>
          <a:lstStyle/>
          <a:p>
            <a:pPr marL="274320" indent="-274320" eaLnBrk="1" fontAlgn="auto" hangingPunct="1">
              <a:spcBef>
                <a:spcPct val="0"/>
              </a:spcBef>
              <a:spcAft>
                <a:spcPts val="0"/>
              </a:spcAft>
              <a:buClrTx/>
              <a:buNone/>
              <a:defRPr/>
            </a:pPr>
            <a:r>
              <a:rPr lang="tr-TR" altLang="zh-CN" sz="2800" b="1" dirty="0" smtClean="0">
                <a:solidFill>
                  <a:schemeClr val="tx2"/>
                </a:solidFill>
              </a:rPr>
              <a:t>Derse devam ve yoklamalar*</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Derslere devam zorunlu olmakla beraber devamsızlığı </a:t>
            </a:r>
            <a:r>
              <a:rPr lang="tr-TR" altLang="zh-CN" sz="2800" b="1" i="1" dirty="0" smtClean="0">
                <a:solidFill>
                  <a:srgbClr val="FF0000"/>
                </a:solidFill>
              </a:rPr>
              <a:t>teorik derslerin %30’unu ve uygulamaların %20’sini </a:t>
            </a:r>
            <a:r>
              <a:rPr lang="tr-TR" altLang="zh-CN" sz="2800" dirty="0" smtClean="0"/>
              <a:t>aşan öğrenciler, o derse devam etmemiş sayılmakta ve sınavlara alınmamaktadır.</a:t>
            </a:r>
          </a:p>
          <a:p>
            <a:pPr marL="274320" indent="-274320" eaLnBrk="1" fontAlgn="auto" hangingPunct="1">
              <a:spcBef>
                <a:spcPct val="0"/>
              </a:spcBef>
              <a:spcAft>
                <a:spcPts val="0"/>
              </a:spcAft>
              <a:buClrTx/>
              <a:buNone/>
              <a:defRPr/>
            </a:pPr>
            <a:r>
              <a:rPr lang="tr-TR" altLang="zh-CN" sz="2800" b="1" dirty="0" smtClean="0">
                <a:solidFill>
                  <a:schemeClr val="tx2"/>
                </a:solidFill>
              </a:rPr>
              <a:t>Ders tekrarı ve üst sınıftan ders alma*</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Teorik derslerin devam koşulunu sağladıkları halde başarısız olan öğrenciler, bu derslere yeniden kayıt yaptırdığı zaman derse devam zorunda değildir; ancak ara sınavlara katılmak zorundadır.</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Sadece uygulamadan oluşan derslerden devam koşulunu sağladıkları halde başarısız olan öğrenciler, uygulamalara ve ara sınavlarına katılmak zorundadır.</a:t>
            </a:r>
          </a:p>
          <a:p>
            <a:pPr marL="274320" indent="-274320" eaLnBrk="1" fontAlgn="auto" hangingPunct="1">
              <a:spcBef>
                <a:spcPct val="0"/>
              </a:spcBef>
              <a:spcAft>
                <a:spcPts val="0"/>
              </a:spcAft>
              <a:buClrTx/>
              <a:buFont typeface="Wingdings" pitchFamily="2" charset="2"/>
              <a:buChar char="q"/>
              <a:defRPr/>
            </a:pPr>
            <a:endParaRPr lang="tr-TR" altLang="zh-CN" sz="2800" dirty="0" smtClean="0"/>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endParaRPr lang="tr-TR" altLang="zh-CN" sz="2800" dirty="0">
              <a:solidFill>
                <a:schemeClr val="tx2"/>
              </a:solidFill>
            </a:endParaRPr>
          </a:p>
          <a:p>
            <a:pPr marL="274320" indent="-274320" eaLnBrk="1" fontAlgn="auto" hangingPunct="1">
              <a:spcBef>
                <a:spcPct val="0"/>
              </a:spcBef>
              <a:spcAft>
                <a:spcPts val="0"/>
              </a:spcAft>
              <a:buClrTx/>
              <a:buFont typeface="Wingdings 3"/>
              <a:buNone/>
              <a:defRPr/>
            </a:pPr>
            <a:endParaRPr lang="tr-TR" altLang="zh-CN" sz="2800" dirty="0" smtClean="0">
              <a:solidFill>
                <a:schemeClr val="tx2"/>
              </a:solidFill>
            </a:endParaRPr>
          </a:p>
          <a:p>
            <a:pPr marL="274320" indent="-274320" eaLnBrk="1" fontAlgn="auto" hangingPunct="1">
              <a:spcBef>
                <a:spcPct val="0"/>
              </a:spcBef>
              <a:spcAft>
                <a:spcPts val="0"/>
              </a:spcAft>
              <a:buClrTx/>
              <a:buFont typeface="Wingdings 3"/>
              <a:buNone/>
              <a:defRPr/>
            </a:pPr>
            <a:endParaRPr lang="tr-TR" altLang="zh-CN" sz="2800" dirty="0">
              <a:solidFill>
                <a:schemeClr val="tx2"/>
              </a:solidFill>
            </a:endParaRPr>
          </a:p>
          <a:p>
            <a:pPr marL="274320" indent="-274320" eaLnBrk="1" fontAlgn="auto" hangingPunct="1">
              <a:spcAft>
                <a:spcPts val="0"/>
              </a:spcAft>
              <a:buFont typeface="Wingdings 3"/>
              <a:buChar char=""/>
              <a:defRPr/>
            </a:pPr>
            <a:endParaRPr lang="tr-TR" dirty="0"/>
          </a:p>
        </p:txBody>
      </p:sp>
    </p:spTree>
    <p:extLst>
      <p:ext uri="{BB962C8B-B14F-4D97-AF65-F5344CB8AC3E}">
        <p14:creationId xmlns:p14="http://schemas.microsoft.com/office/powerpoint/2010/main" val="4066873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362200"/>
            <a:ext cx="2133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1" name="Başlık 1"/>
          <p:cNvSpPr>
            <a:spLocks noGrp="1"/>
          </p:cNvSpPr>
          <p:nvPr>
            <p:ph type="title"/>
          </p:nvPr>
        </p:nvSpPr>
        <p:spPr/>
        <p:txBody>
          <a:bodyPr/>
          <a:lstStyle/>
          <a:p>
            <a:pPr eaLnBrk="1" hangingPunct="1"/>
            <a:r>
              <a:rPr lang="tr-TR" b="1" dirty="0" smtClean="0"/>
              <a:t>ÇEVRE MÜHENDİSLİĞİ TANIMI</a:t>
            </a:r>
          </a:p>
        </p:txBody>
      </p:sp>
      <p:sp>
        <p:nvSpPr>
          <p:cNvPr id="19458"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A389761F-5944-4FEA-BF77-4F53EDCCFB21}" type="datetime1">
              <a:rPr lang="tr-TR"/>
              <a:pPr fontAlgn="base">
                <a:spcBef>
                  <a:spcPct val="0"/>
                </a:spcBef>
                <a:spcAft>
                  <a:spcPct val="0"/>
                </a:spcAft>
                <a:defRPr/>
              </a:pPr>
              <a:t>5.10.2018</a:t>
            </a:fld>
            <a:endParaRPr lang="tr-TR"/>
          </a:p>
        </p:txBody>
      </p:sp>
      <p:sp>
        <p:nvSpPr>
          <p:cNvPr id="20483" name="İçerik Yer Tutucusu 3"/>
          <p:cNvSpPr>
            <a:spLocks noGrp="1"/>
          </p:cNvSpPr>
          <p:nvPr>
            <p:ph sz="quarter" idx="1"/>
          </p:nvPr>
        </p:nvSpPr>
        <p:spPr>
          <a:xfrm>
            <a:off x="457200" y="1600200"/>
            <a:ext cx="8229600" cy="4556125"/>
          </a:xfrm>
        </p:spPr>
        <p:txBody>
          <a:bodyPr/>
          <a:lstStyle/>
          <a:p>
            <a:pPr algn="just" eaLnBrk="1" hangingPunct="1">
              <a:lnSpc>
                <a:spcPct val="150000"/>
              </a:lnSpc>
            </a:pPr>
            <a:r>
              <a:rPr lang="tr-TR" sz="2200" dirty="0"/>
              <a:t>Çevre mühendisliği, doğal kaynakların korunması ve insan sağlığına uygun çevre koşullarının oluşturulması ile ilgili mühendislik dalıdır. Diğer mühendislik dallarından farklı olarak, doğanın kaynaklarını tüketmeyi değil, doğaya sahip olduklarını geri vermeye çalışan bir mühendislik dalıdır. Çevre Mühendisliği’nin başlıca faaliyet sahası su, hava ve toprağa karışan atıkların </a:t>
            </a:r>
            <a:r>
              <a:rPr lang="tr-TR" sz="2200" dirty="0" err="1" smtClean="0"/>
              <a:t>bertarafı</a:t>
            </a:r>
            <a:r>
              <a:rPr lang="tr-TR" sz="2200" dirty="0" smtClean="0"/>
              <a:t> </a:t>
            </a:r>
            <a:r>
              <a:rPr lang="tr-TR" sz="2200" dirty="0"/>
              <a:t>için teknolojik çözümler araştırmak ve uygulanacak tedbirleri belirlemektir.</a:t>
            </a:r>
            <a:endParaRPr lang="tr-TR" sz="2200" dirty="0" smtClean="0"/>
          </a:p>
        </p:txBody>
      </p:sp>
    </p:spTree>
    <p:extLst>
      <p:ext uri="{BB962C8B-B14F-4D97-AF65-F5344CB8AC3E}">
        <p14:creationId xmlns:p14="http://schemas.microsoft.com/office/powerpoint/2010/main" val="23665263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400"/>
            <a:ext cx="8229600" cy="914400"/>
          </a:xfrm>
        </p:spPr>
        <p:txBody>
          <a:bodyPr>
            <a:normAutofit/>
          </a:bodyPr>
          <a:lstStyle/>
          <a:p>
            <a:pPr eaLnBrk="1" fontAlgn="auto" hangingPunct="1">
              <a:spcAft>
                <a:spcPts val="0"/>
              </a:spcAft>
              <a:defRPr/>
            </a:pPr>
            <a:r>
              <a:rPr lang="tr-TR" b="1" dirty="0" smtClean="0">
                <a:solidFill>
                  <a:schemeClr val="bg1">
                    <a:lumMod val="50000"/>
                  </a:schemeClr>
                </a:solidFill>
              </a:rPr>
              <a:t>EĞİTİM-ÖĞRETİM</a:t>
            </a:r>
            <a:endParaRPr lang="tr-TR" b="1" dirty="0">
              <a:solidFill>
                <a:schemeClr val="bg1">
                  <a:lumMod val="50000"/>
                </a:schemeClr>
              </a:solidFill>
              <a:ea typeface="+mn-ea"/>
              <a:cs typeface="+mn-cs"/>
            </a:endParaRPr>
          </a:p>
        </p:txBody>
      </p:sp>
      <p:sp>
        <p:nvSpPr>
          <p:cNvPr id="3" name="İçerik Yer Tutucusu 2"/>
          <p:cNvSpPr>
            <a:spLocks noGrp="1"/>
          </p:cNvSpPr>
          <p:nvPr>
            <p:ph sz="quarter" idx="1"/>
          </p:nvPr>
        </p:nvSpPr>
        <p:spPr>
          <a:xfrm>
            <a:off x="457200" y="1371600"/>
            <a:ext cx="8229600" cy="4784725"/>
          </a:xfrm>
        </p:spPr>
        <p:txBody>
          <a:bodyPr>
            <a:normAutofit lnSpcReduction="10000"/>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Bir öğrencinin her bir dönemde alacağı normal ders yükü, öğrencinin kayıtlı olduğu programda belirtilen yüktür. Ancak, </a:t>
            </a:r>
            <a:r>
              <a:rPr lang="tr-TR" altLang="zh-CN" sz="2800" dirty="0" smtClean="0">
                <a:solidFill>
                  <a:srgbClr val="FF0000"/>
                </a:solidFill>
              </a:rPr>
              <a:t>genel not ortalaması en az 3.50 olan </a:t>
            </a:r>
            <a:r>
              <a:rPr lang="tr-TR" altLang="zh-CN" sz="2800" dirty="0" smtClean="0"/>
              <a:t>ve önceki yarıyıllardan başarısız dersi olmayan öğrenciler danışmanın olumlu görüşüyle, ilgili bölümün önerisi ile </a:t>
            </a:r>
            <a:r>
              <a:rPr lang="tr-TR" altLang="zh-CN" sz="2800" dirty="0" smtClean="0">
                <a:solidFill>
                  <a:srgbClr val="FF0000"/>
                </a:solidFill>
              </a:rPr>
              <a:t>bir üst sınıftan </a:t>
            </a:r>
            <a:r>
              <a:rPr lang="tr-TR" altLang="zh-CN" sz="2800" dirty="0" smtClean="0"/>
              <a:t>ders alabilir.</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 Üst yarıyıllardan alınacak derslerin kredi tutarı,  bulunulan yarıyılın kredi miktarının </a:t>
            </a:r>
            <a:r>
              <a:rPr lang="tr-TR" altLang="zh-CN" sz="2800" dirty="0" smtClean="0">
                <a:solidFill>
                  <a:srgbClr val="FF0000"/>
                </a:solidFill>
              </a:rPr>
              <a:t>1/3’</a:t>
            </a:r>
            <a:r>
              <a:rPr lang="tr-TR" altLang="zh-CN" sz="2800" dirty="0" smtClean="0"/>
              <a:t>ünü aşamaz. Öğrenci, üst yarıyıldan ders alarak, 8 inci maddede belirtilen azami öğrenim süresinden </a:t>
            </a:r>
            <a:r>
              <a:rPr lang="tr-TR" altLang="zh-CN" sz="2800" dirty="0" smtClean="0">
                <a:solidFill>
                  <a:srgbClr val="FF0000"/>
                </a:solidFill>
              </a:rPr>
              <a:t>daha kısa sürede mezun </a:t>
            </a:r>
            <a:r>
              <a:rPr lang="tr-TR" altLang="zh-CN" sz="2800" dirty="0" smtClean="0"/>
              <a:t>olabilir.</a:t>
            </a:r>
            <a:endParaRPr lang="tr-TR" altLang="zh-CN" sz="2800" dirty="0"/>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endParaRPr lang="tr-TR" altLang="zh-CN" sz="2800" dirty="0"/>
          </a:p>
          <a:p>
            <a:pPr marL="274320" indent="-274320" eaLnBrk="1" fontAlgn="auto" hangingPunct="1">
              <a:spcBef>
                <a:spcPct val="0"/>
              </a:spcBef>
              <a:spcAft>
                <a:spcPts val="0"/>
              </a:spcAft>
              <a:buClrTx/>
              <a:buFont typeface="Wingdings" pitchFamily="2" charset="2"/>
              <a:buChar char="q"/>
              <a:defRPr/>
            </a:pPr>
            <a:endParaRPr lang="tr-TR"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extLst>
      <p:ext uri="{BB962C8B-B14F-4D97-AF65-F5344CB8AC3E}">
        <p14:creationId xmlns:p14="http://schemas.microsoft.com/office/powerpoint/2010/main" val="30120022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Sınav Yönergesi</a:t>
            </a:r>
            <a:endParaRPr lang="tr-TR" dirty="0"/>
          </a:p>
        </p:txBody>
      </p:sp>
      <p:sp>
        <p:nvSpPr>
          <p:cNvPr id="3" name="İçerik Yer Tutucusu 2"/>
          <p:cNvSpPr>
            <a:spLocks noGrp="1"/>
          </p:cNvSpPr>
          <p:nvPr>
            <p:ph sz="quarter" idx="1"/>
          </p:nvPr>
        </p:nvSpPr>
        <p:spPr/>
        <p:txBody>
          <a:bodyPr/>
          <a:lstStyle/>
          <a:p>
            <a:pPr marL="0" indent="0">
              <a:buNone/>
            </a:pPr>
            <a:r>
              <a:rPr lang="tr-TR" dirty="0" smtClean="0"/>
              <a:t>Bölümümüz öğrencilerinin </a:t>
            </a:r>
          </a:p>
          <a:p>
            <a:pPr marL="0" indent="0">
              <a:buNone/>
            </a:pPr>
            <a:endParaRPr lang="tr-TR" dirty="0"/>
          </a:p>
          <a:p>
            <a:r>
              <a:rPr lang="tr-TR" dirty="0"/>
              <a:t>K</a:t>
            </a:r>
            <a:r>
              <a:rPr lang="tr-TR" dirty="0" smtClean="0"/>
              <a:t>ayıt</a:t>
            </a:r>
          </a:p>
          <a:p>
            <a:r>
              <a:rPr lang="tr-TR" dirty="0" smtClean="0"/>
              <a:t>Eğitim-öğretim </a:t>
            </a:r>
            <a:r>
              <a:rPr lang="tr-TR" dirty="0"/>
              <a:t>ve </a:t>
            </a:r>
            <a:endParaRPr lang="tr-TR" dirty="0" smtClean="0"/>
          </a:p>
          <a:p>
            <a:r>
              <a:rPr lang="tr-TR" dirty="0"/>
              <a:t>S</a:t>
            </a:r>
            <a:r>
              <a:rPr lang="tr-TR" dirty="0" smtClean="0"/>
              <a:t>ınavlara </a:t>
            </a:r>
            <a:r>
              <a:rPr lang="tr-TR" dirty="0"/>
              <a:t>ilişkin esasları </a:t>
            </a:r>
            <a:r>
              <a:rPr lang="tr-TR" dirty="0" smtClean="0"/>
              <a:t>düzenlemeleri için </a:t>
            </a:r>
          </a:p>
          <a:p>
            <a:endParaRPr lang="tr-TR" dirty="0"/>
          </a:p>
          <a:p>
            <a:pPr marL="0" indent="0">
              <a:buNone/>
            </a:pPr>
            <a:r>
              <a:rPr lang="tr-TR" dirty="0" smtClean="0"/>
              <a:t>Harran Üniversitesi web sayfası\idari\Öğrenci işleri </a:t>
            </a:r>
            <a:r>
              <a:rPr lang="tr-TR" dirty="0" err="1" smtClean="0"/>
              <a:t>d.b</a:t>
            </a:r>
            <a:r>
              <a:rPr lang="tr-TR" dirty="0" smtClean="0"/>
              <a:t>\ Mevzuat</a:t>
            </a:r>
          </a:p>
          <a:p>
            <a:pPr marL="0" indent="0">
              <a:buNone/>
            </a:pPr>
            <a:r>
              <a:rPr lang="tr-TR" dirty="0">
                <a:hlinkClick r:id="rId2"/>
              </a:rPr>
              <a:t>http://ogrenci.harran.edu.tr/assets/uploads/other/files/ogrenci/files/SinavYon%2B2016(1).</a:t>
            </a:r>
            <a:r>
              <a:rPr lang="tr-TR" dirty="0" smtClean="0">
                <a:hlinkClick r:id="rId2"/>
              </a:rPr>
              <a:t>pdf</a:t>
            </a:r>
            <a:endParaRPr lang="tr-TR" dirty="0" smtClean="0"/>
          </a:p>
          <a:p>
            <a:pPr marL="0" indent="0">
              <a:buNone/>
            </a:pPr>
            <a:endParaRPr lang="tr-TR" dirty="0" smtClean="0"/>
          </a:p>
          <a:p>
            <a:pPr marL="0" indent="0">
              <a:buNone/>
            </a:pPr>
            <a:endParaRPr lang="tr-TR" dirty="0" smtClean="0"/>
          </a:p>
          <a:p>
            <a:pPr marL="0" indent="0">
              <a:buNone/>
            </a:pPr>
            <a:endParaRPr lang="tr-TR" dirty="0"/>
          </a:p>
        </p:txBody>
      </p:sp>
      <p:sp>
        <p:nvSpPr>
          <p:cNvPr id="4" name="Veri Yer Tutucusu 3"/>
          <p:cNvSpPr>
            <a:spLocks noGrp="1"/>
          </p:cNvSpPr>
          <p:nvPr>
            <p:ph type="dt" sz="half" idx="10"/>
          </p:nvPr>
        </p:nvSpPr>
        <p:spPr/>
        <p:txBody>
          <a:bodyPr/>
          <a:lstStyle/>
          <a:p>
            <a:pPr>
              <a:defRPr/>
            </a:pPr>
            <a:fld id="{BEAE5956-2F3A-4EB6-9271-A8E288991642}" type="datetime1">
              <a:rPr lang="tr-TR" smtClean="0"/>
              <a:pPr>
                <a:defRPr/>
              </a:pPr>
              <a:t>5.10.2018</a:t>
            </a:fld>
            <a:endParaRPr lang="tr-T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11430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328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2400" y="15922"/>
            <a:ext cx="8229600" cy="990600"/>
          </a:xfrm>
        </p:spPr>
        <p:txBody>
          <a:bodyPr/>
          <a:lstStyle/>
          <a:p>
            <a:r>
              <a:rPr lang="tr-TR" dirty="0" smtClean="0"/>
              <a:t>Neler Yapmamalısınız</a:t>
            </a:r>
            <a:endParaRPr lang="tr-TR" dirty="0"/>
          </a:p>
        </p:txBody>
      </p:sp>
      <p:sp>
        <p:nvSpPr>
          <p:cNvPr id="3" name="İçerik Yer Tutucusu 2"/>
          <p:cNvSpPr>
            <a:spLocks noGrp="1"/>
          </p:cNvSpPr>
          <p:nvPr>
            <p:ph sz="quarter" idx="1"/>
          </p:nvPr>
        </p:nvSpPr>
        <p:spPr>
          <a:xfrm>
            <a:off x="37531" y="914400"/>
            <a:ext cx="8991600" cy="5943600"/>
          </a:xfrm>
        </p:spPr>
        <p:txBody>
          <a:bodyPr/>
          <a:lstStyle/>
          <a:p>
            <a:pPr marL="0" indent="0">
              <a:buNone/>
            </a:pPr>
            <a:r>
              <a:rPr lang="tr-TR" dirty="0" smtClean="0"/>
              <a:t>Yükseköğretim kurumları öğrenci disiplin yönetmeliği uyarınca bazı davranışlar Üniversitede yasaktır ve ceza yaptırımı vardır. Bu yaptırımlar sırasıyla</a:t>
            </a:r>
          </a:p>
          <a:p>
            <a:pPr marL="514350" indent="-514350">
              <a:buFont typeface="+mj-lt"/>
              <a:buAutoNum type="arabicPeriod"/>
            </a:pPr>
            <a:r>
              <a:rPr lang="tr-TR" dirty="0" smtClean="0"/>
              <a:t>Uyarma</a:t>
            </a:r>
          </a:p>
          <a:p>
            <a:pPr marL="514350" indent="-514350">
              <a:buFont typeface="+mj-lt"/>
              <a:buAutoNum type="arabicPeriod"/>
            </a:pPr>
            <a:r>
              <a:rPr lang="tr-TR" dirty="0" smtClean="0"/>
              <a:t>Kınama</a:t>
            </a:r>
          </a:p>
          <a:p>
            <a:pPr marL="514350" indent="-514350">
              <a:buFont typeface="+mj-lt"/>
              <a:buAutoNum type="arabicPeriod"/>
            </a:pPr>
            <a:r>
              <a:rPr lang="tr-TR" dirty="0" smtClean="0"/>
              <a:t>Uzaklaştırma</a:t>
            </a:r>
          </a:p>
          <a:p>
            <a:pPr marL="788988" lvl="1" indent="-514350">
              <a:buFont typeface="+mj-lt"/>
              <a:buAutoNum type="arabicPeriod"/>
            </a:pPr>
            <a:r>
              <a:rPr lang="tr-TR" dirty="0"/>
              <a:t>bir haftadan bir aya kadar</a:t>
            </a:r>
          </a:p>
          <a:p>
            <a:pPr marL="788988" lvl="1" indent="-514350">
              <a:buFont typeface="+mj-lt"/>
              <a:buAutoNum type="arabicPeriod"/>
            </a:pPr>
            <a:r>
              <a:rPr lang="tr-TR" dirty="0"/>
              <a:t>Bir yarıyıl</a:t>
            </a:r>
          </a:p>
          <a:p>
            <a:pPr marL="788988" lvl="1" indent="-514350">
              <a:buFont typeface="+mj-lt"/>
              <a:buAutoNum type="arabicPeriod"/>
            </a:pPr>
            <a:r>
              <a:rPr lang="tr-TR" dirty="0"/>
              <a:t>İki </a:t>
            </a:r>
            <a:r>
              <a:rPr lang="tr-TR" dirty="0" smtClean="0"/>
              <a:t>yarıyıl</a:t>
            </a:r>
          </a:p>
          <a:p>
            <a:pPr marL="514350" indent="-514350">
              <a:buFont typeface="+mj-lt"/>
              <a:buAutoNum type="arabicPeriod"/>
            </a:pPr>
            <a:r>
              <a:rPr lang="tr-TR" dirty="0" smtClean="0"/>
              <a:t>Atılma</a:t>
            </a:r>
          </a:p>
          <a:p>
            <a:pPr marL="0" indent="0">
              <a:buNone/>
            </a:pPr>
            <a:r>
              <a:rPr lang="tr-TR" sz="1400" dirty="0">
                <a:hlinkClick r:id="rId2"/>
              </a:rPr>
              <a:t>http://ogrenci.harran.edu.tr/assets/uploads/other/files/ogrenci/files/Y%C3%9CKSEK%C3%96%C4%9ERET%C4%B0M_KURUMLARI_%</a:t>
            </a:r>
            <a:r>
              <a:rPr lang="tr-TR" sz="1400" dirty="0" smtClean="0">
                <a:hlinkClick r:id="rId2"/>
              </a:rPr>
              <a:t>C3%96%C4%9ERENC%C4%B0_D%C4%B0S%C4%B0PL%C4%B0N_Y%C3%96NETMEL%C4%B0%C4%9E%C4%B0.pdf</a:t>
            </a:r>
            <a:endParaRPr lang="tr-TR" sz="1400" dirty="0" smtClean="0"/>
          </a:p>
          <a:p>
            <a:pPr marL="0" indent="0">
              <a:buNone/>
            </a:pPr>
            <a:endParaRPr lang="tr-TR" sz="1400" dirty="0" smtClean="0"/>
          </a:p>
          <a:p>
            <a:pPr marL="0" indent="0">
              <a:buNone/>
            </a:pPr>
            <a:endParaRPr lang="tr-TR" dirty="0" smtClean="0"/>
          </a:p>
        </p:txBody>
      </p:sp>
      <p:sp>
        <p:nvSpPr>
          <p:cNvPr id="4" name="Veri Yer Tutucusu 3"/>
          <p:cNvSpPr>
            <a:spLocks noGrp="1"/>
          </p:cNvSpPr>
          <p:nvPr>
            <p:ph type="dt" sz="half" idx="10"/>
          </p:nvPr>
        </p:nvSpPr>
        <p:spPr/>
        <p:txBody>
          <a:bodyPr/>
          <a:lstStyle/>
          <a:p>
            <a:pPr>
              <a:defRPr/>
            </a:pPr>
            <a:fld id="{BEAE5956-2F3A-4EB6-9271-A8E288991642}" type="datetime1">
              <a:rPr lang="tr-TR" smtClean="0"/>
              <a:pPr>
                <a:defRPr/>
              </a:pPr>
              <a:t>5.10.2018</a:t>
            </a:fld>
            <a:endParaRPr lang="tr-T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936" y="2971800"/>
            <a:ext cx="264366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69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eaLnBrk="1" fontAlgn="auto" hangingPunct="1">
              <a:spcAft>
                <a:spcPts val="0"/>
              </a:spcAft>
              <a:defRPr/>
            </a:pPr>
            <a:r>
              <a:rPr lang="tr-TR" altLang="zh-CN" sz="2800" b="1" dirty="0" smtClean="0">
                <a:latin typeface="+mn-lt"/>
              </a:rPr>
              <a:t>Notlar ve Değerlendirme</a:t>
            </a:r>
            <a:r>
              <a:rPr lang="tr-TR" altLang="zh-CN" sz="2800" b="1" dirty="0" smtClean="0"/>
              <a:t>*</a:t>
            </a:r>
            <a:endParaRPr lang="tr-TR" sz="2800" b="1" dirty="0">
              <a:latin typeface="+mn-lt"/>
              <a:ea typeface="+mn-ea"/>
              <a:cs typeface="+mn-cs"/>
            </a:endParaRPr>
          </a:p>
        </p:txBody>
      </p:sp>
      <p:sp>
        <p:nvSpPr>
          <p:cNvPr id="3" name="İçerik Yer Tutucusu 2"/>
          <p:cNvSpPr>
            <a:spLocks noGrp="1"/>
          </p:cNvSpPr>
          <p:nvPr>
            <p:ph sz="quarter" idx="1"/>
          </p:nvPr>
        </p:nvSpPr>
        <p:spPr>
          <a:xfrm>
            <a:off x="0" y="1219200"/>
            <a:ext cx="3200400" cy="4937125"/>
          </a:xfrm>
        </p:spPr>
        <p:txBody>
          <a:bodyPr>
            <a:normAutofit fontScale="70000" lnSpcReduction="20000"/>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Bir öğrenciye her ders için gerekli sınav ve değerlendirmelerin sonucunda o dersin öğretim elemanı tarafından aşağıdaki tabloda katsayısı ve 100 puan üzerinden karşılıkları gösterilen harf notlarından biri yarıyıl/yıl sonu başarı notu olarak verilir:</a:t>
            </a:r>
          </a:p>
          <a:p>
            <a:pPr marL="274320" indent="-274320" eaLnBrk="1" fontAlgn="auto" hangingPunct="1">
              <a:spcBef>
                <a:spcPct val="0"/>
              </a:spcBef>
              <a:spcAft>
                <a:spcPts val="0"/>
              </a:spcAft>
              <a:buClrTx/>
              <a:buFont typeface="Wingdings" pitchFamily="2" charset="2"/>
              <a:buChar char="q"/>
              <a:defRPr/>
            </a:pPr>
            <a:r>
              <a:rPr lang="tr-TR" altLang="zh-CN" sz="2800" dirty="0" smtClean="0"/>
              <a:t>Bir dersten AA, BA, BB, CB veya CC notlarından birini alan öğrenci o dersi </a:t>
            </a:r>
            <a:r>
              <a:rPr lang="tr-TR" altLang="zh-CN" sz="2800" dirty="0" smtClean="0">
                <a:solidFill>
                  <a:srgbClr val="FF0000"/>
                </a:solidFill>
              </a:rPr>
              <a:t>başarmış sayılır</a:t>
            </a:r>
            <a:r>
              <a:rPr lang="tr-TR" altLang="zh-CN" sz="2800" dirty="0" smtClean="0"/>
              <a:t>.</a:t>
            </a:r>
            <a:endParaRPr lang="tr-TR" altLang="zh-CN" sz="2800" dirty="0"/>
          </a:p>
          <a:p>
            <a:pPr marL="274320" indent="-274320" eaLnBrk="1" fontAlgn="auto" hangingPunct="1">
              <a:spcBef>
                <a:spcPct val="0"/>
              </a:spcBef>
              <a:spcAft>
                <a:spcPts val="0"/>
              </a:spcAft>
              <a:buClrTx/>
              <a:buFont typeface="Wingdings" pitchFamily="2" charset="2"/>
              <a:buChar char="q"/>
              <a:defRPr/>
            </a:pPr>
            <a:r>
              <a:rPr lang="tr-TR" altLang="zh-CN" sz="2800" dirty="0"/>
              <a:t> </a:t>
            </a:r>
            <a:r>
              <a:rPr lang="tr-TR" altLang="zh-CN" sz="2800" dirty="0" smtClean="0"/>
              <a:t>Bir dersten DD veya DC alan öğrenci o dersi </a:t>
            </a:r>
            <a:r>
              <a:rPr lang="tr-TR" altLang="zh-CN" sz="2800" dirty="0" smtClean="0">
                <a:solidFill>
                  <a:srgbClr val="FF0000"/>
                </a:solidFill>
              </a:rPr>
              <a:t>şartlı başarmış sayılır.</a:t>
            </a:r>
            <a:endParaRPr lang="tr-TR" altLang="zh-CN" sz="2800" dirty="0">
              <a:solidFill>
                <a:srgbClr val="FF0000"/>
              </a:solidFill>
            </a:endParaRPr>
          </a:p>
          <a:p>
            <a:pPr marL="274320" indent="-274320" eaLnBrk="1" fontAlgn="auto" hangingPunct="1">
              <a:spcBef>
                <a:spcPct val="0"/>
              </a:spcBef>
              <a:spcAft>
                <a:spcPts val="0"/>
              </a:spcAft>
              <a:buClrTx/>
              <a:buFont typeface="Wingdings" pitchFamily="2" charset="2"/>
              <a:buChar char="q"/>
              <a:defRPr/>
            </a:pPr>
            <a:endParaRPr lang="tr-TR"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graphicFrame>
        <p:nvGraphicFramePr>
          <p:cNvPr id="5" name="4 Tablo"/>
          <p:cNvGraphicFramePr>
            <a:graphicFrameLocks noGrp="1"/>
          </p:cNvGraphicFramePr>
          <p:nvPr/>
        </p:nvGraphicFramePr>
        <p:xfrm>
          <a:off x="3505200" y="1447800"/>
          <a:ext cx="5486400" cy="3708400"/>
        </p:xfrm>
        <a:graphic>
          <a:graphicData uri="http://schemas.openxmlformats.org/drawingml/2006/table">
            <a:tbl>
              <a:tblPr firstRow="1" bandRow="1">
                <a:tableStyleId>{5C22544A-7EE6-4342-B048-85BDC9FD1C3A}</a:tableStyleId>
              </a:tblPr>
              <a:tblGrid>
                <a:gridCol w="1828800"/>
                <a:gridCol w="1828800"/>
                <a:gridCol w="1828800"/>
              </a:tblGrid>
              <a:tr h="370840">
                <a:tc>
                  <a:txBody>
                    <a:bodyPr/>
                    <a:lstStyle/>
                    <a:p>
                      <a:r>
                        <a:rPr lang="tr-TR" dirty="0" smtClean="0"/>
                        <a:t>Başarı</a:t>
                      </a:r>
                      <a:r>
                        <a:rPr lang="tr-TR" baseline="0" dirty="0" smtClean="0"/>
                        <a:t> Notu</a:t>
                      </a:r>
                      <a:endParaRPr lang="tr-TR" dirty="0"/>
                    </a:p>
                  </a:txBody>
                  <a:tcPr/>
                </a:tc>
                <a:tc>
                  <a:txBody>
                    <a:bodyPr/>
                    <a:lstStyle/>
                    <a:p>
                      <a:r>
                        <a:rPr lang="tr-TR" dirty="0" smtClean="0"/>
                        <a:t>Katsayı</a:t>
                      </a:r>
                      <a:endParaRPr lang="tr-TR" dirty="0"/>
                    </a:p>
                  </a:txBody>
                  <a:tcPr/>
                </a:tc>
                <a:tc>
                  <a:txBody>
                    <a:bodyPr/>
                    <a:lstStyle/>
                    <a:p>
                      <a:r>
                        <a:rPr lang="tr-TR" dirty="0" smtClean="0"/>
                        <a:t>Puan</a:t>
                      </a:r>
                      <a:endParaRPr lang="tr-TR" dirty="0"/>
                    </a:p>
                  </a:txBody>
                  <a:tcPr/>
                </a:tc>
              </a:tr>
              <a:tr h="370840">
                <a:tc>
                  <a:txBody>
                    <a:bodyPr/>
                    <a:lstStyle/>
                    <a:p>
                      <a:r>
                        <a:rPr lang="tr-TR" dirty="0" smtClean="0"/>
                        <a:t>AA</a:t>
                      </a:r>
                      <a:endParaRPr lang="tr-TR" dirty="0"/>
                    </a:p>
                  </a:txBody>
                  <a:tcPr/>
                </a:tc>
                <a:tc>
                  <a:txBody>
                    <a:bodyPr/>
                    <a:lstStyle/>
                    <a:p>
                      <a:r>
                        <a:rPr lang="tr-TR" dirty="0" smtClean="0"/>
                        <a:t>4.00</a:t>
                      </a:r>
                      <a:endParaRPr lang="tr-TR" dirty="0"/>
                    </a:p>
                  </a:txBody>
                  <a:tcPr/>
                </a:tc>
                <a:tc>
                  <a:txBody>
                    <a:bodyPr/>
                    <a:lstStyle/>
                    <a:p>
                      <a:r>
                        <a:rPr lang="tr-TR" dirty="0" smtClean="0"/>
                        <a:t>90-100</a:t>
                      </a:r>
                      <a:endParaRPr lang="tr-TR" dirty="0"/>
                    </a:p>
                  </a:txBody>
                  <a:tcPr/>
                </a:tc>
              </a:tr>
              <a:tr h="370840">
                <a:tc>
                  <a:txBody>
                    <a:bodyPr/>
                    <a:lstStyle/>
                    <a:p>
                      <a:r>
                        <a:rPr lang="tr-TR" dirty="0" smtClean="0"/>
                        <a:t>BA</a:t>
                      </a:r>
                      <a:endParaRPr lang="tr-TR" dirty="0"/>
                    </a:p>
                  </a:txBody>
                  <a:tcPr/>
                </a:tc>
                <a:tc>
                  <a:txBody>
                    <a:bodyPr/>
                    <a:lstStyle/>
                    <a:p>
                      <a:r>
                        <a:rPr lang="tr-TR" dirty="0" smtClean="0"/>
                        <a:t>3.50</a:t>
                      </a:r>
                      <a:endParaRPr lang="tr-TR" dirty="0"/>
                    </a:p>
                  </a:txBody>
                  <a:tcPr/>
                </a:tc>
                <a:tc>
                  <a:txBody>
                    <a:bodyPr/>
                    <a:lstStyle/>
                    <a:p>
                      <a:r>
                        <a:rPr lang="tr-TR" dirty="0" smtClean="0"/>
                        <a:t>85-89</a:t>
                      </a:r>
                      <a:endParaRPr lang="tr-TR" dirty="0"/>
                    </a:p>
                  </a:txBody>
                  <a:tcPr/>
                </a:tc>
              </a:tr>
              <a:tr h="370840">
                <a:tc>
                  <a:txBody>
                    <a:bodyPr/>
                    <a:lstStyle/>
                    <a:p>
                      <a:r>
                        <a:rPr lang="tr-TR" dirty="0" smtClean="0"/>
                        <a:t>BB</a:t>
                      </a:r>
                      <a:endParaRPr lang="tr-TR" dirty="0"/>
                    </a:p>
                  </a:txBody>
                  <a:tcPr/>
                </a:tc>
                <a:tc>
                  <a:txBody>
                    <a:bodyPr/>
                    <a:lstStyle/>
                    <a:p>
                      <a:r>
                        <a:rPr lang="tr-TR" dirty="0" smtClean="0"/>
                        <a:t>3.00</a:t>
                      </a:r>
                      <a:endParaRPr lang="tr-TR" dirty="0"/>
                    </a:p>
                  </a:txBody>
                  <a:tcPr/>
                </a:tc>
                <a:tc>
                  <a:txBody>
                    <a:bodyPr/>
                    <a:lstStyle/>
                    <a:p>
                      <a:r>
                        <a:rPr lang="tr-TR" dirty="0" smtClean="0"/>
                        <a:t>75-84</a:t>
                      </a:r>
                      <a:endParaRPr lang="tr-TR" dirty="0"/>
                    </a:p>
                  </a:txBody>
                  <a:tcPr/>
                </a:tc>
              </a:tr>
              <a:tr h="370840">
                <a:tc>
                  <a:txBody>
                    <a:bodyPr/>
                    <a:lstStyle/>
                    <a:p>
                      <a:r>
                        <a:rPr lang="tr-TR" dirty="0" smtClean="0"/>
                        <a:t>CB</a:t>
                      </a:r>
                      <a:endParaRPr lang="tr-TR" dirty="0"/>
                    </a:p>
                  </a:txBody>
                  <a:tcPr/>
                </a:tc>
                <a:tc>
                  <a:txBody>
                    <a:bodyPr/>
                    <a:lstStyle/>
                    <a:p>
                      <a:r>
                        <a:rPr lang="tr-TR" dirty="0" smtClean="0"/>
                        <a:t>2.50</a:t>
                      </a:r>
                      <a:endParaRPr lang="tr-TR" dirty="0"/>
                    </a:p>
                  </a:txBody>
                  <a:tcPr/>
                </a:tc>
                <a:tc>
                  <a:txBody>
                    <a:bodyPr/>
                    <a:lstStyle/>
                    <a:p>
                      <a:r>
                        <a:rPr lang="tr-TR" dirty="0" smtClean="0"/>
                        <a:t>70-74</a:t>
                      </a:r>
                      <a:endParaRPr lang="tr-TR" dirty="0"/>
                    </a:p>
                  </a:txBody>
                  <a:tcPr/>
                </a:tc>
              </a:tr>
              <a:tr h="370840">
                <a:tc>
                  <a:txBody>
                    <a:bodyPr/>
                    <a:lstStyle/>
                    <a:p>
                      <a:r>
                        <a:rPr lang="tr-TR" dirty="0" smtClean="0"/>
                        <a:t>CC</a:t>
                      </a:r>
                      <a:endParaRPr lang="tr-TR" dirty="0"/>
                    </a:p>
                  </a:txBody>
                  <a:tcPr/>
                </a:tc>
                <a:tc>
                  <a:txBody>
                    <a:bodyPr/>
                    <a:lstStyle/>
                    <a:p>
                      <a:r>
                        <a:rPr lang="tr-TR" dirty="0" smtClean="0"/>
                        <a:t>2.00</a:t>
                      </a:r>
                      <a:endParaRPr lang="tr-TR" dirty="0"/>
                    </a:p>
                  </a:txBody>
                  <a:tcPr/>
                </a:tc>
                <a:tc>
                  <a:txBody>
                    <a:bodyPr/>
                    <a:lstStyle/>
                    <a:p>
                      <a:r>
                        <a:rPr lang="tr-TR" dirty="0" smtClean="0"/>
                        <a:t>65-69</a:t>
                      </a:r>
                      <a:endParaRPr lang="tr-TR" dirty="0"/>
                    </a:p>
                  </a:txBody>
                  <a:tcPr/>
                </a:tc>
              </a:tr>
              <a:tr h="370840">
                <a:tc>
                  <a:txBody>
                    <a:bodyPr/>
                    <a:lstStyle/>
                    <a:p>
                      <a:r>
                        <a:rPr lang="tr-TR" dirty="0" smtClean="0"/>
                        <a:t>DC</a:t>
                      </a:r>
                      <a:endParaRPr lang="tr-TR" dirty="0"/>
                    </a:p>
                  </a:txBody>
                  <a:tcPr/>
                </a:tc>
                <a:tc>
                  <a:txBody>
                    <a:bodyPr/>
                    <a:lstStyle/>
                    <a:p>
                      <a:r>
                        <a:rPr lang="tr-TR" dirty="0" smtClean="0"/>
                        <a:t>1.50</a:t>
                      </a:r>
                      <a:endParaRPr lang="tr-TR" dirty="0"/>
                    </a:p>
                  </a:txBody>
                  <a:tcPr/>
                </a:tc>
                <a:tc>
                  <a:txBody>
                    <a:bodyPr/>
                    <a:lstStyle/>
                    <a:p>
                      <a:r>
                        <a:rPr lang="tr-TR" dirty="0" smtClean="0"/>
                        <a:t>60-64</a:t>
                      </a:r>
                      <a:endParaRPr lang="tr-TR" dirty="0"/>
                    </a:p>
                  </a:txBody>
                  <a:tcPr/>
                </a:tc>
              </a:tr>
              <a:tr h="370840">
                <a:tc>
                  <a:txBody>
                    <a:bodyPr/>
                    <a:lstStyle/>
                    <a:p>
                      <a:r>
                        <a:rPr lang="tr-TR" dirty="0" smtClean="0"/>
                        <a:t>DD</a:t>
                      </a:r>
                      <a:endParaRPr lang="tr-TR" dirty="0"/>
                    </a:p>
                  </a:txBody>
                  <a:tcPr/>
                </a:tc>
                <a:tc>
                  <a:txBody>
                    <a:bodyPr/>
                    <a:lstStyle/>
                    <a:p>
                      <a:r>
                        <a:rPr lang="tr-TR" dirty="0" smtClean="0"/>
                        <a:t>1.00</a:t>
                      </a:r>
                      <a:endParaRPr lang="tr-TR" dirty="0"/>
                    </a:p>
                  </a:txBody>
                  <a:tcPr/>
                </a:tc>
                <a:tc>
                  <a:txBody>
                    <a:bodyPr/>
                    <a:lstStyle/>
                    <a:p>
                      <a:r>
                        <a:rPr lang="tr-TR" dirty="0" smtClean="0"/>
                        <a:t>55-59</a:t>
                      </a:r>
                      <a:endParaRPr lang="tr-TR" dirty="0"/>
                    </a:p>
                  </a:txBody>
                  <a:tcPr/>
                </a:tc>
              </a:tr>
              <a:tr h="370840">
                <a:tc>
                  <a:txBody>
                    <a:bodyPr/>
                    <a:lstStyle/>
                    <a:p>
                      <a:r>
                        <a:rPr lang="tr-TR" dirty="0" smtClean="0"/>
                        <a:t>FD</a:t>
                      </a:r>
                      <a:endParaRPr lang="tr-TR" dirty="0"/>
                    </a:p>
                  </a:txBody>
                  <a:tcPr/>
                </a:tc>
                <a:tc>
                  <a:txBody>
                    <a:bodyPr/>
                    <a:lstStyle/>
                    <a:p>
                      <a:r>
                        <a:rPr lang="tr-TR" dirty="0" smtClean="0"/>
                        <a:t>0.50</a:t>
                      </a:r>
                      <a:endParaRPr lang="tr-TR" dirty="0"/>
                    </a:p>
                  </a:txBody>
                  <a:tcPr/>
                </a:tc>
                <a:tc>
                  <a:txBody>
                    <a:bodyPr/>
                    <a:lstStyle/>
                    <a:p>
                      <a:r>
                        <a:rPr lang="tr-TR" dirty="0" smtClean="0"/>
                        <a:t>50-54</a:t>
                      </a:r>
                      <a:endParaRPr lang="tr-TR" dirty="0"/>
                    </a:p>
                  </a:txBody>
                  <a:tcPr/>
                </a:tc>
              </a:tr>
              <a:tr h="370840">
                <a:tc>
                  <a:txBody>
                    <a:bodyPr/>
                    <a:lstStyle/>
                    <a:p>
                      <a:r>
                        <a:rPr lang="tr-TR" dirty="0" smtClean="0"/>
                        <a:t>FF</a:t>
                      </a:r>
                      <a:endParaRPr lang="tr-TR" dirty="0"/>
                    </a:p>
                  </a:txBody>
                  <a:tcPr/>
                </a:tc>
                <a:tc>
                  <a:txBody>
                    <a:bodyPr/>
                    <a:lstStyle/>
                    <a:p>
                      <a:r>
                        <a:rPr lang="tr-TR" dirty="0" smtClean="0"/>
                        <a:t>0.00</a:t>
                      </a:r>
                      <a:endParaRPr lang="tr-TR" dirty="0"/>
                    </a:p>
                  </a:txBody>
                  <a:tcPr/>
                </a:tc>
                <a:tc>
                  <a:txBody>
                    <a:bodyPr/>
                    <a:lstStyle/>
                    <a:p>
                      <a:r>
                        <a:rPr lang="tr-TR" dirty="0" smtClean="0"/>
                        <a:t>00-49</a:t>
                      </a:r>
                      <a:endParaRPr lang="tr-TR" dirty="0"/>
                    </a:p>
                  </a:txBody>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1219200"/>
            <a:ext cx="8229600" cy="4937125"/>
          </a:xfrm>
        </p:spPr>
        <p:txBody>
          <a:bodyPr>
            <a:normAutofit fontScale="77500" lnSpcReduction="20000"/>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Bir dersten F kodlu notları alan öğrenci o dersi başarmamış sayılır.  Bunlardan;</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FF, FD (Başarısız); girdiği yarıyıl/yıl sonu sınavında başarı sağlayamayan ve devam koşulu aranmaksızın teorik dersin sadece sınavlarına girerek tekrar etmesi gereken öğrencilere,</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FZ (Devamsız); devam koşulunu gerçekleştiremeyen ve derse varsa uygulamalara devam ederek sınavlarına girmesi gereken devamsız öğrencilere,</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FT (Tekrar); teori ve uygulamadan oluşan derslerden devam koşulunu sağladıkları halde, yapılan uygulama sınavında başarısız olan ve derse uygulamaları ile birlikte devam ederek sınavlarına girmesi gereken öğrencilere veya sadece uygulamadan oluşan derslerden devam koşulunu sağladıkları halde girdikleri yarıyıl/yıl sonu sınavlarında başarısız olan ve uygulamalara devam ederek sınavlarına girmesi gereken öğrencilere verilir</a:t>
            </a:r>
            <a:endParaRPr lang="tr-TR" altLang="zh-CN" sz="2800" dirty="0"/>
          </a:p>
          <a:p>
            <a:pPr marL="274320" indent="-274320" algn="just" eaLnBrk="1" fontAlgn="auto" hangingPunct="1">
              <a:spcBef>
                <a:spcPct val="0"/>
              </a:spcBef>
              <a:spcAft>
                <a:spcPts val="0"/>
              </a:spcAft>
              <a:buClrTx/>
              <a:buFont typeface="Wingdings 3"/>
              <a:buNone/>
              <a:defRPr/>
            </a:pPr>
            <a:endParaRPr lang="tr-TR" altLang="zh-CN" sz="2800" dirty="0"/>
          </a:p>
          <a:p>
            <a:pPr marL="274320" indent="-274320" algn="just" eaLnBrk="1" fontAlgn="auto" hangingPunct="1">
              <a:spcBef>
                <a:spcPct val="0"/>
              </a:spcBef>
              <a:spcAft>
                <a:spcPts val="0"/>
              </a:spcAft>
              <a:buClrTx/>
              <a:buFont typeface="Wingdings" pitchFamily="2" charset="2"/>
              <a:buChar char="q"/>
              <a:defRPr/>
            </a:pPr>
            <a:endParaRPr lang="tr-TR"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smtClean="0">
                <a:latin typeface="+mn-lt"/>
                <a:ea typeface="+mn-ea"/>
                <a:cs typeface="+mn-cs"/>
              </a:rPr>
              <a:t>Not Ortalamaları</a:t>
            </a:r>
            <a:r>
              <a:rPr lang="tr-TR" altLang="zh-CN" sz="2800" b="1" dirty="0" smtClean="0"/>
              <a:t>*</a:t>
            </a:r>
            <a:endParaRPr lang="tr-TR" sz="2800" b="1" dirty="0">
              <a:latin typeface="+mn-lt"/>
              <a:ea typeface="+mn-ea"/>
              <a:cs typeface="+mn-cs"/>
            </a:endParaRPr>
          </a:p>
        </p:txBody>
      </p:sp>
      <p:sp>
        <p:nvSpPr>
          <p:cNvPr id="3" name="İçerik Yer Tutucusu 2"/>
          <p:cNvSpPr>
            <a:spLocks noGrp="1"/>
          </p:cNvSpPr>
          <p:nvPr>
            <p:ph sz="quarter" idx="1"/>
          </p:nvPr>
        </p:nvSpPr>
        <p:spPr>
          <a:xfrm>
            <a:off x="457200" y="1600200"/>
            <a:ext cx="8229600" cy="4556125"/>
          </a:xfrm>
        </p:spPr>
        <p:txBody>
          <a:bodyPr>
            <a:normAutofit/>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Öğrencilerin başarı durumları bitirdikleri yarıyıl/yılda almış oldukları derslere ait ‘Yarıyıl/Yıl Not Ortalaması’ </a:t>
            </a:r>
            <a:r>
              <a:rPr lang="tr-TR" altLang="zh-CN" sz="2800" dirty="0" smtClean="0">
                <a:solidFill>
                  <a:srgbClr val="FF0000"/>
                </a:solidFill>
              </a:rPr>
              <a:t>(YNO) </a:t>
            </a:r>
            <a:r>
              <a:rPr lang="tr-TR" altLang="zh-CN" sz="2800" dirty="0" smtClean="0"/>
              <a:t>yanı sıra bulundukları döneme kadar almış oldukları tüm dersler için  ‘Genel Not Ortalaması’ </a:t>
            </a:r>
            <a:r>
              <a:rPr lang="tr-TR" altLang="zh-CN" sz="2800" dirty="0" smtClean="0">
                <a:solidFill>
                  <a:srgbClr val="FF0000"/>
                </a:solidFill>
              </a:rPr>
              <a:t>(GNO) </a:t>
            </a:r>
            <a:r>
              <a:rPr lang="tr-TR" altLang="zh-CN" sz="2800" dirty="0" smtClean="0"/>
              <a:t>ile izlenir. YNO ve </a:t>
            </a:r>
            <a:r>
              <a:rPr lang="tr-TR" altLang="zh-CN" sz="2800" dirty="0" err="1" smtClean="0"/>
              <a:t>GNO’nun</a:t>
            </a:r>
            <a:r>
              <a:rPr lang="tr-TR" altLang="zh-CN" sz="2800" dirty="0" smtClean="0"/>
              <a:t>  hesaplanmasında </a:t>
            </a:r>
            <a:r>
              <a:rPr lang="tr-TR" altLang="zh-CN" sz="2800" dirty="0" smtClean="0">
                <a:solidFill>
                  <a:srgbClr val="FF0000"/>
                </a:solidFill>
              </a:rPr>
              <a:t>AA’dan </a:t>
            </a:r>
            <a:r>
              <a:rPr lang="tr-TR" altLang="zh-CN" sz="2800" dirty="0" err="1" smtClean="0">
                <a:solidFill>
                  <a:srgbClr val="FF0000"/>
                </a:solidFill>
              </a:rPr>
              <a:t>FF’ye</a:t>
            </a:r>
            <a:r>
              <a:rPr lang="tr-TR" altLang="zh-CN" sz="2800" dirty="0" smtClean="0">
                <a:solidFill>
                  <a:srgbClr val="FF0000"/>
                </a:solidFill>
              </a:rPr>
              <a:t> verilen notlar </a:t>
            </a:r>
            <a:r>
              <a:rPr lang="tr-TR" altLang="zh-CN" sz="2800" dirty="0" smtClean="0"/>
              <a:t>esas alınır. GNO tekrar edilen derslerden alınan en son not göz önüne alınarak hesaplanır.</a:t>
            </a:r>
          </a:p>
          <a:p>
            <a:pPr marL="274320" indent="-274320" algn="just" eaLnBrk="1" fontAlgn="auto" hangingPunct="1">
              <a:spcBef>
                <a:spcPct val="0"/>
              </a:spcBef>
              <a:spcAft>
                <a:spcPts val="0"/>
              </a:spcAft>
              <a:buClrTx/>
              <a:buNone/>
              <a:defRPr/>
            </a:pPr>
            <a:endParaRPr lang="tr-TR" altLang="zh-CN" sz="28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eaLnBrk="1" fontAlgn="auto" hangingPunct="1">
              <a:spcBef>
                <a:spcPct val="0"/>
              </a:spcBef>
              <a:spcAft>
                <a:spcPts val="0"/>
              </a:spcAft>
              <a:buClrTx/>
              <a:buNone/>
              <a:defRPr/>
            </a:pPr>
            <a:endParaRPr lang="tr-TR" altLang="zh-CN" sz="2800"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smtClean="0">
                <a:latin typeface="+mn-lt"/>
                <a:ea typeface="+mn-ea"/>
                <a:cs typeface="+mn-cs"/>
              </a:rPr>
              <a:t>Çift </a:t>
            </a:r>
            <a:r>
              <a:rPr lang="tr-TR" sz="2800" b="1" dirty="0" err="1" smtClean="0">
                <a:latin typeface="+mn-lt"/>
                <a:ea typeface="+mn-ea"/>
                <a:cs typeface="+mn-cs"/>
              </a:rPr>
              <a:t>Anadal</a:t>
            </a:r>
            <a:r>
              <a:rPr lang="tr-TR" sz="2800" b="1" dirty="0" smtClean="0">
                <a:latin typeface="+mn-lt"/>
                <a:ea typeface="+mn-ea"/>
                <a:cs typeface="+mn-cs"/>
              </a:rPr>
              <a:t>/</a:t>
            </a:r>
            <a:r>
              <a:rPr lang="tr-TR" sz="2800" b="1" dirty="0" err="1" smtClean="0">
                <a:latin typeface="+mn-lt"/>
                <a:ea typeface="+mn-ea"/>
                <a:cs typeface="+mn-cs"/>
              </a:rPr>
              <a:t>Yandal</a:t>
            </a:r>
            <a:r>
              <a:rPr lang="tr-TR" altLang="zh-CN" sz="2800" b="1" dirty="0" smtClean="0"/>
              <a:t>*</a:t>
            </a:r>
            <a:endParaRPr lang="tr-TR" sz="2800" b="1" dirty="0">
              <a:latin typeface="+mn-lt"/>
              <a:ea typeface="+mn-ea"/>
              <a:cs typeface="+mn-cs"/>
            </a:endParaRPr>
          </a:p>
        </p:txBody>
      </p:sp>
      <p:sp>
        <p:nvSpPr>
          <p:cNvPr id="3" name="İçerik Yer Tutucusu 2"/>
          <p:cNvSpPr>
            <a:spLocks noGrp="1"/>
          </p:cNvSpPr>
          <p:nvPr>
            <p:ph sz="quarter" idx="1"/>
          </p:nvPr>
        </p:nvSpPr>
        <p:spPr>
          <a:xfrm>
            <a:off x="457200" y="1447800"/>
            <a:ext cx="8229600" cy="4708525"/>
          </a:xfrm>
        </p:spPr>
        <p:txBody>
          <a:bodyPr>
            <a:normAutofit/>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Öğrenciler ilan edilen çift </a:t>
            </a:r>
            <a:r>
              <a:rPr lang="tr-TR" altLang="zh-CN" sz="2800" dirty="0" err="1" smtClean="0"/>
              <a:t>anadal</a:t>
            </a:r>
            <a:r>
              <a:rPr lang="tr-TR" altLang="zh-CN" sz="2800" dirty="0" smtClean="0"/>
              <a:t>/</a:t>
            </a:r>
            <a:r>
              <a:rPr lang="tr-TR" altLang="zh-CN" sz="2800" dirty="0" err="1" smtClean="0"/>
              <a:t>yandal</a:t>
            </a:r>
            <a:r>
              <a:rPr lang="tr-TR" altLang="zh-CN" sz="2800" dirty="0" smtClean="0"/>
              <a:t> programlarına ilanda belirtilen başvuru formu ve kayıtlı olduğu lisans programındaki </a:t>
            </a:r>
            <a:r>
              <a:rPr lang="tr-TR" altLang="zh-CN" sz="2800" dirty="0" smtClean="0">
                <a:solidFill>
                  <a:srgbClr val="FF0000"/>
                </a:solidFill>
              </a:rPr>
              <a:t>not transkripti </a:t>
            </a:r>
            <a:r>
              <a:rPr lang="tr-TR" altLang="zh-CN" sz="2800" dirty="0" smtClean="0"/>
              <a:t>ile birlikte çift </a:t>
            </a:r>
            <a:r>
              <a:rPr lang="tr-TR" altLang="zh-CN" sz="2800" dirty="0" err="1" smtClean="0"/>
              <a:t>anadal</a:t>
            </a:r>
            <a:r>
              <a:rPr lang="tr-TR" altLang="zh-CN" sz="2800" dirty="0" smtClean="0"/>
              <a:t> veya </a:t>
            </a:r>
            <a:r>
              <a:rPr lang="tr-TR" altLang="zh-CN" sz="2800" dirty="0" err="1" smtClean="0"/>
              <a:t>yandal</a:t>
            </a:r>
            <a:r>
              <a:rPr lang="tr-TR" altLang="zh-CN" sz="2800" dirty="0" smtClean="0"/>
              <a:t> programı açılan ilgili Fakülte veya yüksekokula </a:t>
            </a:r>
            <a:r>
              <a:rPr lang="tr-TR" altLang="zh-CN" sz="2800" dirty="0" smtClean="0">
                <a:solidFill>
                  <a:srgbClr val="FF0000"/>
                </a:solidFill>
              </a:rPr>
              <a:t>şahsen başvuru </a:t>
            </a:r>
            <a:r>
              <a:rPr lang="tr-TR" altLang="zh-CN" sz="2800" dirty="0" smtClean="0"/>
              <a:t>yaparlar. </a:t>
            </a:r>
          </a:p>
          <a:p>
            <a:pPr marL="0" indent="0" algn="just" eaLnBrk="1" fontAlgn="auto" hangingPunct="1">
              <a:spcBef>
                <a:spcPct val="0"/>
              </a:spcBef>
              <a:spcAft>
                <a:spcPts val="0"/>
              </a:spcAft>
              <a:buClrTx/>
              <a:buNone/>
              <a:defRPr/>
            </a:pP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smtClean="0"/>
              <a:t>Kontenjandan fazla başvuru yapılması durumunda ise </a:t>
            </a:r>
            <a:r>
              <a:rPr lang="tr-TR" altLang="zh-CN" sz="2800" dirty="0" smtClean="0">
                <a:solidFill>
                  <a:srgbClr val="FF0000"/>
                </a:solidFill>
              </a:rPr>
              <a:t>genel not ortalaması </a:t>
            </a:r>
            <a:r>
              <a:rPr lang="tr-TR" altLang="zh-CN" sz="2800" dirty="0" smtClean="0"/>
              <a:t>göz önünde bulundurularak bir sıralama yapılır.</a:t>
            </a:r>
            <a:endParaRPr lang="tr-TR" altLang="zh-CN" sz="1600"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eaLnBrk="1" fontAlgn="auto" hangingPunct="1">
              <a:spcBef>
                <a:spcPct val="0"/>
              </a:spcBef>
              <a:spcAft>
                <a:spcPts val="0"/>
              </a:spcAft>
              <a:buClrTx/>
              <a:buNone/>
              <a:defRPr/>
            </a:pPr>
            <a:endParaRPr lang="tr-TR" altLang="zh-CN" sz="2800"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21463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smtClean="0">
                <a:latin typeface="+mn-lt"/>
                <a:ea typeface="+mn-ea"/>
                <a:cs typeface="+mn-cs"/>
              </a:rPr>
              <a:t>Çift </a:t>
            </a:r>
            <a:r>
              <a:rPr lang="tr-TR" sz="2800" b="1" dirty="0" err="1" smtClean="0">
                <a:latin typeface="+mn-lt"/>
                <a:ea typeface="+mn-ea"/>
                <a:cs typeface="+mn-cs"/>
              </a:rPr>
              <a:t>Anadal</a:t>
            </a:r>
            <a:r>
              <a:rPr lang="tr-TR" sz="2800" b="1" dirty="0" smtClean="0">
                <a:latin typeface="+mn-lt"/>
                <a:ea typeface="+mn-ea"/>
                <a:cs typeface="+mn-cs"/>
              </a:rPr>
              <a:t>/</a:t>
            </a:r>
            <a:r>
              <a:rPr lang="tr-TR" sz="2800" b="1" dirty="0" err="1" smtClean="0">
                <a:latin typeface="+mn-lt"/>
                <a:ea typeface="+mn-ea"/>
                <a:cs typeface="+mn-cs"/>
              </a:rPr>
              <a:t>Yandal</a:t>
            </a:r>
            <a:r>
              <a:rPr lang="tr-TR" altLang="zh-CN" sz="2800" b="1" dirty="0" smtClean="0"/>
              <a:t>*</a:t>
            </a:r>
            <a:endParaRPr lang="tr-TR" sz="2800" b="1" dirty="0">
              <a:latin typeface="+mn-lt"/>
              <a:ea typeface="+mn-ea"/>
              <a:cs typeface="+mn-cs"/>
            </a:endParaRPr>
          </a:p>
        </p:txBody>
      </p:sp>
      <p:sp>
        <p:nvSpPr>
          <p:cNvPr id="3" name="İçerik Yer Tutucusu 2"/>
          <p:cNvSpPr>
            <a:spLocks noGrp="1"/>
          </p:cNvSpPr>
          <p:nvPr>
            <p:ph sz="quarter" idx="1"/>
          </p:nvPr>
        </p:nvSpPr>
        <p:spPr>
          <a:xfrm>
            <a:off x="457200" y="1447800"/>
            <a:ext cx="8229600" cy="4708525"/>
          </a:xfrm>
        </p:spPr>
        <p:txBody>
          <a:bodyPr>
            <a:noAutofit/>
          </a:bodyPr>
          <a:lstStyle/>
          <a:p>
            <a:pPr marL="274320" indent="-274320" algn="just" eaLnBrk="1" fontAlgn="auto" hangingPunct="1">
              <a:lnSpc>
                <a:spcPct val="170000"/>
              </a:lnSpc>
              <a:spcBef>
                <a:spcPct val="0"/>
              </a:spcBef>
              <a:spcAft>
                <a:spcPts val="0"/>
              </a:spcAft>
              <a:buClrTx/>
              <a:buNone/>
              <a:defRPr/>
            </a:pPr>
            <a:r>
              <a:rPr lang="tr-TR" altLang="zh-CN" sz="2000" dirty="0" smtClean="0"/>
              <a:t>Başvuru Koşulları</a:t>
            </a:r>
          </a:p>
          <a:p>
            <a:pPr marL="274320" indent="-274320" algn="just" eaLnBrk="1" fontAlgn="auto" hangingPunct="1">
              <a:lnSpc>
                <a:spcPct val="170000"/>
              </a:lnSpc>
              <a:spcBef>
                <a:spcPct val="0"/>
              </a:spcBef>
              <a:spcAft>
                <a:spcPts val="0"/>
              </a:spcAft>
              <a:buClrTx/>
              <a:buFont typeface="Wingdings" pitchFamily="2" charset="2"/>
              <a:buChar char="q"/>
              <a:defRPr/>
            </a:pPr>
            <a:r>
              <a:rPr lang="tr-TR" altLang="zh-CN" sz="2000" dirty="0" smtClean="0"/>
              <a:t>Öğrenciler, kayıtlı bulundukları </a:t>
            </a:r>
            <a:r>
              <a:rPr lang="tr-TR" altLang="zh-CN" sz="2000" dirty="0" err="1" smtClean="0"/>
              <a:t>anadal</a:t>
            </a:r>
            <a:r>
              <a:rPr lang="tr-TR" altLang="zh-CN" sz="2000" dirty="0" smtClean="0"/>
              <a:t> lisans programının </a:t>
            </a:r>
            <a:r>
              <a:rPr lang="tr-TR" altLang="zh-CN" sz="2000" dirty="0" smtClean="0">
                <a:solidFill>
                  <a:srgbClr val="FF0000"/>
                </a:solidFill>
              </a:rPr>
              <a:t>en erken üçüncü </a:t>
            </a:r>
            <a:r>
              <a:rPr lang="tr-TR" altLang="zh-CN" sz="2000" dirty="0" smtClean="0"/>
              <a:t>ve </a:t>
            </a:r>
            <a:r>
              <a:rPr lang="tr-TR" altLang="zh-CN" sz="2000" dirty="0" smtClean="0">
                <a:solidFill>
                  <a:srgbClr val="FF0000"/>
                </a:solidFill>
              </a:rPr>
              <a:t>en geç beşinci </a:t>
            </a:r>
            <a:r>
              <a:rPr lang="tr-TR" altLang="zh-CN" sz="2000" dirty="0" smtClean="0"/>
              <a:t>yarıyılın başında başvuru yapabilirler.</a:t>
            </a:r>
          </a:p>
          <a:p>
            <a:pPr marL="274320" indent="-274320" algn="just" eaLnBrk="1" fontAlgn="auto" hangingPunct="1">
              <a:lnSpc>
                <a:spcPct val="170000"/>
              </a:lnSpc>
              <a:spcBef>
                <a:spcPct val="0"/>
              </a:spcBef>
              <a:spcAft>
                <a:spcPts val="0"/>
              </a:spcAft>
              <a:buClrTx/>
              <a:buFont typeface="Wingdings" pitchFamily="2" charset="2"/>
              <a:buChar char="q"/>
              <a:defRPr/>
            </a:pPr>
            <a:r>
              <a:rPr lang="tr-TR" altLang="zh-CN" sz="2000" dirty="0" smtClean="0"/>
              <a:t>Başvuru sırasındaki genel not ortalaması </a:t>
            </a:r>
            <a:r>
              <a:rPr lang="tr-TR" altLang="zh-CN" sz="2000" dirty="0" smtClean="0">
                <a:solidFill>
                  <a:srgbClr val="FF0000"/>
                </a:solidFill>
              </a:rPr>
              <a:t>çift </a:t>
            </a:r>
            <a:r>
              <a:rPr lang="tr-TR" altLang="zh-CN" sz="2000" dirty="0" err="1" smtClean="0">
                <a:solidFill>
                  <a:srgbClr val="FF0000"/>
                </a:solidFill>
              </a:rPr>
              <a:t>anadal</a:t>
            </a:r>
            <a:r>
              <a:rPr lang="tr-TR" altLang="zh-CN" sz="2000" dirty="0" smtClean="0">
                <a:solidFill>
                  <a:srgbClr val="FF0000"/>
                </a:solidFill>
              </a:rPr>
              <a:t> için en az 3.00,</a:t>
            </a:r>
            <a:r>
              <a:rPr lang="tr-TR" altLang="zh-CN" sz="2000" dirty="0" smtClean="0"/>
              <a:t> </a:t>
            </a:r>
            <a:r>
              <a:rPr lang="tr-TR" altLang="zh-CN" sz="2000" dirty="0" err="1" smtClean="0">
                <a:solidFill>
                  <a:srgbClr val="FF0000"/>
                </a:solidFill>
              </a:rPr>
              <a:t>yandal</a:t>
            </a:r>
            <a:r>
              <a:rPr lang="tr-TR" altLang="zh-CN" sz="2000" dirty="0" smtClean="0">
                <a:solidFill>
                  <a:srgbClr val="FF0000"/>
                </a:solidFill>
              </a:rPr>
              <a:t> için en az 2.50 </a:t>
            </a:r>
            <a:r>
              <a:rPr lang="tr-TR" altLang="zh-CN" sz="2000" dirty="0" smtClean="0"/>
              <a:t>ve </a:t>
            </a:r>
            <a:r>
              <a:rPr lang="tr-TR" altLang="zh-CN" sz="2000" dirty="0" err="1" smtClean="0"/>
              <a:t>anadal</a:t>
            </a:r>
            <a:r>
              <a:rPr lang="tr-TR" altLang="zh-CN" sz="2000" dirty="0" smtClean="0"/>
              <a:t> programının ilgili sınıfında başarı sıralaması itibari ile en üst %20’de bulunan öğrenciler başvurabilirler.</a:t>
            </a:r>
          </a:p>
          <a:p>
            <a:pPr marL="274320" indent="-274320" algn="just" eaLnBrk="1" fontAlgn="auto" hangingPunct="1">
              <a:lnSpc>
                <a:spcPct val="170000"/>
              </a:lnSpc>
              <a:spcBef>
                <a:spcPct val="0"/>
              </a:spcBef>
              <a:spcAft>
                <a:spcPts val="0"/>
              </a:spcAft>
              <a:buClrTx/>
              <a:buFont typeface="Wingdings" pitchFamily="2" charset="2"/>
              <a:buChar char="q"/>
              <a:defRPr/>
            </a:pPr>
            <a:r>
              <a:rPr lang="tr-TR" altLang="zh-CN" sz="2000" dirty="0" smtClean="0"/>
              <a:t>Öğrencinin başvuru yapabilmesi için başvurduğu yarıyıla kadar </a:t>
            </a:r>
            <a:r>
              <a:rPr lang="tr-TR" altLang="zh-CN" sz="2000" dirty="0" err="1" smtClean="0"/>
              <a:t>anadal</a:t>
            </a:r>
            <a:r>
              <a:rPr lang="tr-TR" altLang="zh-CN" sz="2000" dirty="0" smtClean="0"/>
              <a:t> lisans programında aldığı tüm dersleri başarıyla tamamlamış olması gerekir.</a:t>
            </a:r>
          </a:p>
          <a:p>
            <a:pPr marL="274320" indent="-274320" algn="just" eaLnBrk="1" fontAlgn="auto" hangingPunct="1">
              <a:lnSpc>
                <a:spcPct val="170000"/>
              </a:lnSpc>
              <a:spcBef>
                <a:spcPct val="0"/>
              </a:spcBef>
              <a:spcAft>
                <a:spcPts val="0"/>
              </a:spcAft>
              <a:buClrTx/>
              <a:buFont typeface="Wingdings" pitchFamily="2" charset="2"/>
              <a:buChar char="q"/>
              <a:defRPr/>
            </a:pPr>
            <a:endParaRPr lang="tr-TR" altLang="zh-CN" sz="2000" dirty="0" smtClean="0"/>
          </a:p>
          <a:p>
            <a:pPr marL="274320" indent="-274320" algn="just" eaLnBrk="1" fontAlgn="auto" hangingPunct="1">
              <a:lnSpc>
                <a:spcPct val="170000"/>
              </a:lnSpc>
              <a:spcBef>
                <a:spcPct val="0"/>
              </a:spcBef>
              <a:spcAft>
                <a:spcPts val="0"/>
              </a:spcAft>
              <a:buClrTx/>
              <a:buNone/>
              <a:defRPr/>
            </a:pPr>
            <a:endParaRPr lang="tr-TR" altLang="zh-CN" sz="2000" i="1" dirty="0" smtClean="0"/>
          </a:p>
          <a:p>
            <a:pPr marL="274320" indent="-274320" algn="ctr" eaLnBrk="1" fontAlgn="auto" hangingPunct="1">
              <a:lnSpc>
                <a:spcPct val="170000"/>
              </a:lnSpc>
              <a:spcBef>
                <a:spcPct val="0"/>
              </a:spcBef>
              <a:spcAft>
                <a:spcPts val="0"/>
              </a:spcAft>
              <a:buClrTx/>
              <a:buNone/>
              <a:defRPr/>
            </a:pPr>
            <a:endParaRPr lang="tr-TR" altLang="zh-CN" sz="1100" i="1" dirty="0" smtClean="0"/>
          </a:p>
          <a:p>
            <a:pPr marL="274320" indent="-274320" algn="ctr" eaLnBrk="1" fontAlgn="auto" hangingPunct="1">
              <a:lnSpc>
                <a:spcPct val="170000"/>
              </a:lnSpc>
              <a:spcBef>
                <a:spcPct val="0"/>
              </a:spcBef>
              <a:spcAft>
                <a:spcPts val="0"/>
              </a:spcAft>
              <a:buClrTx/>
              <a:buNone/>
              <a:defRPr/>
            </a:pPr>
            <a:endParaRPr lang="tr-TR" altLang="zh-CN" sz="1100" i="1" dirty="0" smtClean="0"/>
          </a:p>
          <a:p>
            <a:pPr marL="274320" indent="-274320" algn="ctr" eaLnBrk="1" fontAlgn="auto" hangingPunct="1">
              <a:lnSpc>
                <a:spcPct val="170000"/>
              </a:lnSpc>
              <a:spcBef>
                <a:spcPct val="0"/>
              </a:spcBef>
              <a:spcAft>
                <a:spcPts val="0"/>
              </a:spcAft>
              <a:buClrTx/>
              <a:buNone/>
              <a:defRPr/>
            </a:pPr>
            <a:endParaRPr lang="tr-TR" altLang="zh-CN" sz="1100" i="1" dirty="0" smtClean="0"/>
          </a:p>
          <a:p>
            <a:pPr marL="274320" indent="-274320" algn="ctr" eaLnBrk="1" fontAlgn="auto" hangingPunct="1">
              <a:lnSpc>
                <a:spcPct val="170000"/>
              </a:lnSpc>
              <a:spcBef>
                <a:spcPct val="0"/>
              </a:spcBef>
              <a:spcAft>
                <a:spcPts val="0"/>
              </a:spcAft>
              <a:buClrTx/>
              <a:buNone/>
              <a:defRPr/>
            </a:pPr>
            <a:r>
              <a:rPr lang="tr-TR" altLang="zh-CN" sz="1100" i="1" dirty="0" smtClean="0"/>
              <a:t>                                        </a:t>
            </a:r>
          </a:p>
          <a:p>
            <a:pPr marL="274320" indent="-274320" algn="r" eaLnBrk="1" fontAlgn="auto" hangingPunct="1">
              <a:lnSpc>
                <a:spcPct val="170000"/>
              </a:lnSpc>
              <a:spcBef>
                <a:spcPct val="0"/>
              </a:spcBef>
              <a:spcAft>
                <a:spcPts val="0"/>
              </a:spcAft>
              <a:buClrTx/>
              <a:buNone/>
              <a:defRPr/>
            </a:pPr>
            <a:r>
              <a:rPr lang="tr-TR" altLang="zh-CN" sz="1100" i="1" dirty="0" smtClean="0"/>
              <a:t> </a:t>
            </a:r>
            <a:r>
              <a:rPr lang="tr-TR" altLang="zh-CN" sz="1100" b="1" dirty="0" smtClean="0"/>
              <a:t>*</a:t>
            </a:r>
            <a:r>
              <a:rPr lang="tr-TR" altLang="zh-CN" sz="1100" i="1" dirty="0" smtClean="0"/>
              <a:t>Harran Üniversitesi Öğrenci </a:t>
            </a:r>
            <a:r>
              <a:rPr lang="tr-TR" altLang="zh-CN" sz="1100" i="1" dirty="0" err="1" smtClean="0"/>
              <a:t>Klavuzu</a:t>
            </a:r>
            <a:r>
              <a:rPr lang="tr-TR" altLang="zh-CN" sz="1100" i="1" dirty="0" smtClean="0"/>
              <a:t> 2015 (Ön Lisans- Lisans), Şanlıurfa</a:t>
            </a:r>
          </a:p>
          <a:p>
            <a:pPr marL="274320" indent="-274320" eaLnBrk="1" fontAlgn="auto" hangingPunct="1">
              <a:lnSpc>
                <a:spcPct val="170000"/>
              </a:lnSpc>
              <a:spcBef>
                <a:spcPct val="0"/>
              </a:spcBef>
              <a:spcAft>
                <a:spcPts val="0"/>
              </a:spcAft>
              <a:buClrTx/>
              <a:buNone/>
              <a:defRPr/>
            </a:pPr>
            <a:endParaRPr lang="tr-TR" altLang="zh-CN" sz="2000"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400"/>
            <a:ext cx="8229600" cy="914400"/>
          </a:xfrm>
        </p:spPr>
        <p:txBody>
          <a:bodyPr>
            <a:normAutofit/>
          </a:bodyPr>
          <a:lstStyle/>
          <a:p>
            <a:pPr eaLnBrk="1" fontAlgn="auto" hangingPunct="1">
              <a:spcAft>
                <a:spcPts val="0"/>
              </a:spcAft>
              <a:defRPr/>
            </a:pPr>
            <a:r>
              <a:rPr lang="tr-TR" sz="2800" b="1" dirty="0" smtClean="0">
                <a:ea typeface="+mn-ea"/>
                <a:cs typeface="+mn-cs"/>
              </a:rPr>
              <a:t>ERASMUS ÖĞRENİM HAREKETLİLİĞİ</a:t>
            </a:r>
            <a:r>
              <a:rPr lang="tr-TR" altLang="zh-CN" sz="2800" b="1" dirty="0" smtClean="0"/>
              <a:t>*</a:t>
            </a:r>
            <a:endParaRPr lang="tr-TR" sz="2800" b="1" dirty="0">
              <a:ea typeface="+mn-ea"/>
              <a:cs typeface="+mn-cs"/>
            </a:endParaRPr>
          </a:p>
        </p:txBody>
      </p:sp>
      <p:sp>
        <p:nvSpPr>
          <p:cNvPr id="3" name="İçerik Yer Tutucusu 2"/>
          <p:cNvSpPr>
            <a:spLocks noGrp="1"/>
          </p:cNvSpPr>
          <p:nvPr>
            <p:ph sz="quarter" idx="1"/>
          </p:nvPr>
        </p:nvSpPr>
        <p:spPr>
          <a:xfrm>
            <a:off x="457200" y="1219200"/>
            <a:ext cx="8229600" cy="5257800"/>
          </a:xfrm>
        </p:spPr>
        <p:txBody>
          <a:bodyPr>
            <a:normAutofit fontScale="62500" lnSpcReduction="20000"/>
          </a:bodyPr>
          <a:lstStyle/>
          <a:p>
            <a:pPr marL="274320" indent="-274320" eaLnBrk="1" fontAlgn="auto" hangingPunct="1">
              <a:spcBef>
                <a:spcPct val="0"/>
              </a:spcBef>
              <a:spcAft>
                <a:spcPts val="0"/>
              </a:spcAft>
              <a:buClrTx/>
              <a:buFont typeface="Wingdings" pitchFamily="2" charset="2"/>
              <a:buChar char="q"/>
              <a:defRPr/>
            </a:pPr>
            <a:r>
              <a:rPr lang="tr-TR" altLang="zh-CN" sz="2800" dirty="0" err="1" smtClean="0"/>
              <a:t>Erasmus</a:t>
            </a:r>
            <a:r>
              <a:rPr lang="tr-TR" altLang="zh-CN" sz="2800" dirty="0" smtClean="0"/>
              <a:t> Öğrenim Hareketliliği Programı Çevre Mühendisliği Bölümünün anlaşmalı olduğu üniversite </a:t>
            </a:r>
            <a:r>
              <a:rPr lang="tr-TR" altLang="zh-CN" sz="2800" dirty="0" err="1" smtClean="0">
                <a:solidFill>
                  <a:srgbClr val="FF0000"/>
                </a:solidFill>
              </a:rPr>
              <a:t>Bialystok</a:t>
            </a:r>
            <a:r>
              <a:rPr lang="tr-TR" altLang="zh-CN" sz="2800" dirty="0" smtClean="0">
                <a:solidFill>
                  <a:srgbClr val="FF0000"/>
                </a:solidFill>
              </a:rPr>
              <a:t> </a:t>
            </a:r>
            <a:r>
              <a:rPr lang="tr-TR" altLang="zh-CN" sz="2800" dirty="0" err="1" smtClean="0">
                <a:solidFill>
                  <a:srgbClr val="FF0000"/>
                </a:solidFill>
              </a:rPr>
              <a:t>University</a:t>
            </a:r>
            <a:r>
              <a:rPr lang="tr-TR" altLang="zh-CN" sz="2800" dirty="0" smtClean="0">
                <a:solidFill>
                  <a:srgbClr val="FF0000"/>
                </a:solidFill>
              </a:rPr>
              <a:t> of  </a:t>
            </a:r>
            <a:r>
              <a:rPr lang="tr-TR" altLang="zh-CN" sz="2800" dirty="0" err="1" smtClean="0">
                <a:solidFill>
                  <a:srgbClr val="FF0000"/>
                </a:solidFill>
              </a:rPr>
              <a:t>Technology’dir</a:t>
            </a:r>
            <a:r>
              <a:rPr lang="tr-TR" altLang="zh-CN" sz="2800" dirty="0" smtClean="0">
                <a:solidFill>
                  <a:srgbClr val="FF0000"/>
                </a:solidFill>
              </a:rPr>
              <a:t>.</a:t>
            </a:r>
          </a:p>
          <a:p>
            <a:pPr marL="274320" indent="-274320" eaLnBrk="1" fontAlgn="auto" hangingPunct="1">
              <a:spcBef>
                <a:spcPct val="0"/>
              </a:spcBef>
              <a:spcAft>
                <a:spcPts val="0"/>
              </a:spcAft>
              <a:buClrTx/>
              <a:buFont typeface="Wingdings" pitchFamily="2" charset="2"/>
              <a:buChar char="q"/>
              <a:defRPr/>
            </a:pPr>
            <a:endParaRPr lang="tr-TR" altLang="zh-CN" sz="2800" dirty="0" smtClean="0"/>
          </a:p>
          <a:p>
            <a:pPr marL="274320" indent="-274320" eaLnBrk="1" fontAlgn="auto" hangingPunct="1">
              <a:spcBef>
                <a:spcPct val="0"/>
              </a:spcBef>
              <a:spcAft>
                <a:spcPts val="0"/>
              </a:spcAft>
              <a:buClrTx/>
              <a:buNone/>
              <a:defRPr/>
            </a:pPr>
            <a:r>
              <a:rPr lang="tr-TR" altLang="zh-CN" sz="2800" dirty="0" smtClean="0">
                <a:solidFill>
                  <a:schemeClr val="tx2"/>
                </a:solidFill>
              </a:rPr>
              <a:t>Başvuru Şartları:</a:t>
            </a:r>
          </a:p>
          <a:p>
            <a:pPr marL="274320" indent="-274320" eaLnBrk="1" fontAlgn="auto" hangingPunct="1">
              <a:spcBef>
                <a:spcPct val="0"/>
              </a:spcBef>
              <a:spcAft>
                <a:spcPts val="0"/>
              </a:spcAft>
              <a:buClrTx/>
              <a:buFont typeface="Wingdings" pitchFamily="2" charset="2"/>
              <a:buChar char="v"/>
              <a:defRPr/>
            </a:pPr>
            <a:r>
              <a:rPr lang="tr-TR" altLang="zh-CN" sz="2800" dirty="0" smtClean="0"/>
              <a:t>Harran Üniversitesi kayıtlı öğrencisi olmak,</a:t>
            </a:r>
          </a:p>
          <a:p>
            <a:pPr marL="274320" indent="-274320" eaLnBrk="1" fontAlgn="auto" hangingPunct="1">
              <a:spcBef>
                <a:spcPct val="0"/>
              </a:spcBef>
              <a:spcAft>
                <a:spcPts val="0"/>
              </a:spcAft>
              <a:buClrTx/>
              <a:buFont typeface="Wingdings" pitchFamily="2" charset="2"/>
              <a:buChar char="v"/>
              <a:defRPr/>
            </a:pPr>
            <a:r>
              <a:rPr lang="tr-TR" altLang="zh-CN" sz="2800" dirty="0" smtClean="0"/>
              <a:t>En az bir ders dönemini tamamlamış olmak (Hazırlık sınıfı öğrencileri başvuruda bulunamaz).</a:t>
            </a:r>
          </a:p>
          <a:p>
            <a:pPr marL="274320" indent="-274320" eaLnBrk="1" fontAlgn="auto" hangingPunct="1">
              <a:spcBef>
                <a:spcPct val="0"/>
              </a:spcBef>
              <a:spcAft>
                <a:spcPts val="0"/>
              </a:spcAft>
              <a:buClrTx/>
              <a:buFont typeface="Wingdings" pitchFamily="2" charset="2"/>
              <a:buChar char="v"/>
              <a:defRPr/>
            </a:pPr>
            <a:r>
              <a:rPr lang="tr-TR" altLang="zh-CN" sz="2800" dirty="0" err="1" smtClean="0"/>
              <a:t>Önlisans</a:t>
            </a:r>
            <a:r>
              <a:rPr lang="tr-TR" altLang="zh-CN" sz="2800" dirty="0" smtClean="0"/>
              <a:t> ve lisans öğrencileri için en az 2.20/4.0, Lisansüstü-Doktora öğrencileri için en az 2.5/4.0 not ortalamasına sahip olmak</a:t>
            </a:r>
            <a:endParaRPr lang="tr-TR" altLang="zh-CN" sz="2800" dirty="0"/>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None/>
              <a:defRPr/>
            </a:pPr>
            <a:r>
              <a:rPr lang="tr-TR" altLang="zh-CN" sz="2800" dirty="0" err="1" smtClean="0">
                <a:solidFill>
                  <a:schemeClr val="tx2"/>
                </a:solidFill>
              </a:rPr>
              <a:t>Erasmus</a:t>
            </a:r>
            <a:r>
              <a:rPr lang="tr-TR" altLang="zh-CN" sz="2800" dirty="0" smtClean="0">
                <a:solidFill>
                  <a:schemeClr val="tx2"/>
                </a:solidFill>
              </a:rPr>
              <a:t>+ Sınav Sürecine İlişkin Bilgiler</a:t>
            </a:r>
          </a:p>
          <a:p>
            <a:pPr marL="274320" indent="-274320" eaLnBrk="1" fontAlgn="auto" hangingPunct="1">
              <a:spcBef>
                <a:spcPct val="0"/>
              </a:spcBef>
              <a:spcAft>
                <a:spcPts val="0"/>
              </a:spcAft>
              <a:buClrTx/>
              <a:buFont typeface="Wingdings" pitchFamily="2" charset="2"/>
              <a:buChar char="v"/>
              <a:defRPr/>
            </a:pPr>
            <a:r>
              <a:rPr lang="tr-TR" altLang="zh-CN" sz="2800" dirty="0" err="1" smtClean="0"/>
              <a:t>Erasmus</a:t>
            </a:r>
            <a:r>
              <a:rPr lang="tr-TR" altLang="zh-CN" sz="2800" dirty="0" smtClean="0"/>
              <a:t>+ Yabancı Dil Sınavı </a:t>
            </a:r>
            <a:r>
              <a:rPr lang="tr-TR" altLang="zh-CN" sz="2800" dirty="0" err="1" smtClean="0">
                <a:solidFill>
                  <a:srgbClr val="FF0000"/>
                </a:solidFill>
              </a:rPr>
              <a:t>ingilizce</a:t>
            </a:r>
            <a:r>
              <a:rPr lang="tr-TR" altLang="zh-CN" sz="2800" dirty="0" smtClean="0"/>
              <a:t> yapılacaktır.</a:t>
            </a:r>
          </a:p>
          <a:p>
            <a:pPr marL="274320" indent="-274320" eaLnBrk="1" fontAlgn="auto" hangingPunct="1">
              <a:spcBef>
                <a:spcPct val="0"/>
              </a:spcBef>
              <a:spcAft>
                <a:spcPts val="0"/>
              </a:spcAft>
              <a:buClrTx/>
              <a:buFont typeface="Wingdings" pitchFamily="2" charset="2"/>
              <a:buChar char="v"/>
              <a:defRPr/>
            </a:pPr>
            <a:r>
              <a:rPr lang="tr-TR" altLang="zh-CN" sz="2800" dirty="0" smtClean="0"/>
              <a:t>Sınav </a:t>
            </a:r>
            <a:r>
              <a:rPr lang="tr-TR" altLang="zh-CN" sz="2800" dirty="0" smtClean="0">
                <a:solidFill>
                  <a:srgbClr val="FF0000"/>
                </a:solidFill>
              </a:rPr>
              <a:t>yazılı </a:t>
            </a:r>
            <a:r>
              <a:rPr lang="tr-TR" altLang="zh-CN" sz="2800" dirty="0" smtClean="0"/>
              <a:t>olacaktır.  Sözlü mülakat yapılmayacaktır.</a:t>
            </a:r>
          </a:p>
          <a:p>
            <a:pPr marL="274320" indent="-274320" eaLnBrk="1" fontAlgn="auto" hangingPunct="1">
              <a:spcBef>
                <a:spcPct val="0"/>
              </a:spcBef>
              <a:spcAft>
                <a:spcPts val="0"/>
              </a:spcAft>
              <a:buClrTx/>
              <a:buFont typeface="Wingdings" pitchFamily="2" charset="2"/>
              <a:buChar char="v"/>
              <a:defRPr/>
            </a:pPr>
            <a:r>
              <a:rPr lang="tr-TR" altLang="zh-CN" sz="2800" dirty="0" smtClean="0"/>
              <a:t>2014/2015 Akademik Yılı </a:t>
            </a:r>
            <a:r>
              <a:rPr lang="tr-TR" altLang="zh-CN" sz="2800" dirty="0" err="1" smtClean="0"/>
              <a:t>Erasmus</a:t>
            </a:r>
            <a:r>
              <a:rPr lang="tr-TR" altLang="zh-CN" sz="2800" dirty="0" smtClean="0"/>
              <a:t>+ programı öğrenci başvurularını değerlendirmede kullanılacak değerlendirme ölçütleri ve ağırlıklı puanlar şu şekildedir.</a:t>
            </a:r>
          </a:p>
          <a:p>
            <a:pPr marL="274320" indent="-274320" eaLnBrk="1" fontAlgn="auto" hangingPunct="1">
              <a:spcBef>
                <a:spcPct val="0"/>
              </a:spcBef>
              <a:spcAft>
                <a:spcPts val="0"/>
              </a:spcAft>
              <a:buClrTx/>
              <a:buFont typeface="Wingdings" pitchFamily="2" charset="2"/>
              <a:buChar char="v"/>
              <a:defRPr/>
            </a:pPr>
            <a:r>
              <a:rPr lang="tr-TR" altLang="zh-CN" sz="2800" dirty="0" err="1" smtClean="0"/>
              <a:t>Erasmus</a:t>
            </a:r>
            <a:r>
              <a:rPr lang="tr-TR" altLang="zh-CN" sz="2800" dirty="0" smtClean="0"/>
              <a:t>+ Öğrenim Hareketliliği; GANO x %50 + Dil Seviyesi x %50</a:t>
            </a:r>
          </a:p>
          <a:p>
            <a:pPr marL="274320" indent="-274320" eaLnBrk="1" fontAlgn="auto" hangingPunct="1">
              <a:spcBef>
                <a:spcPct val="0"/>
              </a:spcBef>
              <a:spcAft>
                <a:spcPts val="0"/>
              </a:spcAft>
              <a:buClrTx/>
              <a:buNone/>
              <a:defRPr/>
            </a:pPr>
            <a:r>
              <a:rPr lang="tr-TR" altLang="zh-CN" sz="2800" dirty="0" smtClean="0"/>
              <a:t>    </a:t>
            </a:r>
            <a:r>
              <a:rPr lang="tr-TR" altLang="zh-CN" sz="2800" dirty="0" err="1" smtClean="0"/>
              <a:t>Erasmus</a:t>
            </a:r>
            <a:r>
              <a:rPr lang="tr-TR" altLang="zh-CN" sz="2800" dirty="0" smtClean="0"/>
              <a:t> + Staj Hareketliliği; GANO x %50 + Dil Seviyesi x %50</a:t>
            </a:r>
          </a:p>
          <a:p>
            <a:pPr marL="274320" indent="-274320" eaLnBrk="1" fontAlgn="auto" hangingPunct="1">
              <a:spcBef>
                <a:spcPct val="0"/>
              </a:spcBef>
              <a:spcAft>
                <a:spcPts val="0"/>
              </a:spcAft>
              <a:buClrTx/>
              <a:buNone/>
              <a:defRPr/>
            </a:pPr>
            <a:endParaRPr lang="tr-TR" altLang="zh-CN" dirty="0"/>
          </a:p>
          <a:p>
            <a:pPr marL="274320" indent="-274320" algn="r" eaLnBrk="1" fontAlgn="auto" hangingPunct="1">
              <a:spcBef>
                <a:spcPct val="0"/>
              </a:spcBef>
              <a:spcAft>
                <a:spcPts val="0"/>
              </a:spcAft>
              <a:buClrTx/>
              <a:buFont typeface="Wingdings 3"/>
              <a:buNone/>
              <a:defRPr/>
            </a:pPr>
            <a:endParaRPr lang="tr-TR" altLang="zh-CN" i="1" dirty="0" smtClean="0"/>
          </a:p>
          <a:p>
            <a:pPr marL="274320" indent="-274320" algn="r" eaLnBrk="1" fontAlgn="auto" hangingPunct="1">
              <a:spcBef>
                <a:spcPct val="0"/>
              </a:spcBef>
              <a:spcAft>
                <a:spcPts val="0"/>
              </a:spcAft>
              <a:buClrTx/>
              <a:buFont typeface="Wingdings 3"/>
              <a:buNone/>
              <a:defRPr/>
            </a:pPr>
            <a:r>
              <a:rPr lang="tr-TR" altLang="zh-CN" sz="2400" b="1" dirty="0" smtClean="0"/>
              <a:t>*</a:t>
            </a:r>
            <a:r>
              <a:rPr lang="tr-TR" altLang="zh-CN" i="1" dirty="0" smtClean="0"/>
              <a:t>http://erasmus.harran.edu.tr/tr/basvuru/basvuru-kosullari-ogrenci/</a:t>
            </a:r>
          </a:p>
          <a:p>
            <a:pPr marL="274320" indent="-274320" algn="r"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endParaRPr lang="tr-TR"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smtClean="0">
                <a:latin typeface="+mn-lt"/>
                <a:ea typeface="+mn-ea"/>
                <a:cs typeface="+mn-cs"/>
              </a:rPr>
              <a:t>Mezun Durumu</a:t>
            </a:r>
            <a:endParaRPr lang="tr-TR" sz="2800" b="1" dirty="0">
              <a:latin typeface="+mn-lt"/>
              <a:ea typeface="+mn-ea"/>
              <a:cs typeface="+mn-cs"/>
            </a:endParaRPr>
          </a:p>
        </p:txBody>
      </p:sp>
      <p:sp>
        <p:nvSpPr>
          <p:cNvPr id="3" name="İçerik Yer Tutucusu 2"/>
          <p:cNvSpPr>
            <a:spLocks noGrp="1"/>
          </p:cNvSpPr>
          <p:nvPr>
            <p:ph sz="quarter" idx="1"/>
          </p:nvPr>
        </p:nvSpPr>
        <p:spPr>
          <a:xfrm>
            <a:off x="457200" y="1600200"/>
            <a:ext cx="8229600" cy="4556125"/>
          </a:xfrm>
        </p:spPr>
        <p:txBody>
          <a:bodyPr>
            <a:normAutofit/>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smtClean="0"/>
              <a:t>Harran Üniversitesi Çevre Mühendisliği Bölümü’nden mezun olan ve üniversitelerde Öğretim Görevlisi, Doktor Öğretim Üyesi ve Doçent Doktor olarak çalışan çevre mühendisleri bulunmaktadır. </a:t>
            </a:r>
          </a:p>
          <a:p>
            <a:pPr marL="274320" indent="-274320" algn="just" eaLnBrk="1" fontAlgn="auto" hangingPunct="1">
              <a:spcBef>
                <a:spcPct val="0"/>
              </a:spcBef>
              <a:spcAft>
                <a:spcPts val="0"/>
              </a:spcAft>
              <a:buClrTx/>
              <a:buFont typeface="Wingdings" pitchFamily="2" charset="2"/>
              <a:buChar char="q"/>
              <a:defRPr/>
            </a:pPr>
            <a:r>
              <a:rPr lang="tr-TR" altLang="zh-CN" sz="2800" dirty="0" smtClean="0"/>
              <a:t>Kamu sektöründe ise İller Bankası Genel Müdür Yardımcısı, Milletvekili olarak çalışan çevre mühendisleri bulunmaktadır.</a:t>
            </a:r>
          </a:p>
          <a:p>
            <a:pPr marL="274320" indent="-274320" algn="just" eaLnBrk="1" fontAlgn="auto" hangingPunct="1">
              <a:spcBef>
                <a:spcPct val="0"/>
              </a:spcBef>
              <a:spcAft>
                <a:spcPts val="0"/>
              </a:spcAft>
              <a:buClrTx/>
              <a:buFont typeface="Wingdings" pitchFamily="2" charset="2"/>
              <a:buChar char="q"/>
              <a:defRPr/>
            </a:pPr>
            <a:endParaRPr lang="tr-TR" altLang="zh-CN" sz="2800" dirty="0" smtClean="0"/>
          </a:p>
          <a:p>
            <a:pPr marL="274320" indent="-274320" algn="just" eaLnBrk="1" fontAlgn="auto" hangingPunct="1">
              <a:spcBef>
                <a:spcPct val="0"/>
              </a:spcBef>
              <a:spcAft>
                <a:spcPts val="0"/>
              </a:spcAft>
              <a:buClrTx/>
              <a:buNone/>
              <a:defRPr/>
            </a:pPr>
            <a:endParaRPr lang="tr-TR" altLang="zh-CN" sz="28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eaLnBrk="1" fontAlgn="auto" hangingPunct="1">
              <a:spcBef>
                <a:spcPct val="0"/>
              </a:spcBef>
              <a:spcAft>
                <a:spcPts val="0"/>
              </a:spcAft>
              <a:buClrTx/>
              <a:buNone/>
              <a:defRPr/>
            </a:pPr>
            <a:endParaRPr lang="tr-TR" altLang="zh-CN" sz="2800"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5"/>
          <p:cNvSpPr>
            <a:spLocks noChangeArrowheads="1"/>
          </p:cNvSpPr>
          <p:nvPr/>
        </p:nvSpPr>
        <p:spPr bwMode="auto">
          <a:xfrm>
            <a:off x="7815263" y="3057525"/>
            <a:ext cx="9144000" cy="0"/>
          </a:xfrm>
          <a:prstGeom prst="rect">
            <a:avLst/>
          </a:prstGeom>
          <a:noFill/>
          <a:ln w="9525">
            <a:noFill/>
            <a:miter lim="800000"/>
            <a:headEnd/>
            <a:tailEnd/>
          </a:ln>
        </p:spPr>
        <p:txBody>
          <a:bodyPr wrap="none" anchor="ctr">
            <a:spAutoFit/>
          </a:bodyPr>
          <a:lstStyle/>
          <a:p>
            <a:endParaRPr lang="tr-TR">
              <a:latin typeface="Gill Sans MT" pitchFamily="34" charset="0"/>
            </a:endParaRPr>
          </a:p>
        </p:txBody>
      </p:sp>
      <p:pic>
        <p:nvPicPr>
          <p:cNvPr id="25602" name="Picture 17" descr="hurmacokeltmehavuznq3"/>
          <p:cNvPicPr>
            <a:picLocks noChangeAspect="1" noChangeArrowheads="1"/>
          </p:cNvPicPr>
          <p:nvPr/>
        </p:nvPicPr>
        <p:blipFill>
          <a:blip r:embed="rId2"/>
          <a:srcRect/>
          <a:stretch>
            <a:fillRect/>
          </a:stretch>
        </p:blipFill>
        <p:spPr bwMode="auto">
          <a:xfrm>
            <a:off x="4643438" y="2276475"/>
            <a:ext cx="4032250" cy="3690938"/>
          </a:xfrm>
          <a:prstGeom prst="rect">
            <a:avLst/>
          </a:prstGeom>
          <a:noFill/>
          <a:ln w="9525">
            <a:noFill/>
            <a:miter lim="800000"/>
            <a:headEnd/>
            <a:tailEnd/>
          </a:ln>
        </p:spPr>
      </p:pic>
      <p:pic>
        <p:nvPicPr>
          <p:cNvPr id="25603" name="Picture 19" descr="kapitalizmin_kiskacnda_su"/>
          <p:cNvPicPr>
            <a:picLocks noChangeAspect="1" noChangeArrowheads="1"/>
          </p:cNvPicPr>
          <p:nvPr/>
        </p:nvPicPr>
        <p:blipFill>
          <a:blip r:embed="rId3"/>
          <a:srcRect/>
          <a:stretch>
            <a:fillRect/>
          </a:stretch>
        </p:blipFill>
        <p:spPr bwMode="auto">
          <a:xfrm>
            <a:off x="322263" y="2276475"/>
            <a:ext cx="4033837" cy="3692525"/>
          </a:xfrm>
          <a:prstGeom prst="rect">
            <a:avLst/>
          </a:prstGeom>
          <a:noFill/>
          <a:ln w="9525">
            <a:noFill/>
            <a:miter lim="800000"/>
            <a:headEnd/>
            <a:tailEnd/>
          </a:ln>
        </p:spPr>
      </p:pic>
      <p:sp>
        <p:nvSpPr>
          <p:cNvPr id="6" name="Başlık 1"/>
          <p:cNvSpPr>
            <a:spLocks noGrp="1"/>
          </p:cNvSpPr>
          <p:nvPr>
            <p:ph type="title"/>
          </p:nvPr>
        </p:nvSpPr>
        <p:spPr>
          <a:xfrm>
            <a:off x="395288" y="188913"/>
            <a:ext cx="4248150" cy="990600"/>
          </a:xfrm>
        </p:spPr>
        <p:txBody>
          <a:bodyPr>
            <a:normAutofit/>
          </a:bodyPr>
          <a:lstStyle/>
          <a:p>
            <a:pPr eaLnBrk="1" fontAlgn="auto" hangingPunct="1">
              <a:spcAft>
                <a:spcPts val="0"/>
              </a:spcAft>
              <a:defRPr/>
            </a:pPr>
            <a:r>
              <a:rPr lang="tr-TR" sz="4000" b="1" dirty="0" smtClean="0">
                <a:solidFill>
                  <a:schemeClr val="bg1">
                    <a:lumMod val="50000"/>
                  </a:schemeClr>
                </a:solidFill>
              </a:rPr>
              <a:t>SU VE ATIKSU</a:t>
            </a:r>
            <a:endParaRPr lang="tr-TR" sz="4000" b="1" dirty="0">
              <a:solidFill>
                <a:schemeClr val="bg1">
                  <a:lumMod val="50000"/>
                </a:schemeClr>
              </a:solidFill>
            </a:endParaRPr>
          </a:p>
        </p:txBody>
      </p:sp>
      <p:sp>
        <p:nvSpPr>
          <p:cNvPr id="25605"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634253B0-041E-4193-B021-094141E558F1}" type="datetime1">
              <a:rPr lang="tr-TR"/>
              <a:pPr fontAlgn="base">
                <a:spcBef>
                  <a:spcPct val="0"/>
                </a:spcBef>
                <a:spcAft>
                  <a:spcPct val="0"/>
                </a:spcAft>
                <a:defRPr/>
              </a:pPr>
              <a:t>5.10.2018</a:t>
            </a:fld>
            <a:endParaRPr lang="tr-TR"/>
          </a:p>
        </p:txBody>
      </p:sp>
    </p:spTree>
  </p:cSld>
  <p:clrMapOvr>
    <a:masterClrMapping/>
  </p:clrMapOvr>
  <p:transition spd="med">
    <p:spli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eaLnBrk="1" fontAlgn="auto" hangingPunct="1">
              <a:spcAft>
                <a:spcPts val="0"/>
              </a:spcAft>
              <a:defRPr/>
            </a:pPr>
            <a:r>
              <a:rPr lang="tr-TR" sz="2800" b="1" dirty="0" smtClean="0">
                <a:latin typeface="+mn-lt"/>
                <a:ea typeface="+mn-ea"/>
                <a:cs typeface="+mn-cs"/>
              </a:rPr>
              <a:t>Önemli Linkler</a:t>
            </a:r>
            <a:endParaRPr lang="tr-TR" sz="2800" b="1" dirty="0">
              <a:latin typeface="+mn-lt"/>
              <a:ea typeface="+mn-ea"/>
              <a:cs typeface="+mn-cs"/>
            </a:endParaRPr>
          </a:p>
        </p:txBody>
      </p:sp>
      <p:sp>
        <p:nvSpPr>
          <p:cNvPr id="3" name="İçerik Yer Tutucusu 2"/>
          <p:cNvSpPr>
            <a:spLocks noGrp="1"/>
          </p:cNvSpPr>
          <p:nvPr>
            <p:ph sz="quarter" idx="1"/>
          </p:nvPr>
        </p:nvSpPr>
        <p:spPr>
          <a:xfrm>
            <a:off x="457200" y="1600200"/>
            <a:ext cx="8229600" cy="4556125"/>
          </a:xfrm>
        </p:spPr>
        <p:txBody>
          <a:bodyPr>
            <a:normAutofit/>
          </a:bodyPr>
          <a:lstStyle/>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2"/>
              </a:rPr>
              <a:t>https://harran.edu.tr</a:t>
            </a:r>
            <a:r>
              <a:rPr lang="tr-TR" altLang="zh-CN" sz="2800" dirty="0" smtClean="0">
                <a:hlinkClick r:id="rId2"/>
              </a:rPr>
              <a:t>/</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3"/>
              </a:rPr>
              <a:t>https://</a:t>
            </a:r>
            <a:r>
              <a:rPr lang="tr-TR" altLang="zh-CN" sz="2800" dirty="0" smtClean="0">
                <a:hlinkClick r:id="rId3"/>
              </a:rPr>
              <a:t>harran.edu.tr/cms/Upload/file-pdf/page5-f167b420-f6aa-4082-a807-79382a990b4e.pdf</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4"/>
              </a:rPr>
              <a:t>https://obs.harran.edu.tr</a:t>
            </a:r>
            <a:r>
              <a:rPr lang="tr-TR" altLang="zh-CN" sz="2800" dirty="0" smtClean="0">
                <a:hlinkClick r:id="rId4"/>
              </a:rPr>
              <a:t>/</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5"/>
              </a:rPr>
              <a:t>http://uok.harran.edu.tr</a:t>
            </a:r>
            <a:r>
              <a:rPr lang="tr-TR" altLang="zh-CN" sz="2800" dirty="0" smtClean="0">
                <a:hlinkClick r:id="rId5"/>
              </a:rPr>
              <a:t>/</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6"/>
              </a:rPr>
              <a:t>http://ogrenci.harran.edu.tr</a:t>
            </a:r>
            <a:r>
              <a:rPr lang="tr-TR" altLang="zh-CN" sz="2800" dirty="0" smtClean="0">
                <a:hlinkClick r:id="rId6"/>
              </a:rPr>
              <a:t>/</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7"/>
              </a:rPr>
              <a:t>http://</a:t>
            </a:r>
            <a:r>
              <a:rPr lang="tr-TR" altLang="zh-CN" sz="2800" dirty="0" smtClean="0">
                <a:hlinkClick r:id="rId7"/>
              </a:rPr>
              <a:t>web.harran.edu.tr/cevre</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8"/>
              </a:rPr>
              <a:t>http://web.harran.edu.tr/muhendis</a:t>
            </a:r>
            <a:r>
              <a:rPr lang="tr-TR" altLang="zh-CN" sz="2800" dirty="0" smtClean="0">
                <a:hlinkClick r:id="rId8"/>
              </a:rPr>
              <a:t>/</a:t>
            </a:r>
            <a:endParaRPr lang="tr-TR" altLang="zh-CN" sz="2800" dirty="0" smtClean="0"/>
          </a:p>
          <a:p>
            <a:pPr marL="274320" indent="-274320" algn="just" eaLnBrk="1" fontAlgn="auto" hangingPunct="1">
              <a:spcBef>
                <a:spcPct val="0"/>
              </a:spcBef>
              <a:spcAft>
                <a:spcPts val="0"/>
              </a:spcAft>
              <a:buClrTx/>
              <a:buFont typeface="Wingdings" pitchFamily="2" charset="2"/>
              <a:buChar char="q"/>
              <a:defRPr/>
            </a:pPr>
            <a:r>
              <a:rPr lang="tr-TR" altLang="zh-CN" sz="2800" dirty="0">
                <a:hlinkClick r:id="rId9"/>
              </a:rPr>
              <a:t>http://ue.harran.edu.tr</a:t>
            </a:r>
            <a:r>
              <a:rPr lang="tr-TR" altLang="zh-CN" sz="2800" dirty="0" smtClean="0">
                <a:hlinkClick r:id="rId9"/>
              </a:rPr>
              <a:t>/</a:t>
            </a:r>
            <a:endParaRPr lang="tr-TR" altLang="zh-CN" sz="2800" dirty="0" smtClean="0"/>
          </a:p>
          <a:p>
            <a:pPr marL="0" indent="0" algn="just" eaLnBrk="1" fontAlgn="auto" hangingPunct="1">
              <a:spcBef>
                <a:spcPct val="0"/>
              </a:spcBef>
              <a:spcAft>
                <a:spcPts val="0"/>
              </a:spcAft>
              <a:buClrTx/>
              <a:buNone/>
              <a:defRPr/>
            </a:pPr>
            <a:endParaRPr lang="tr-TR" altLang="zh-CN" sz="2800" dirty="0" smtClean="0"/>
          </a:p>
          <a:p>
            <a:pPr marL="274320" indent="-274320" algn="just" eaLnBrk="1" fontAlgn="auto" hangingPunct="1">
              <a:spcBef>
                <a:spcPct val="0"/>
              </a:spcBef>
              <a:spcAft>
                <a:spcPts val="0"/>
              </a:spcAft>
              <a:buClrTx/>
              <a:buNone/>
              <a:defRPr/>
            </a:pPr>
            <a:endParaRPr lang="tr-TR" altLang="zh-CN" sz="28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algn="ctr" eaLnBrk="1" fontAlgn="auto" hangingPunct="1">
              <a:spcBef>
                <a:spcPct val="0"/>
              </a:spcBef>
              <a:spcAft>
                <a:spcPts val="0"/>
              </a:spcAft>
              <a:buClrTx/>
              <a:buNone/>
              <a:defRPr/>
            </a:pPr>
            <a:endParaRPr lang="tr-TR" altLang="zh-CN" sz="1600" i="1" dirty="0" smtClean="0"/>
          </a:p>
          <a:p>
            <a:pPr marL="274320" indent="-274320" eaLnBrk="1" fontAlgn="auto" hangingPunct="1">
              <a:spcBef>
                <a:spcPct val="0"/>
              </a:spcBef>
              <a:spcAft>
                <a:spcPts val="0"/>
              </a:spcAft>
              <a:buClrTx/>
              <a:buNone/>
              <a:defRPr/>
            </a:pPr>
            <a:endParaRPr lang="tr-TR" altLang="zh-CN" sz="2800"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spTree>
    <p:extLst>
      <p:ext uri="{BB962C8B-B14F-4D97-AF65-F5344CB8AC3E}">
        <p14:creationId xmlns:p14="http://schemas.microsoft.com/office/powerpoint/2010/main" val="4782045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Başlık 1"/>
          <p:cNvSpPr>
            <a:spLocks noGrp="1"/>
          </p:cNvSpPr>
          <p:nvPr>
            <p:ph type="ctrTitle"/>
          </p:nvPr>
        </p:nvSpPr>
        <p:spPr/>
        <p:txBody>
          <a:bodyPr/>
          <a:lstStyle/>
          <a:p>
            <a:pPr eaLnBrk="1" hangingPunct="1"/>
            <a:r>
              <a:rPr lang="tr-TR" b="1" dirty="0" smtClean="0">
                <a:latin typeface="+mn-lt"/>
              </a:rPr>
              <a:t>Teşekkür ederiz.</a:t>
            </a:r>
          </a:p>
        </p:txBody>
      </p:sp>
      <p:sp>
        <p:nvSpPr>
          <p:cNvPr id="80899"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05764186-C1DD-40A1-B910-E521066281E7}" type="datetime1">
              <a:rPr lang="tr-TR"/>
              <a:pPr fontAlgn="base">
                <a:spcBef>
                  <a:spcPct val="0"/>
                </a:spcBef>
                <a:spcAft>
                  <a:spcPct val="0"/>
                </a:spcAft>
                <a:defRPr/>
              </a:pPr>
              <a:t>5.10.2018</a:t>
            </a:fld>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57200"/>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44958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9666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Başlık 1"/>
          <p:cNvSpPr>
            <a:spLocks noGrp="1"/>
          </p:cNvSpPr>
          <p:nvPr>
            <p:ph type="ctrTitle"/>
          </p:nvPr>
        </p:nvSpPr>
        <p:spPr>
          <a:xfrm>
            <a:off x="1219200" y="3962400"/>
            <a:ext cx="6858000" cy="533400"/>
          </a:xfrm>
        </p:spPr>
        <p:txBody>
          <a:bodyPr/>
          <a:lstStyle/>
          <a:p>
            <a:pPr algn="ctr" eaLnBrk="1" hangingPunct="1"/>
            <a:r>
              <a:rPr lang="tr-TR" sz="2800" b="1" dirty="0" smtClean="0"/>
              <a:t>HARRAN ÜNİVERSİTESİ</a:t>
            </a:r>
            <a:br>
              <a:rPr lang="tr-TR" sz="2800" b="1" dirty="0" smtClean="0"/>
            </a:br>
            <a:endParaRPr lang="tr-TR" sz="2800" b="1" dirty="0" smtClean="0"/>
          </a:p>
        </p:txBody>
      </p:sp>
      <p:sp>
        <p:nvSpPr>
          <p:cNvPr id="3" name="Alt Başlık 2"/>
          <p:cNvSpPr>
            <a:spLocks noGrp="1"/>
          </p:cNvSpPr>
          <p:nvPr>
            <p:ph type="subTitle" idx="1"/>
          </p:nvPr>
        </p:nvSpPr>
        <p:spPr>
          <a:xfrm>
            <a:off x="1219200" y="5181600"/>
            <a:ext cx="6858000" cy="476250"/>
          </a:xfrm>
        </p:spPr>
        <p:txBody>
          <a:bodyPr>
            <a:normAutofit/>
          </a:bodyPr>
          <a:lstStyle/>
          <a:p>
            <a:pPr algn="ctr" eaLnBrk="1" hangingPunct="1">
              <a:defRPr/>
            </a:pPr>
            <a:r>
              <a:rPr lang="tr-TR" sz="1900" b="1" dirty="0" smtClean="0"/>
              <a:t>ÇEVRE MÜHENDİSLİĞİ BÖLÜMÜ, 2018</a:t>
            </a:r>
          </a:p>
        </p:txBody>
      </p:sp>
      <p:sp>
        <p:nvSpPr>
          <p:cNvPr id="18435"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5EFB97D8-56E0-4ED7-99FA-0F679C4046BD}" type="datetime1">
              <a:rPr lang="tr-TR"/>
              <a:pPr fontAlgn="base">
                <a:spcBef>
                  <a:spcPct val="0"/>
                </a:spcBef>
                <a:spcAft>
                  <a:spcPct val="0"/>
                </a:spcAft>
                <a:defRPr/>
              </a:pPr>
              <a:t>5.10.2018</a:t>
            </a:fld>
            <a:endParaRPr lang="tr-TR"/>
          </a:p>
        </p:txBody>
      </p:sp>
      <p:pic>
        <p:nvPicPr>
          <p:cNvPr id="19460" name="Picture 2" descr="C:\Users\İBRAHİM\Desktop\Harran Çevre Logosu.jpg"/>
          <p:cNvPicPr>
            <a:picLocks noChangeAspect="1" noChangeArrowheads="1"/>
          </p:cNvPicPr>
          <p:nvPr/>
        </p:nvPicPr>
        <p:blipFill>
          <a:blip r:embed="rId2"/>
          <a:srcRect/>
          <a:stretch>
            <a:fillRect/>
          </a:stretch>
        </p:blipFill>
        <p:spPr bwMode="auto">
          <a:xfrm>
            <a:off x="3203575" y="476250"/>
            <a:ext cx="2881313" cy="2892425"/>
          </a:xfrm>
          <a:prstGeom prst="rect">
            <a:avLst/>
          </a:prstGeom>
          <a:noFill/>
          <a:ln w="9525">
            <a:noFill/>
            <a:miter lim="800000"/>
            <a:headEnd/>
            <a:tailEnd/>
          </a:ln>
        </p:spPr>
      </p:pic>
    </p:spTree>
    <p:extLst>
      <p:ext uri="{BB962C8B-B14F-4D97-AF65-F5344CB8AC3E}">
        <p14:creationId xmlns:p14="http://schemas.microsoft.com/office/powerpoint/2010/main" val="2997571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eaLnBrk="1" fontAlgn="auto" hangingPunct="1">
              <a:spcAft>
                <a:spcPts val="0"/>
              </a:spcAft>
              <a:defRPr/>
            </a:pPr>
            <a:r>
              <a:rPr lang="tr-TR" sz="3600" b="1" dirty="0" smtClean="0">
                <a:solidFill>
                  <a:schemeClr val="bg1">
                    <a:lumMod val="50000"/>
                  </a:schemeClr>
                </a:solidFill>
                <a:ea typeface="+mn-ea"/>
                <a:cs typeface="+mn-cs"/>
              </a:rPr>
              <a:t>SU VE ATIKSU İŞLERİ</a:t>
            </a:r>
            <a:endParaRPr lang="tr-TR" sz="3600" b="1" dirty="0">
              <a:solidFill>
                <a:schemeClr val="bg1">
                  <a:lumMod val="50000"/>
                </a:schemeClr>
              </a:solidFill>
              <a:ea typeface="+mn-ea"/>
              <a:cs typeface="+mn-cs"/>
            </a:endParaRPr>
          </a:p>
        </p:txBody>
      </p:sp>
      <p:sp>
        <p:nvSpPr>
          <p:cNvPr id="3" name="İçerik Yer Tutucusu 2"/>
          <p:cNvSpPr>
            <a:spLocks noGrp="1"/>
          </p:cNvSpPr>
          <p:nvPr>
            <p:ph sz="quarter" idx="1"/>
          </p:nvPr>
        </p:nvSpPr>
        <p:spPr>
          <a:xfrm>
            <a:off x="457200" y="1447800"/>
            <a:ext cx="8229600" cy="4708525"/>
          </a:xfrm>
        </p:spPr>
        <p:txBody>
          <a:bodyPr>
            <a:normAutofit fontScale="92500" lnSpcReduction="10000"/>
          </a:bodyPr>
          <a:lstStyle/>
          <a:p>
            <a:pPr marL="274320" indent="-274320" eaLnBrk="1" fontAlgn="auto" hangingPunct="1">
              <a:spcBef>
                <a:spcPct val="0"/>
              </a:spcBef>
              <a:spcAft>
                <a:spcPts val="0"/>
              </a:spcAft>
              <a:buClrTx/>
              <a:buFont typeface="Wingdings" pitchFamily="2" charset="2"/>
              <a:buChar char="q"/>
              <a:defRPr/>
            </a:pPr>
            <a:r>
              <a:rPr lang="tr-TR" altLang="zh-CN" sz="2800" dirty="0"/>
              <a:t>İçme suyu, kanalizasyon, </a:t>
            </a:r>
            <a:r>
              <a:rPr lang="tr-TR" altLang="zh-CN" sz="2800" dirty="0" smtClean="0"/>
              <a:t>yağmur </a:t>
            </a:r>
            <a:r>
              <a:rPr lang="tr-TR" altLang="zh-CN" sz="2800" dirty="0"/>
              <a:t>suyu şebekesi </a:t>
            </a:r>
          </a:p>
          <a:p>
            <a:pPr marL="274320" indent="-274320" eaLnBrk="1" fontAlgn="auto" hangingPunct="1">
              <a:spcBef>
                <a:spcPct val="0"/>
              </a:spcBef>
              <a:spcAft>
                <a:spcPts val="0"/>
              </a:spcAft>
              <a:buClrTx/>
              <a:buFont typeface="Wingdings 3"/>
              <a:buNone/>
              <a:defRPr/>
            </a:pPr>
            <a:r>
              <a:rPr lang="tr-TR" altLang="zh-CN" sz="2800" dirty="0"/>
              <a:t>    </a:t>
            </a:r>
            <a:r>
              <a:rPr lang="tr-TR" altLang="zh-CN" sz="2800" dirty="0">
                <a:solidFill>
                  <a:srgbClr val="FF0000"/>
                </a:solidFill>
              </a:rPr>
              <a:t>projelendirilmesi ve inşaatı</a:t>
            </a:r>
            <a:r>
              <a:rPr lang="tr-TR" altLang="zh-CN" sz="2800" dirty="0"/>
              <a:t>, </a:t>
            </a:r>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r>
              <a:rPr lang="tr-TR" altLang="zh-CN" sz="2800" dirty="0"/>
              <a:t> İçme suyu temini, su kaynaklarının kirlenmeye karşı   </a:t>
            </a:r>
          </a:p>
          <a:p>
            <a:pPr marL="274320" indent="-274320" eaLnBrk="1" fontAlgn="auto" hangingPunct="1">
              <a:spcBef>
                <a:spcPct val="0"/>
              </a:spcBef>
              <a:spcAft>
                <a:spcPts val="0"/>
              </a:spcAft>
              <a:buClrTx/>
              <a:buFont typeface="Wingdings 3"/>
              <a:buNone/>
              <a:defRPr/>
            </a:pPr>
            <a:r>
              <a:rPr lang="tr-TR" altLang="zh-CN" sz="2800" dirty="0"/>
              <a:t>    korunması, iletimi ve arıtma tesislerinin  </a:t>
            </a:r>
          </a:p>
          <a:p>
            <a:pPr marL="274320" indent="-274320" eaLnBrk="1" fontAlgn="auto" hangingPunct="1">
              <a:spcBef>
                <a:spcPct val="0"/>
              </a:spcBef>
              <a:spcAft>
                <a:spcPts val="0"/>
              </a:spcAft>
              <a:buClrTx/>
              <a:buFont typeface="Wingdings 3"/>
              <a:buNone/>
              <a:defRPr/>
            </a:pPr>
            <a:r>
              <a:rPr lang="tr-TR" altLang="zh-CN" sz="2800" dirty="0"/>
              <a:t>    </a:t>
            </a:r>
            <a:r>
              <a:rPr lang="tr-TR" altLang="zh-CN" sz="2800" dirty="0">
                <a:solidFill>
                  <a:srgbClr val="FF0000"/>
                </a:solidFill>
              </a:rPr>
              <a:t>projelendirilmesi ve inşaatı</a:t>
            </a:r>
            <a:r>
              <a:rPr lang="tr-TR" altLang="zh-CN" dirty="0"/>
              <a:t>, </a:t>
            </a:r>
          </a:p>
          <a:p>
            <a:pPr marL="274320" indent="-274320" eaLnBrk="1" fontAlgn="auto" hangingPunct="1">
              <a:spcBef>
                <a:spcPct val="0"/>
              </a:spcBef>
              <a:spcAft>
                <a:spcPts val="0"/>
              </a:spcAft>
              <a:buClrTx/>
              <a:buFont typeface="Wingdings 3"/>
              <a:buNone/>
              <a:defRPr/>
            </a:pPr>
            <a:endParaRPr lang="tr-TR" altLang="zh-CN" dirty="0"/>
          </a:p>
          <a:p>
            <a:pPr marL="274320" indent="-274320" eaLnBrk="1" fontAlgn="auto" hangingPunct="1">
              <a:spcBef>
                <a:spcPct val="0"/>
              </a:spcBef>
              <a:spcAft>
                <a:spcPts val="0"/>
              </a:spcAft>
              <a:buClrTx/>
              <a:buFont typeface="Wingdings" pitchFamily="2" charset="2"/>
              <a:buChar char="q"/>
              <a:defRPr/>
            </a:pPr>
            <a:r>
              <a:rPr lang="tr-TR" altLang="zh-CN" sz="2800" dirty="0"/>
              <a:t> Evsel ve endüstriyel </a:t>
            </a:r>
            <a:r>
              <a:rPr lang="tr-TR" altLang="zh-CN" sz="2800" dirty="0" err="1" smtClean="0"/>
              <a:t>atıksu</a:t>
            </a:r>
            <a:r>
              <a:rPr lang="tr-TR" altLang="zh-CN" sz="2800" dirty="0" smtClean="0"/>
              <a:t> </a:t>
            </a:r>
            <a:r>
              <a:rPr lang="tr-TR" altLang="zh-CN" sz="2800" dirty="0"/>
              <a:t>arıtma tesislerinin sistem </a:t>
            </a:r>
          </a:p>
          <a:p>
            <a:pPr marL="274320" indent="-274320" eaLnBrk="1" fontAlgn="auto" hangingPunct="1">
              <a:spcBef>
                <a:spcPct val="0"/>
              </a:spcBef>
              <a:spcAft>
                <a:spcPts val="0"/>
              </a:spcAft>
              <a:buClrTx/>
              <a:buFont typeface="Wingdings 3"/>
              <a:buNone/>
              <a:defRPr/>
            </a:pPr>
            <a:r>
              <a:rPr lang="tr-TR" altLang="zh-CN" sz="2800" dirty="0"/>
              <a:t>    seçimi, </a:t>
            </a:r>
            <a:r>
              <a:rPr lang="tr-TR" altLang="zh-CN" sz="2800" dirty="0">
                <a:solidFill>
                  <a:srgbClr val="FF0000"/>
                </a:solidFill>
              </a:rPr>
              <a:t>projelendirilmesi, inşaatı ve işletilmesi</a:t>
            </a:r>
            <a:r>
              <a:rPr lang="tr-TR" altLang="zh-CN" sz="2800" dirty="0"/>
              <a:t>, </a:t>
            </a:r>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r>
              <a:rPr lang="tr-TR" altLang="zh-CN" sz="2800" dirty="0"/>
              <a:t> Arıtılmış </a:t>
            </a:r>
            <a:r>
              <a:rPr lang="tr-TR" altLang="zh-CN" sz="2800" dirty="0" err="1" smtClean="0"/>
              <a:t>atıksuların</a:t>
            </a:r>
            <a:r>
              <a:rPr lang="tr-TR" altLang="zh-CN" sz="2800" dirty="0" smtClean="0"/>
              <a:t> </a:t>
            </a:r>
            <a:r>
              <a:rPr lang="tr-TR" altLang="zh-CN" sz="2800" dirty="0">
                <a:solidFill>
                  <a:srgbClr val="FF0000"/>
                </a:solidFill>
              </a:rPr>
              <a:t>alıcı ortamlara deşarj </a:t>
            </a:r>
            <a:r>
              <a:rPr lang="tr-TR" altLang="zh-CN" sz="2800" dirty="0"/>
              <a:t>edilmesi,  </a:t>
            </a:r>
          </a:p>
          <a:p>
            <a:pPr marL="274320" indent="-274320" eaLnBrk="1" fontAlgn="auto" hangingPunct="1">
              <a:spcBef>
                <a:spcPct val="0"/>
              </a:spcBef>
              <a:spcAft>
                <a:spcPts val="0"/>
              </a:spcAft>
              <a:buClrTx/>
              <a:buFont typeface="Wingdings 3"/>
              <a:buNone/>
              <a:defRPr/>
            </a:pPr>
            <a:r>
              <a:rPr lang="tr-TR" altLang="zh-CN" sz="2800" dirty="0"/>
              <a:t>    </a:t>
            </a:r>
            <a:r>
              <a:rPr lang="tr-TR" altLang="zh-CN" sz="2800" dirty="0">
                <a:solidFill>
                  <a:srgbClr val="FF0000"/>
                </a:solidFill>
              </a:rPr>
              <a:t>modelleme</a:t>
            </a:r>
            <a:r>
              <a:rPr lang="tr-TR" altLang="zh-CN" sz="2800" dirty="0"/>
              <a:t> ve olası etkilerin araştırılması,</a:t>
            </a:r>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endParaRPr lang="tr-TR" dirty="0"/>
          </a:p>
        </p:txBody>
      </p:sp>
      <p:sp>
        <p:nvSpPr>
          <p:cNvPr id="26627" name="Veri Yer Tutucusu 3"/>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C9677C0B-47F5-4971-9EF4-5A24EB2A748C}" type="datetime1">
              <a:rPr lang="tr-TR"/>
              <a:pPr fontAlgn="base">
                <a:spcBef>
                  <a:spcPct val="0"/>
                </a:spcBef>
                <a:spcAft>
                  <a:spcPct val="0"/>
                </a:spcAft>
                <a:defRPr/>
              </a:pPr>
              <a:t>5.10.2018</a:t>
            </a:fld>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334"/>
            <a:ext cx="3200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Başlık 1"/>
          <p:cNvSpPr>
            <a:spLocks noGrp="1"/>
          </p:cNvSpPr>
          <p:nvPr>
            <p:ph type="title"/>
          </p:nvPr>
        </p:nvSpPr>
        <p:spPr/>
        <p:txBody>
          <a:bodyPr/>
          <a:lstStyle/>
          <a:p>
            <a:pPr eaLnBrk="1" hangingPunct="1"/>
            <a:r>
              <a:rPr lang="tr-TR" b="1" smtClean="0"/>
              <a:t>HAVA KİRLİLİĞİ</a:t>
            </a:r>
          </a:p>
        </p:txBody>
      </p:sp>
      <p:sp>
        <p:nvSpPr>
          <p:cNvPr id="29698"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255A2B6F-F90D-4BB2-9D5D-396B4EA989F6}" type="datetime1">
              <a:rPr lang="tr-TR"/>
              <a:pPr fontAlgn="base">
                <a:spcBef>
                  <a:spcPct val="0"/>
                </a:spcBef>
                <a:spcAft>
                  <a:spcPct val="0"/>
                </a:spcAft>
                <a:defRPr/>
              </a:pPr>
              <a:t>5.10.2018</a:t>
            </a:fld>
            <a:endParaRPr lang="tr-TR"/>
          </a:p>
        </p:txBody>
      </p:sp>
      <p:pic>
        <p:nvPicPr>
          <p:cNvPr id="27652" name="Picture 11" descr="Kuresel_Isinma"/>
          <p:cNvPicPr>
            <a:picLocks noChangeAspect="1" noChangeArrowheads="1"/>
          </p:cNvPicPr>
          <p:nvPr/>
        </p:nvPicPr>
        <p:blipFill>
          <a:blip r:embed="rId2"/>
          <a:srcRect/>
          <a:stretch>
            <a:fillRect/>
          </a:stretch>
        </p:blipFill>
        <p:spPr bwMode="auto">
          <a:xfrm>
            <a:off x="1365250" y="3860800"/>
            <a:ext cx="3278188" cy="2160588"/>
          </a:xfrm>
          <a:prstGeom prst="rect">
            <a:avLst/>
          </a:prstGeom>
          <a:noFill/>
          <a:ln w="9525">
            <a:noFill/>
            <a:miter lim="800000"/>
            <a:headEnd/>
            <a:tailEnd/>
          </a:ln>
        </p:spPr>
      </p:pic>
      <p:pic>
        <p:nvPicPr>
          <p:cNvPr id="27653" name="Picture 2" descr="C:\Users\İBRAHİM\Desktop\hava_kirliligi_01.jpg"/>
          <p:cNvPicPr>
            <a:picLocks noChangeAspect="1" noChangeArrowheads="1"/>
          </p:cNvPicPr>
          <p:nvPr/>
        </p:nvPicPr>
        <p:blipFill>
          <a:blip r:embed="rId3"/>
          <a:srcRect/>
          <a:stretch>
            <a:fillRect/>
          </a:stretch>
        </p:blipFill>
        <p:spPr bwMode="auto">
          <a:xfrm>
            <a:off x="4787900" y="3860800"/>
            <a:ext cx="2879725" cy="2160588"/>
          </a:xfrm>
          <a:prstGeom prst="rect">
            <a:avLst/>
          </a:prstGeom>
          <a:noFill/>
          <a:ln w="9525">
            <a:noFill/>
            <a:miter lim="800000"/>
            <a:headEnd/>
            <a:tailEnd/>
          </a:ln>
        </p:spPr>
      </p:pic>
      <p:pic>
        <p:nvPicPr>
          <p:cNvPr id="27654" name="Picture 3" descr="C:\Users\İBRAHİM\Desktop\60243242.jpg"/>
          <p:cNvPicPr>
            <a:picLocks noChangeAspect="1" noChangeArrowheads="1"/>
          </p:cNvPicPr>
          <p:nvPr/>
        </p:nvPicPr>
        <p:blipFill>
          <a:blip r:embed="rId4"/>
          <a:srcRect/>
          <a:stretch>
            <a:fillRect/>
          </a:stretch>
        </p:blipFill>
        <p:spPr bwMode="auto">
          <a:xfrm>
            <a:off x="5873750" y="1633538"/>
            <a:ext cx="2082800" cy="2159000"/>
          </a:xfrm>
          <a:prstGeom prst="rect">
            <a:avLst/>
          </a:prstGeom>
          <a:noFill/>
          <a:ln w="9525">
            <a:noFill/>
            <a:miter lim="800000"/>
            <a:headEnd/>
            <a:tailEnd/>
          </a:ln>
        </p:spPr>
      </p:pic>
      <p:pic>
        <p:nvPicPr>
          <p:cNvPr id="27655" name="Picture 4" descr="C:\Users\İBRAHİM\Desktop\MC_Wide2.JPG"/>
          <p:cNvPicPr>
            <a:picLocks noChangeAspect="1" noChangeArrowheads="1"/>
          </p:cNvPicPr>
          <p:nvPr/>
        </p:nvPicPr>
        <p:blipFill>
          <a:blip r:embed="rId5"/>
          <a:srcRect/>
          <a:stretch>
            <a:fillRect/>
          </a:stretch>
        </p:blipFill>
        <p:spPr bwMode="auto">
          <a:xfrm>
            <a:off x="4200525" y="1608138"/>
            <a:ext cx="1524000" cy="2159000"/>
          </a:xfrm>
          <a:prstGeom prst="rect">
            <a:avLst/>
          </a:prstGeom>
          <a:noFill/>
          <a:ln w="9525">
            <a:noFill/>
            <a:miter lim="800000"/>
            <a:headEnd/>
            <a:tailEnd/>
          </a:ln>
        </p:spPr>
      </p:pic>
      <p:pic>
        <p:nvPicPr>
          <p:cNvPr id="27656" name="Picture 5" descr="C:\Users\İBRAHİM\Desktop\110420111211430843483.jpg"/>
          <p:cNvPicPr>
            <a:picLocks noChangeAspect="1" noChangeArrowheads="1"/>
          </p:cNvPicPr>
          <p:nvPr/>
        </p:nvPicPr>
        <p:blipFill>
          <a:blip r:embed="rId6"/>
          <a:srcRect/>
          <a:stretch>
            <a:fillRect/>
          </a:stretch>
        </p:blipFill>
        <p:spPr bwMode="auto">
          <a:xfrm>
            <a:off x="1176338" y="1628775"/>
            <a:ext cx="2881312"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eaLnBrk="1" fontAlgn="auto" hangingPunct="1">
              <a:spcAft>
                <a:spcPts val="0"/>
              </a:spcAft>
              <a:defRPr/>
            </a:pPr>
            <a:r>
              <a:rPr lang="tr-TR" b="1" dirty="0">
                <a:solidFill>
                  <a:schemeClr val="bg1">
                    <a:lumMod val="50000"/>
                  </a:schemeClr>
                </a:solidFill>
              </a:rPr>
              <a:t>HAVA </a:t>
            </a:r>
            <a:r>
              <a:rPr lang="tr-TR" b="1" dirty="0" smtClean="0">
                <a:solidFill>
                  <a:schemeClr val="bg1">
                    <a:lumMod val="50000"/>
                  </a:schemeClr>
                </a:solidFill>
              </a:rPr>
              <a:t>KİRLİLİĞİ İŞLERİ</a:t>
            </a:r>
            <a:endParaRPr lang="tr-TR" b="1" dirty="0">
              <a:solidFill>
                <a:schemeClr val="bg1">
                  <a:lumMod val="50000"/>
                </a:schemeClr>
              </a:solidFill>
            </a:endParaRPr>
          </a:p>
        </p:txBody>
      </p:sp>
      <p:sp>
        <p:nvSpPr>
          <p:cNvPr id="30722" name="Veri Yer Tutucusu 2"/>
          <p:cNvSpPr>
            <a:spLocks noGrp="1"/>
          </p:cNvSpPr>
          <p:nvPr>
            <p:ph type="dt" sz="quarter" idx="10"/>
          </p:nvPr>
        </p:nvSpPr>
        <p:spPr bwMode="auto">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defRPr/>
            </a:pPr>
            <a:fld id="{BC104A9D-B7E6-43EA-9F1E-4142E49A072A}" type="datetime1">
              <a:rPr lang="tr-TR"/>
              <a:pPr fontAlgn="base">
                <a:spcBef>
                  <a:spcPct val="0"/>
                </a:spcBef>
                <a:spcAft>
                  <a:spcPct val="0"/>
                </a:spcAft>
                <a:defRPr/>
              </a:pPr>
              <a:t>5.10.2018</a:t>
            </a:fld>
            <a:endParaRPr lang="tr-TR"/>
          </a:p>
        </p:txBody>
      </p:sp>
      <p:sp>
        <p:nvSpPr>
          <p:cNvPr id="4" name="İçerik Yer Tutucusu 3"/>
          <p:cNvSpPr>
            <a:spLocks noGrp="1"/>
          </p:cNvSpPr>
          <p:nvPr>
            <p:ph sz="quarter" idx="1"/>
          </p:nvPr>
        </p:nvSpPr>
        <p:spPr>
          <a:xfrm>
            <a:off x="457200" y="1447800"/>
            <a:ext cx="8229600" cy="4708525"/>
          </a:xfrm>
        </p:spPr>
        <p:txBody>
          <a:bodyPr>
            <a:normAutofit fontScale="92500"/>
          </a:bodyPr>
          <a:lstStyle/>
          <a:p>
            <a:pPr marL="274320" indent="-274320" eaLnBrk="1" fontAlgn="auto" hangingPunct="1">
              <a:spcBef>
                <a:spcPct val="0"/>
              </a:spcBef>
              <a:spcAft>
                <a:spcPts val="0"/>
              </a:spcAft>
              <a:buClrTx/>
              <a:buFont typeface="Wingdings" pitchFamily="2" charset="2"/>
              <a:buChar char="q"/>
              <a:defRPr/>
            </a:pPr>
            <a:r>
              <a:rPr lang="tr-TR" altLang="zh-CN" sz="2800" dirty="0"/>
              <a:t>Hava </a:t>
            </a:r>
            <a:r>
              <a:rPr lang="tr-TR" altLang="zh-CN" sz="2800" dirty="0" smtClean="0"/>
              <a:t>kirliliğinin </a:t>
            </a:r>
            <a:r>
              <a:rPr lang="tr-TR" altLang="zh-CN" sz="2800" dirty="0"/>
              <a:t>önlenmesi ile ilgili olarak; </a:t>
            </a:r>
          </a:p>
          <a:p>
            <a:pPr marL="274320" indent="-274320" eaLnBrk="1" fontAlgn="auto" hangingPunct="1">
              <a:spcBef>
                <a:spcPct val="0"/>
              </a:spcBef>
              <a:spcAft>
                <a:spcPts val="0"/>
              </a:spcAft>
              <a:buClrTx/>
              <a:buFont typeface="Wingdings 3"/>
              <a:buNone/>
              <a:defRPr/>
            </a:pPr>
            <a:r>
              <a:rPr lang="tr-TR" altLang="zh-CN" sz="2800" dirty="0"/>
              <a:t>    </a:t>
            </a:r>
            <a:r>
              <a:rPr lang="tr-TR" altLang="zh-CN" sz="2800" dirty="0">
                <a:solidFill>
                  <a:srgbClr val="FF0000"/>
                </a:solidFill>
              </a:rPr>
              <a:t>kaynakta kontrol</a:t>
            </a:r>
            <a:r>
              <a:rPr lang="tr-TR" altLang="zh-CN" sz="2800" dirty="0"/>
              <a:t>, arıtım teknolojilerinin </a:t>
            </a:r>
            <a:endParaRPr lang="tr-TR" altLang="zh-CN" sz="2800" dirty="0" smtClean="0"/>
          </a:p>
          <a:p>
            <a:pPr marL="274320" indent="-274320" eaLnBrk="1" fontAlgn="auto" hangingPunct="1">
              <a:spcBef>
                <a:spcPct val="0"/>
              </a:spcBef>
              <a:spcAft>
                <a:spcPts val="0"/>
              </a:spcAft>
              <a:buClrTx/>
              <a:buFont typeface="Wingdings 3"/>
              <a:buNone/>
              <a:defRPr/>
            </a:pPr>
            <a:r>
              <a:rPr lang="tr-TR" altLang="zh-CN" sz="2800" dirty="0"/>
              <a:t> </a:t>
            </a:r>
            <a:r>
              <a:rPr lang="tr-TR" altLang="zh-CN" sz="2800" dirty="0" smtClean="0"/>
              <a:t>   seçimi ve </a:t>
            </a:r>
            <a:r>
              <a:rPr lang="tr-TR" altLang="zh-CN" sz="2800" dirty="0"/>
              <a:t>uygulamaları,</a:t>
            </a:r>
          </a:p>
          <a:p>
            <a:pPr marL="274320" indent="-274320" eaLnBrk="1" fontAlgn="auto" hangingPunct="1">
              <a:spcBef>
                <a:spcPct val="0"/>
              </a:spcBef>
              <a:spcAft>
                <a:spcPts val="0"/>
              </a:spcAft>
              <a:buClrTx/>
              <a:buFont typeface="Wingdings 3"/>
              <a:buNone/>
              <a:defRPr/>
            </a:pPr>
            <a:endParaRPr lang="tr-TR" altLang="zh-CN" sz="2800" dirty="0"/>
          </a:p>
          <a:p>
            <a:pPr marL="274320" indent="-274320" eaLnBrk="1" fontAlgn="auto" hangingPunct="1">
              <a:spcBef>
                <a:spcPct val="0"/>
              </a:spcBef>
              <a:spcAft>
                <a:spcPts val="0"/>
              </a:spcAft>
              <a:buClrTx/>
              <a:buFont typeface="Wingdings" pitchFamily="2" charset="2"/>
              <a:buChar char="q"/>
              <a:defRPr/>
            </a:pPr>
            <a:r>
              <a:rPr lang="tr-TR" altLang="zh-CN" sz="2800" dirty="0" smtClean="0">
                <a:solidFill>
                  <a:srgbClr val="FF0000"/>
                </a:solidFill>
              </a:rPr>
              <a:t> Emisyon </a:t>
            </a:r>
            <a:r>
              <a:rPr lang="tr-TR" altLang="zh-CN" sz="2800" dirty="0">
                <a:solidFill>
                  <a:srgbClr val="FF0000"/>
                </a:solidFill>
              </a:rPr>
              <a:t>izin </a:t>
            </a:r>
            <a:r>
              <a:rPr lang="tr-TR" altLang="zh-CN" sz="2800" dirty="0"/>
              <a:t>dosyalarının hazırlanması</a:t>
            </a:r>
          </a:p>
          <a:p>
            <a:pPr marL="0" indent="0" eaLnBrk="1" fontAlgn="auto" hangingPunct="1">
              <a:spcBef>
                <a:spcPct val="0"/>
              </a:spcBef>
              <a:spcAft>
                <a:spcPts val="0"/>
              </a:spcAft>
              <a:buClrTx/>
              <a:buFont typeface="Wingdings 3"/>
              <a:buNone/>
              <a:defRPr/>
            </a:pPr>
            <a:endParaRPr lang="tr-TR" altLang="zh-CN" sz="2800" dirty="0" smtClean="0"/>
          </a:p>
          <a:p>
            <a:pPr marL="274320" indent="-274320" eaLnBrk="1" fontAlgn="auto" hangingPunct="1">
              <a:spcBef>
                <a:spcPct val="0"/>
              </a:spcBef>
              <a:spcAft>
                <a:spcPts val="0"/>
              </a:spcAft>
              <a:buClrTx/>
              <a:buFont typeface="Wingdings" pitchFamily="2" charset="2"/>
              <a:buChar char="q"/>
              <a:defRPr/>
            </a:pPr>
            <a:r>
              <a:rPr lang="tr-TR" altLang="zh-CN" sz="2800" dirty="0" smtClean="0"/>
              <a:t>Hava </a:t>
            </a:r>
            <a:r>
              <a:rPr lang="tr-TR" altLang="zh-CN" sz="2800" dirty="0"/>
              <a:t>kirliliğinin kontrolüne yönelik, hava emisyonları </a:t>
            </a:r>
          </a:p>
          <a:p>
            <a:pPr marL="274320" indent="-274320" eaLnBrk="1" fontAlgn="auto" hangingPunct="1">
              <a:spcBef>
                <a:spcPct val="0"/>
              </a:spcBef>
              <a:spcAft>
                <a:spcPts val="0"/>
              </a:spcAft>
              <a:buClrTx/>
              <a:buFont typeface="Wingdings 3"/>
              <a:buNone/>
              <a:defRPr/>
            </a:pPr>
            <a:r>
              <a:rPr lang="tr-TR" altLang="zh-CN" sz="2800" dirty="0"/>
              <a:t>    ve kalitesine ait </a:t>
            </a:r>
            <a:r>
              <a:rPr lang="tr-TR" altLang="zh-CN" sz="2800" dirty="0">
                <a:solidFill>
                  <a:srgbClr val="FF0000"/>
                </a:solidFill>
              </a:rPr>
              <a:t>ölçümlerin değerlendirilmesi</a:t>
            </a:r>
            <a:r>
              <a:rPr lang="tr-TR" altLang="zh-CN" sz="2800" dirty="0"/>
              <a:t>, hava </a:t>
            </a:r>
          </a:p>
          <a:p>
            <a:pPr marL="274320" indent="-274320" eaLnBrk="1" fontAlgn="auto" hangingPunct="1">
              <a:spcBef>
                <a:spcPct val="0"/>
              </a:spcBef>
              <a:spcAft>
                <a:spcPts val="0"/>
              </a:spcAft>
              <a:buClrTx/>
              <a:buFont typeface="Wingdings 3"/>
              <a:buNone/>
              <a:defRPr/>
            </a:pPr>
            <a:r>
              <a:rPr lang="tr-TR" altLang="zh-CN" sz="2800" dirty="0"/>
              <a:t>    kirleticilerinin dağılım </a:t>
            </a:r>
            <a:r>
              <a:rPr lang="tr-TR" altLang="zh-CN" sz="2800" dirty="0">
                <a:solidFill>
                  <a:srgbClr val="FF0000"/>
                </a:solidFill>
              </a:rPr>
              <a:t>modellemesi</a:t>
            </a:r>
            <a:r>
              <a:rPr lang="tr-TR" altLang="zh-CN" sz="2800" dirty="0"/>
              <a:t> ve  </a:t>
            </a:r>
          </a:p>
          <a:p>
            <a:pPr marL="274320" indent="-274320" eaLnBrk="1" fontAlgn="auto" hangingPunct="1">
              <a:spcBef>
                <a:spcPct val="0"/>
              </a:spcBef>
              <a:spcAft>
                <a:spcPts val="0"/>
              </a:spcAft>
              <a:buClrTx/>
              <a:buFont typeface="Wingdings 3"/>
              <a:buNone/>
              <a:defRPr/>
            </a:pPr>
            <a:r>
              <a:rPr lang="tr-TR" altLang="zh-CN" sz="2800" dirty="0"/>
              <a:t>    değerlendirilmesi</a:t>
            </a:r>
            <a:r>
              <a:rPr lang="tr-TR" altLang="zh-CN" sz="2800" dirty="0" smtClean="0"/>
              <a:t>,</a:t>
            </a:r>
          </a:p>
          <a:p>
            <a:pPr eaLnBrk="1" fontAlgn="auto" hangingPunct="1">
              <a:spcBef>
                <a:spcPct val="0"/>
              </a:spcBef>
              <a:spcAft>
                <a:spcPts val="0"/>
              </a:spcAft>
              <a:buClrTx/>
              <a:buFont typeface="Wingdings" panose="05000000000000000000" pitchFamily="2" charset="2"/>
              <a:buChar char="q"/>
              <a:defRPr/>
            </a:pPr>
            <a:r>
              <a:rPr lang="tr-TR" altLang="zh-CN" sz="2800" dirty="0" smtClean="0"/>
              <a:t>Toz emisyonlarının ölçümü ve </a:t>
            </a:r>
            <a:r>
              <a:rPr lang="tr-TR" altLang="zh-CN" sz="2800" dirty="0" err="1" smtClean="0"/>
              <a:t>minimizasyonu</a:t>
            </a:r>
            <a:endParaRPr lang="tr-TR" altLang="zh-CN" sz="2800" dirty="0" smtClean="0"/>
          </a:p>
          <a:p>
            <a:pPr marL="274320" indent="-274320" eaLnBrk="1" fontAlgn="auto" hangingPunct="1">
              <a:spcBef>
                <a:spcPct val="0"/>
              </a:spcBef>
              <a:spcAft>
                <a:spcPts val="0"/>
              </a:spcAft>
              <a:buClrTx/>
              <a:buFont typeface="Wingdings 3"/>
              <a:buNone/>
              <a:defRPr/>
            </a:pPr>
            <a:endParaRPr lang="tr-TR" altLang="zh-CN" sz="2800" dirty="0">
              <a:solidFill>
                <a:schemeClr val="tx2"/>
              </a:solidFill>
            </a:endParaRPr>
          </a:p>
          <a:p>
            <a:pPr marL="274320" indent="-274320" eaLnBrk="1" fontAlgn="auto" hangingPunct="1">
              <a:spcBef>
                <a:spcPct val="0"/>
              </a:spcBef>
              <a:spcAft>
                <a:spcPts val="0"/>
              </a:spcAft>
              <a:buClrTx/>
              <a:buFont typeface="Wingdings 3"/>
              <a:buNone/>
              <a:defRPr/>
            </a:pPr>
            <a:endParaRPr lang="tr-TR" altLang="zh-CN" sz="2800" dirty="0" smtClean="0">
              <a:solidFill>
                <a:schemeClr val="tx2"/>
              </a:solidFill>
            </a:endParaRPr>
          </a:p>
          <a:p>
            <a:pPr marL="274320" indent="-274320" eaLnBrk="1" fontAlgn="auto" hangingPunct="1">
              <a:spcBef>
                <a:spcPct val="0"/>
              </a:spcBef>
              <a:spcAft>
                <a:spcPts val="0"/>
              </a:spcAft>
              <a:buClrTx/>
              <a:buFont typeface="Wingdings 3"/>
              <a:buNone/>
              <a:defRPr/>
            </a:pPr>
            <a:endParaRPr lang="tr-TR" altLang="zh-CN" sz="2800" dirty="0">
              <a:solidFill>
                <a:schemeClr val="tx2"/>
              </a:solidFill>
            </a:endParaRPr>
          </a:p>
          <a:p>
            <a:pPr marL="274320" indent="-274320" eaLnBrk="1" fontAlgn="auto" hangingPunct="1">
              <a:spcAft>
                <a:spcPts val="0"/>
              </a:spcAft>
              <a:buFont typeface="Wingdings 3"/>
              <a:buChar char=""/>
              <a:defRPr/>
            </a:pPr>
            <a:endParaRPr lang="tr-TR"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8511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3121</TotalTime>
  <Words>2654</Words>
  <Application>Microsoft Office PowerPoint</Application>
  <PresentationFormat>Ekran Gösterisi (4:3)</PresentationFormat>
  <Paragraphs>547</Paragraphs>
  <Slides>62</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62</vt:i4>
      </vt:variant>
    </vt:vector>
  </HeadingPairs>
  <TitlesOfParts>
    <vt:vector size="64" baseType="lpstr">
      <vt:lpstr>Kaynak</vt:lpstr>
      <vt:lpstr>Bit Eşlem Resmi</vt:lpstr>
      <vt:lpstr>HARRAN ÜNİVERSİTESİ </vt:lpstr>
      <vt:lpstr>İçindekiler</vt:lpstr>
      <vt:lpstr>PowerPoint Sunusu</vt:lpstr>
      <vt:lpstr>PowerPoint Sunusu</vt:lpstr>
      <vt:lpstr>ÇEVRE MÜHENDİSLİĞİ TANIMI</vt:lpstr>
      <vt:lpstr>SU VE ATIKSU</vt:lpstr>
      <vt:lpstr>SU VE ATIKSU İŞLERİ</vt:lpstr>
      <vt:lpstr>HAVA KİRLİLİĞİ</vt:lpstr>
      <vt:lpstr>HAVA KİRLİLİĞİ İŞLERİ</vt:lpstr>
      <vt:lpstr>KATI ATIK YÖNETİMİ</vt:lpstr>
      <vt:lpstr>PowerPoint Sunusu</vt:lpstr>
      <vt:lpstr>PowerPoint Sunusu</vt:lpstr>
      <vt:lpstr>PowerPoint Sunusu</vt:lpstr>
      <vt:lpstr>PowerPoint Sunusu</vt:lpstr>
      <vt:lpstr>PowerPoint Sunusu</vt:lpstr>
      <vt:lpstr>ÇEVRESEL ETKİ DEĞERLENDİRMESİ (ÇED)</vt:lpstr>
      <vt:lpstr>ÇEVRE DANIŞMANLIK HİZMETLERİ</vt:lpstr>
      <vt:lpstr>YENİLENEBİLİR ENERJİ</vt:lpstr>
      <vt:lpstr>PowerPoint Sunusu</vt:lpstr>
      <vt:lpstr>İKLİM DEĞİŞİKLİĞİ</vt:lpstr>
      <vt:lpstr>PowerPoint Sunusu</vt:lpstr>
      <vt:lpstr>ÇEVRE MÜHENDİSİ KİMDİR?</vt:lpstr>
      <vt:lpstr>ÇEVRE MÜHENDİSİ KİMDİR?</vt:lpstr>
      <vt:lpstr>ÇEVRE MÜHENDİSİ NERELERDE ÇALIŞIR?</vt:lpstr>
      <vt:lpstr>PowerPoint Sunusu</vt:lpstr>
      <vt:lpstr>PowerPoint Sunusu</vt:lpstr>
      <vt:lpstr>İŞ HAYATI</vt:lpstr>
      <vt:lpstr>BÖLÜMÜMÜZ ÖĞRETİM ELEMANLARI</vt:lpstr>
      <vt:lpstr>AKADEMİK KADRO</vt:lpstr>
      <vt:lpstr>Prof. Dr. Sinan UYANIK</vt:lpstr>
      <vt:lpstr>Prof. Dr. M. İrfan YEŞİLNACAR</vt:lpstr>
      <vt:lpstr>Doç. Dr. Güzel YILMAZ</vt:lpstr>
      <vt:lpstr>Doç. Dr. A. Dilek ATASOY</vt:lpstr>
      <vt:lpstr>Doç. Dr. Mustafa ASLAN</vt:lpstr>
      <vt:lpstr>Doç. Dr. Fatih DİLEKOĞLU</vt:lpstr>
      <vt:lpstr>Dr. Öğr. Üyesi Hakkı GÜLŞEN</vt:lpstr>
      <vt:lpstr>Dr. Öğr. Üyesi Özlem DEMİR</vt:lpstr>
      <vt:lpstr>Dr. Öğr. Üyesi Deniz UÇAR</vt:lpstr>
      <vt:lpstr>Dr. Öğr. Üyesi Tuba RASTGELDİ DOĞAN</vt:lpstr>
      <vt:lpstr>Arş.Gör. Benan YAZICI KARABULUT</vt:lpstr>
      <vt:lpstr>Arş.Gör. Betül GÖNCÜ</vt:lpstr>
      <vt:lpstr>Arş. Gör. Pelin YAPICIOĞLU</vt:lpstr>
      <vt:lpstr>Doktora Bursiyeri Celal Çiftçi</vt:lpstr>
      <vt:lpstr>Memur Sabri ŞAH</vt:lpstr>
      <vt:lpstr>Yardımcı Personel Mehmet ŞEKER</vt:lpstr>
      <vt:lpstr>LABORATUVAR OLANAKLARI</vt:lpstr>
      <vt:lpstr>PowerPoint Sunusu</vt:lpstr>
      <vt:lpstr>PowerPoint Sunusu</vt:lpstr>
      <vt:lpstr>EĞİTİM-ÖĞRETİM</vt:lpstr>
      <vt:lpstr>EĞİTİM-ÖĞRETİM</vt:lpstr>
      <vt:lpstr>Sınav Yönergesi</vt:lpstr>
      <vt:lpstr>Neler Yapmamalısınız</vt:lpstr>
      <vt:lpstr>Notlar ve Değerlendirme*</vt:lpstr>
      <vt:lpstr>PowerPoint Sunusu</vt:lpstr>
      <vt:lpstr>Not Ortalamaları*</vt:lpstr>
      <vt:lpstr>Çift Anadal/Yandal*</vt:lpstr>
      <vt:lpstr>Çift Anadal/Yandal*</vt:lpstr>
      <vt:lpstr>ERASMUS ÖĞRENİM HAREKETLİLİĞİ*</vt:lpstr>
      <vt:lpstr>Mezun Durumu</vt:lpstr>
      <vt:lpstr>Önemli Linkler</vt:lpstr>
      <vt:lpstr>Teşekkür ederiz.</vt:lpstr>
      <vt:lpstr>HARRAN ÜNİVERSİTESİ </vt:lpstr>
    </vt:vector>
  </TitlesOfParts>
  <Company>Katilimsiz.Com @ necooy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ÇEVRE MÜHENDİSİ VE ÇEVRE MÜHENDİSLİĞİ HAKKINDA</dc:title>
  <dc:creator>Pelin</dc:creator>
  <cp:lastModifiedBy>Pelin</cp:lastModifiedBy>
  <cp:revision>285</cp:revision>
  <dcterms:created xsi:type="dcterms:W3CDTF">2011-10-09T07:34:25Z</dcterms:created>
  <dcterms:modified xsi:type="dcterms:W3CDTF">2018-10-05T07:01:14Z</dcterms:modified>
</cp:coreProperties>
</file>