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58"/>
  </p:notesMasterIdLst>
  <p:sldIdLst>
    <p:sldId id="299" r:id="rId2"/>
    <p:sldId id="322" r:id="rId3"/>
    <p:sldId id="323" r:id="rId4"/>
    <p:sldId id="320" r:id="rId5"/>
    <p:sldId id="324" r:id="rId6"/>
    <p:sldId id="325" r:id="rId7"/>
    <p:sldId id="326" r:id="rId8"/>
    <p:sldId id="327" r:id="rId9"/>
    <p:sldId id="328" r:id="rId10"/>
    <p:sldId id="329" r:id="rId11"/>
    <p:sldId id="282" r:id="rId12"/>
    <p:sldId id="330" r:id="rId13"/>
    <p:sldId id="331" r:id="rId14"/>
    <p:sldId id="300" r:id="rId15"/>
    <p:sldId id="301" r:id="rId16"/>
    <p:sldId id="302" r:id="rId17"/>
    <p:sldId id="303" r:id="rId18"/>
    <p:sldId id="283" r:id="rId19"/>
    <p:sldId id="286" r:id="rId20"/>
    <p:sldId id="284" r:id="rId21"/>
    <p:sldId id="279" r:id="rId22"/>
    <p:sldId id="304" r:id="rId23"/>
    <p:sldId id="272" r:id="rId24"/>
    <p:sldId id="289" r:id="rId25"/>
    <p:sldId id="260" r:id="rId26"/>
    <p:sldId id="292" r:id="rId27"/>
    <p:sldId id="257" r:id="rId28"/>
    <p:sldId id="262" r:id="rId29"/>
    <p:sldId id="263" r:id="rId30"/>
    <p:sldId id="267" r:id="rId31"/>
    <p:sldId id="288" r:id="rId32"/>
    <p:sldId id="291" r:id="rId33"/>
    <p:sldId id="287" r:id="rId34"/>
    <p:sldId id="269" r:id="rId35"/>
    <p:sldId id="268" r:id="rId36"/>
    <p:sldId id="266" r:id="rId37"/>
    <p:sldId id="313" r:id="rId38"/>
    <p:sldId id="305" r:id="rId39"/>
    <p:sldId id="306" r:id="rId40"/>
    <p:sldId id="307" r:id="rId41"/>
    <p:sldId id="308" r:id="rId42"/>
    <p:sldId id="315" r:id="rId43"/>
    <p:sldId id="314" r:id="rId44"/>
    <p:sldId id="309" r:id="rId45"/>
    <p:sldId id="310" r:id="rId46"/>
    <p:sldId id="311" r:id="rId47"/>
    <p:sldId id="312" r:id="rId48"/>
    <p:sldId id="316" r:id="rId49"/>
    <p:sldId id="317" r:id="rId50"/>
    <p:sldId id="319" r:id="rId51"/>
    <p:sldId id="318" r:id="rId52"/>
    <p:sldId id="293" r:id="rId53"/>
    <p:sldId id="294" r:id="rId54"/>
    <p:sldId id="295" r:id="rId55"/>
    <p:sldId id="296" r:id="rId56"/>
    <p:sldId id="297" r:id="rId57"/>
  </p:sldIdLst>
  <p:sldSz cx="9144000" cy="5715000" type="screen16x10"/>
  <p:notesSz cx="9144000" cy="6858000"/>
  <p:defaultTextStyle>
    <a:defPPr>
      <a:defRPr lang="tr-TR"/>
    </a:defPPr>
    <a:lvl1pPr marL="0" algn="l" defTabSz="726310" rtl="0" eaLnBrk="1" latinLnBrk="0" hangingPunct="1">
      <a:defRPr sz="1400" kern="1200">
        <a:solidFill>
          <a:schemeClr val="tx1"/>
        </a:solidFill>
        <a:latin typeface="+mn-lt"/>
        <a:ea typeface="+mn-ea"/>
        <a:cs typeface="+mn-cs"/>
      </a:defRPr>
    </a:lvl1pPr>
    <a:lvl2pPr marL="363155" algn="l" defTabSz="726310" rtl="0" eaLnBrk="1" latinLnBrk="0" hangingPunct="1">
      <a:defRPr sz="1400" kern="1200">
        <a:solidFill>
          <a:schemeClr val="tx1"/>
        </a:solidFill>
        <a:latin typeface="+mn-lt"/>
        <a:ea typeface="+mn-ea"/>
        <a:cs typeface="+mn-cs"/>
      </a:defRPr>
    </a:lvl2pPr>
    <a:lvl3pPr marL="726310" algn="l" defTabSz="726310" rtl="0" eaLnBrk="1" latinLnBrk="0" hangingPunct="1">
      <a:defRPr sz="1400" kern="1200">
        <a:solidFill>
          <a:schemeClr val="tx1"/>
        </a:solidFill>
        <a:latin typeface="+mn-lt"/>
        <a:ea typeface="+mn-ea"/>
        <a:cs typeface="+mn-cs"/>
      </a:defRPr>
    </a:lvl3pPr>
    <a:lvl4pPr marL="1089465" algn="l" defTabSz="726310" rtl="0" eaLnBrk="1" latinLnBrk="0" hangingPunct="1">
      <a:defRPr sz="1400" kern="1200">
        <a:solidFill>
          <a:schemeClr val="tx1"/>
        </a:solidFill>
        <a:latin typeface="+mn-lt"/>
        <a:ea typeface="+mn-ea"/>
        <a:cs typeface="+mn-cs"/>
      </a:defRPr>
    </a:lvl4pPr>
    <a:lvl5pPr marL="1452619" algn="l" defTabSz="726310" rtl="0" eaLnBrk="1" latinLnBrk="0" hangingPunct="1">
      <a:defRPr sz="1400" kern="1200">
        <a:solidFill>
          <a:schemeClr val="tx1"/>
        </a:solidFill>
        <a:latin typeface="+mn-lt"/>
        <a:ea typeface="+mn-ea"/>
        <a:cs typeface="+mn-cs"/>
      </a:defRPr>
    </a:lvl5pPr>
    <a:lvl6pPr marL="1815774" algn="l" defTabSz="726310" rtl="0" eaLnBrk="1" latinLnBrk="0" hangingPunct="1">
      <a:defRPr sz="1400" kern="1200">
        <a:solidFill>
          <a:schemeClr val="tx1"/>
        </a:solidFill>
        <a:latin typeface="+mn-lt"/>
        <a:ea typeface="+mn-ea"/>
        <a:cs typeface="+mn-cs"/>
      </a:defRPr>
    </a:lvl6pPr>
    <a:lvl7pPr marL="2178928" algn="l" defTabSz="726310" rtl="0" eaLnBrk="1" latinLnBrk="0" hangingPunct="1">
      <a:defRPr sz="1400" kern="1200">
        <a:solidFill>
          <a:schemeClr val="tx1"/>
        </a:solidFill>
        <a:latin typeface="+mn-lt"/>
        <a:ea typeface="+mn-ea"/>
        <a:cs typeface="+mn-cs"/>
      </a:defRPr>
    </a:lvl7pPr>
    <a:lvl8pPr marL="2542083" algn="l" defTabSz="726310" rtl="0" eaLnBrk="1" latinLnBrk="0" hangingPunct="1">
      <a:defRPr sz="1400" kern="1200">
        <a:solidFill>
          <a:schemeClr val="tx1"/>
        </a:solidFill>
        <a:latin typeface="+mn-lt"/>
        <a:ea typeface="+mn-ea"/>
        <a:cs typeface="+mn-cs"/>
      </a:defRPr>
    </a:lvl8pPr>
    <a:lvl9pPr marL="2905237" algn="l" defTabSz="72631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265" autoAdjust="0"/>
  </p:normalViewPr>
  <p:slideViewPr>
    <p:cSldViewPr>
      <p:cViewPr varScale="1">
        <p:scale>
          <a:sx n="84" d="100"/>
          <a:sy n="84" d="100"/>
        </p:scale>
        <p:origin x="1014" y="78"/>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56907DD-3897-48F7-81FF-65C9FC9A1713}" type="datetimeFigureOut">
              <a:rPr lang="tr-TR" smtClean="0"/>
              <a:pPr/>
              <a:t>20.07.2020</a:t>
            </a:fld>
            <a:endParaRPr lang="tr-TR"/>
          </a:p>
        </p:txBody>
      </p:sp>
      <p:sp>
        <p:nvSpPr>
          <p:cNvPr id="4" name="3 Slayt Görüntüsü Yer Tutucusu"/>
          <p:cNvSpPr>
            <a:spLocks noGrp="1" noRot="1" noChangeAspect="1"/>
          </p:cNvSpPr>
          <p:nvPr>
            <p:ph type="sldImg" idx="2"/>
          </p:nvPr>
        </p:nvSpPr>
        <p:spPr>
          <a:xfrm>
            <a:off x="2514600" y="514350"/>
            <a:ext cx="4114800" cy="25717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6D9B31D2-2A5F-46B6-A8B1-DFBF908BD2A0}" type="slidenum">
              <a:rPr lang="tr-TR" smtClean="0"/>
              <a:pPr/>
              <a:t>‹#›</a:t>
            </a:fld>
            <a:endParaRPr lang="tr-TR"/>
          </a:p>
        </p:txBody>
      </p:sp>
    </p:spTree>
    <p:extLst>
      <p:ext uri="{BB962C8B-B14F-4D97-AF65-F5344CB8AC3E}">
        <p14:creationId xmlns:p14="http://schemas.microsoft.com/office/powerpoint/2010/main" val="3579520186"/>
      </p:ext>
    </p:extLst>
  </p:cSld>
  <p:clrMap bg1="lt1" tx1="dk1" bg2="lt2" tx2="dk2" accent1="accent1" accent2="accent2" accent3="accent3" accent4="accent4" accent5="accent5" accent6="accent6" hlink="hlink" folHlink="folHlink"/>
  <p:notesStyle>
    <a:lvl1pPr marL="0" algn="l" defTabSz="726310" rtl="0" eaLnBrk="1" latinLnBrk="0" hangingPunct="1">
      <a:defRPr sz="900" kern="1200">
        <a:solidFill>
          <a:schemeClr val="tx1"/>
        </a:solidFill>
        <a:latin typeface="+mn-lt"/>
        <a:ea typeface="+mn-ea"/>
        <a:cs typeface="+mn-cs"/>
      </a:defRPr>
    </a:lvl1pPr>
    <a:lvl2pPr marL="363155" algn="l" defTabSz="726310" rtl="0" eaLnBrk="1" latinLnBrk="0" hangingPunct="1">
      <a:defRPr sz="900" kern="1200">
        <a:solidFill>
          <a:schemeClr val="tx1"/>
        </a:solidFill>
        <a:latin typeface="+mn-lt"/>
        <a:ea typeface="+mn-ea"/>
        <a:cs typeface="+mn-cs"/>
      </a:defRPr>
    </a:lvl2pPr>
    <a:lvl3pPr marL="726310" algn="l" defTabSz="726310" rtl="0" eaLnBrk="1" latinLnBrk="0" hangingPunct="1">
      <a:defRPr sz="900" kern="1200">
        <a:solidFill>
          <a:schemeClr val="tx1"/>
        </a:solidFill>
        <a:latin typeface="+mn-lt"/>
        <a:ea typeface="+mn-ea"/>
        <a:cs typeface="+mn-cs"/>
      </a:defRPr>
    </a:lvl3pPr>
    <a:lvl4pPr marL="1089465" algn="l" defTabSz="726310" rtl="0" eaLnBrk="1" latinLnBrk="0" hangingPunct="1">
      <a:defRPr sz="900" kern="1200">
        <a:solidFill>
          <a:schemeClr val="tx1"/>
        </a:solidFill>
        <a:latin typeface="+mn-lt"/>
        <a:ea typeface="+mn-ea"/>
        <a:cs typeface="+mn-cs"/>
      </a:defRPr>
    </a:lvl4pPr>
    <a:lvl5pPr marL="1452619" algn="l" defTabSz="726310" rtl="0" eaLnBrk="1" latinLnBrk="0" hangingPunct="1">
      <a:defRPr sz="900" kern="1200">
        <a:solidFill>
          <a:schemeClr val="tx1"/>
        </a:solidFill>
        <a:latin typeface="+mn-lt"/>
        <a:ea typeface="+mn-ea"/>
        <a:cs typeface="+mn-cs"/>
      </a:defRPr>
    </a:lvl5pPr>
    <a:lvl6pPr marL="1815774" algn="l" defTabSz="726310" rtl="0" eaLnBrk="1" latinLnBrk="0" hangingPunct="1">
      <a:defRPr sz="900" kern="1200">
        <a:solidFill>
          <a:schemeClr val="tx1"/>
        </a:solidFill>
        <a:latin typeface="+mn-lt"/>
        <a:ea typeface="+mn-ea"/>
        <a:cs typeface="+mn-cs"/>
      </a:defRPr>
    </a:lvl6pPr>
    <a:lvl7pPr marL="2178928" algn="l" defTabSz="726310" rtl="0" eaLnBrk="1" latinLnBrk="0" hangingPunct="1">
      <a:defRPr sz="900" kern="1200">
        <a:solidFill>
          <a:schemeClr val="tx1"/>
        </a:solidFill>
        <a:latin typeface="+mn-lt"/>
        <a:ea typeface="+mn-ea"/>
        <a:cs typeface="+mn-cs"/>
      </a:defRPr>
    </a:lvl7pPr>
    <a:lvl8pPr marL="2542083" algn="l" defTabSz="726310" rtl="0" eaLnBrk="1" latinLnBrk="0" hangingPunct="1">
      <a:defRPr sz="900" kern="1200">
        <a:solidFill>
          <a:schemeClr val="tx1"/>
        </a:solidFill>
        <a:latin typeface="+mn-lt"/>
        <a:ea typeface="+mn-ea"/>
        <a:cs typeface="+mn-cs"/>
      </a:defRPr>
    </a:lvl8pPr>
    <a:lvl9pPr marL="2905237" algn="l" defTabSz="72631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6D9B31D2-2A5F-46B6-A8B1-DFBF908BD2A0}" type="slidenum">
              <a:rPr lang="tr-TR" smtClean="0"/>
              <a:pPr/>
              <a:t>6</a:t>
            </a:fld>
            <a:endParaRPr lang="tr-TR"/>
          </a:p>
        </p:txBody>
      </p:sp>
    </p:spTree>
    <p:extLst>
      <p:ext uri="{BB962C8B-B14F-4D97-AF65-F5344CB8AC3E}">
        <p14:creationId xmlns:p14="http://schemas.microsoft.com/office/powerpoint/2010/main" val="307248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28</a:t>
            </a:fld>
            <a:endParaRPr lang="tr-TR"/>
          </a:p>
        </p:txBody>
      </p:sp>
    </p:spTree>
    <p:extLst>
      <p:ext uri="{BB962C8B-B14F-4D97-AF65-F5344CB8AC3E}">
        <p14:creationId xmlns:p14="http://schemas.microsoft.com/office/powerpoint/2010/main" val="186433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29</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30</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32</a:t>
            </a:fld>
            <a:endParaRPr lang="tr-TR"/>
          </a:p>
        </p:txBody>
      </p:sp>
    </p:spTree>
    <p:extLst>
      <p:ext uri="{BB962C8B-B14F-4D97-AF65-F5344CB8AC3E}">
        <p14:creationId xmlns:p14="http://schemas.microsoft.com/office/powerpoint/2010/main" val="371266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33</a:t>
            </a:fld>
            <a:endParaRPr lang="tr-TR"/>
          </a:p>
        </p:txBody>
      </p:sp>
    </p:spTree>
    <p:extLst>
      <p:ext uri="{BB962C8B-B14F-4D97-AF65-F5344CB8AC3E}">
        <p14:creationId xmlns:p14="http://schemas.microsoft.com/office/powerpoint/2010/main" val="684338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34</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35</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36</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11</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18</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19</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20</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21</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23</a:t>
            </a:fld>
            <a:endParaRPr lang="tr-TR"/>
          </a:p>
        </p:txBody>
      </p:sp>
    </p:spTree>
    <p:extLst>
      <p:ext uri="{BB962C8B-B14F-4D97-AF65-F5344CB8AC3E}">
        <p14:creationId xmlns:p14="http://schemas.microsoft.com/office/powerpoint/2010/main" val="283197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25</a:t>
            </a:fld>
            <a:endParaRPr lang="tr-TR"/>
          </a:p>
        </p:txBody>
      </p:sp>
    </p:spTree>
    <p:extLst>
      <p:ext uri="{BB962C8B-B14F-4D97-AF65-F5344CB8AC3E}">
        <p14:creationId xmlns:p14="http://schemas.microsoft.com/office/powerpoint/2010/main" val="2105680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D9B31D2-2A5F-46B6-A8B1-DFBF908BD2A0}" type="slidenum">
              <a:rPr lang="tr-TR" smtClean="0"/>
              <a:pPr/>
              <a:t>27</a:t>
            </a:fld>
            <a:endParaRPr lang="tr-TR"/>
          </a:p>
        </p:txBody>
      </p:sp>
    </p:spTree>
    <p:extLst>
      <p:ext uri="{BB962C8B-B14F-4D97-AF65-F5344CB8AC3E}">
        <p14:creationId xmlns:p14="http://schemas.microsoft.com/office/powerpoint/2010/main" val="351877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3" y="3175000"/>
            <a:ext cx="3733819" cy="75906"/>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1" y="3247508"/>
            <a:ext cx="3733801" cy="16002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1" y="3429306"/>
            <a:ext cx="3733801" cy="7620"/>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3470336"/>
            <a:ext cx="1965960" cy="1524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3499643"/>
            <a:ext cx="1965960" cy="7620"/>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302000"/>
            <a:ext cx="3063240" cy="22860"/>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3384153"/>
            <a:ext cx="1600200" cy="30480"/>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041385"/>
            <a:ext cx="9144000" cy="203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1" y="3062940"/>
            <a:ext cx="9144001" cy="11723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035908"/>
            <a:ext cx="2729950" cy="20702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0847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001573"/>
            <a:ext cx="8458200" cy="1225021"/>
          </a:xfrm>
        </p:spPr>
        <p:txBody>
          <a:bodyPr anchor="b"/>
          <a:lstStyle>
            <a:lvl1pPr>
              <a:defRPr sz="4400">
                <a:solidFill>
                  <a:schemeClr val="bg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457200" y="3249948"/>
            <a:ext cx="4953000" cy="14605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705600" y="3505200"/>
            <a:ext cx="960120" cy="381000"/>
          </a:xfrm>
        </p:spPr>
        <p:txBody>
          <a:bodyPr/>
          <a:lstStyle/>
          <a:p>
            <a:fld id="{B80E568B-6587-4D27-BD78-08D103075C8D}" type="datetime1">
              <a:rPr lang="tr-TR" smtClean="0"/>
              <a:pPr/>
              <a:t>20.07.2020</a:t>
            </a:fld>
            <a:endParaRPr lang="tr-TR"/>
          </a:p>
        </p:txBody>
      </p:sp>
      <p:sp>
        <p:nvSpPr>
          <p:cNvPr id="17" name="16 Altbilgi Yer Tutucusu"/>
          <p:cNvSpPr>
            <a:spLocks noGrp="1"/>
          </p:cNvSpPr>
          <p:nvPr>
            <p:ph type="ftr" sz="quarter" idx="11"/>
          </p:nvPr>
        </p:nvSpPr>
        <p:spPr>
          <a:xfrm>
            <a:off x="5410200" y="3504407"/>
            <a:ext cx="1295400" cy="381000"/>
          </a:xfrm>
        </p:spPr>
        <p:txBody>
          <a:bodyPr/>
          <a:lstStyle/>
          <a:p>
            <a:r>
              <a:rPr lang="tr-TR" smtClean="0"/>
              <a:t>20 Aralık 2017</a:t>
            </a:r>
            <a:endParaRPr lang="tr-TR"/>
          </a:p>
        </p:txBody>
      </p:sp>
      <p:sp>
        <p:nvSpPr>
          <p:cNvPr id="29" name="28 Slayt Numarası Yer Tutucusu"/>
          <p:cNvSpPr>
            <a:spLocks noGrp="1"/>
          </p:cNvSpPr>
          <p:nvPr>
            <p:ph type="sldNum" sz="quarter" idx="12"/>
          </p:nvPr>
        </p:nvSpPr>
        <p:spPr>
          <a:xfrm>
            <a:off x="8320088" y="947"/>
            <a:ext cx="747712" cy="304800"/>
          </a:xfrm>
        </p:spPr>
        <p:txBody>
          <a:bodyPr/>
          <a:lstStyle>
            <a:lvl1pPr algn="r">
              <a:defRPr sz="1800">
                <a:solidFill>
                  <a:schemeClr val="bg1"/>
                </a:solidFill>
              </a:defRPr>
            </a:lvl1pPr>
          </a:lstStyle>
          <a:p>
            <a:fld id="{78D21D61-5BF1-47BC-8A54-2A809EDF2BE5}"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A8ABDD5A-730B-42D9-9125-570259F76020}" type="datetime1">
              <a:rPr lang="tr-TR" smtClean="0"/>
              <a:pPr/>
              <a:t>20.07.2020</a:t>
            </a:fld>
            <a:endParaRPr lang="tr-TR"/>
          </a:p>
        </p:txBody>
      </p:sp>
      <p:sp>
        <p:nvSpPr>
          <p:cNvPr id="5" name="4 Altbilgi Yer Tutucusu"/>
          <p:cNvSpPr>
            <a:spLocks noGrp="1"/>
          </p:cNvSpPr>
          <p:nvPr>
            <p:ph type="ftr" sz="quarter" idx="11"/>
          </p:nvPr>
        </p:nvSpPr>
        <p:spPr/>
        <p:txBody>
          <a:bodyPr/>
          <a:lstStyle/>
          <a:p>
            <a:r>
              <a:rPr lang="tr-TR" smtClean="0"/>
              <a:t>20 Aralık 2017</a:t>
            </a:r>
            <a:endParaRPr lang="tr-TR"/>
          </a:p>
        </p:txBody>
      </p:sp>
      <p:sp>
        <p:nvSpPr>
          <p:cNvPr id="6" name="5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952500"/>
            <a:ext cx="1905000" cy="4572000"/>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52500"/>
            <a:ext cx="6248400" cy="4572000"/>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7B0BDAF2-5792-4449-AFD5-B3F1CAFAC3BB}" type="datetime1">
              <a:rPr lang="tr-TR" smtClean="0"/>
              <a:pPr/>
              <a:t>20.07.2020</a:t>
            </a:fld>
            <a:endParaRPr lang="tr-TR"/>
          </a:p>
        </p:txBody>
      </p:sp>
      <p:sp>
        <p:nvSpPr>
          <p:cNvPr id="5" name="4 Altbilgi Yer Tutucusu"/>
          <p:cNvSpPr>
            <a:spLocks noGrp="1"/>
          </p:cNvSpPr>
          <p:nvPr>
            <p:ph type="ftr" sz="quarter" idx="11"/>
          </p:nvPr>
        </p:nvSpPr>
        <p:spPr/>
        <p:txBody>
          <a:bodyPr/>
          <a:lstStyle/>
          <a:p>
            <a:r>
              <a:rPr lang="tr-TR" smtClean="0"/>
              <a:t>20 Aralık 2017</a:t>
            </a:r>
            <a:endParaRPr lang="tr-TR"/>
          </a:p>
        </p:txBody>
      </p:sp>
      <p:sp>
        <p:nvSpPr>
          <p:cNvPr id="6" name="5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008BA25A-5256-4E26-9E0B-F881A7917CA9}" type="datetime1">
              <a:rPr lang="tr-TR" smtClean="0"/>
              <a:pPr/>
              <a:t>20.07.2020</a:t>
            </a:fld>
            <a:endParaRPr lang="tr-TR"/>
          </a:p>
        </p:txBody>
      </p:sp>
      <p:sp>
        <p:nvSpPr>
          <p:cNvPr id="5" name="4 Altbilgi Yer Tutucusu"/>
          <p:cNvSpPr>
            <a:spLocks noGrp="1"/>
          </p:cNvSpPr>
          <p:nvPr>
            <p:ph type="ftr" sz="quarter" idx="11"/>
          </p:nvPr>
        </p:nvSpPr>
        <p:spPr/>
        <p:txBody>
          <a:bodyPr/>
          <a:lstStyle/>
          <a:p>
            <a:r>
              <a:rPr lang="tr-TR" smtClean="0"/>
              <a:t>20 Aralık 2017</a:t>
            </a:r>
            <a:endParaRPr lang="tr-TR"/>
          </a:p>
        </p:txBody>
      </p:sp>
      <p:sp>
        <p:nvSpPr>
          <p:cNvPr id="6" name="5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651000"/>
            <a:ext cx="7772400" cy="1135063"/>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805907"/>
            <a:ext cx="7772400" cy="1258093"/>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2FBF0B2B-73A4-4A40-A926-06FC30D4812A}" type="datetime1">
              <a:rPr lang="tr-TR" smtClean="0"/>
              <a:pPr/>
              <a:t>20.07.2020</a:t>
            </a:fld>
            <a:endParaRPr lang="tr-TR"/>
          </a:p>
        </p:txBody>
      </p:sp>
      <p:sp>
        <p:nvSpPr>
          <p:cNvPr id="5" name="4 Altbilgi Yer Tutucusu"/>
          <p:cNvSpPr>
            <a:spLocks noGrp="1"/>
          </p:cNvSpPr>
          <p:nvPr>
            <p:ph type="ftr" sz="quarter" idx="11"/>
          </p:nvPr>
        </p:nvSpPr>
        <p:spPr/>
        <p:txBody>
          <a:bodyPr/>
          <a:lstStyle/>
          <a:p>
            <a:r>
              <a:rPr lang="tr-TR" smtClean="0"/>
              <a:t>20 Aralık 2017</a:t>
            </a:r>
            <a:endParaRPr lang="tr-TR"/>
          </a:p>
        </p:txBody>
      </p:sp>
      <p:sp>
        <p:nvSpPr>
          <p:cNvPr id="6" name="5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874520"/>
            <a:ext cx="4038600" cy="3771636"/>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874520"/>
            <a:ext cx="4038600" cy="3771636"/>
          </a:xfrm>
        </p:spPr>
        <p:txBody>
          <a:bodyPr/>
          <a:lstStyle>
            <a:lvl1pPr>
              <a:defRPr sz="2000"/>
            </a:lvl1pPr>
            <a:lvl2pPr>
              <a:defRPr sz="1900"/>
            </a:lvl2pPr>
            <a:lvl3pPr>
              <a:defRPr sz="18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835E72A3-FB6A-4E85-806A-E9D3A41868F3}" type="datetime1">
              <a:rPr lang="tr-TR" smtClean="0"/>
              <a:pPr/>
              <a:t>20.07.2020</a:t>
            </a:fld>
            <a:endParaRPr lang="tr-TR"/>
          </a:p>
        </p:txBody>
      </p:sp>
      <p:sp>
        <p:nvSpPr>
          <p:cNvPr id="6" name="5 Altbilgi Yer Tutucusu"/>
          <p:cNvSpPr>
            <a:spLocks noGrp="1"/>
          </p:cNvSpPr>
          <p:nvPr>
            <p:ph type="ftr" sz="quarter" idx="11"/>
          </p:nvPr>
        </p:nvSpPr>
        <p:spPr/>
        <p:txBody>
          <a:bodyPr/>
          <a:lstStyle/>
          <a:p>
            <a:r>
              <a:rPr lang="tr-TR" smtClean="0"/>
              <a:t>20 Aralık 2017</a:t>
            </a:r>
            <a:endParaRPr lang="tr-TR"/>
          </a:p>
        </p:txBody>
      </p:sp>
      <p:sp>
        <p:nvSpPr>
          <p:cNvPr id="7" name="6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952500"/>
            <a:ext cx="8382000" cy="891540"/>
          </a:xfrm>
        </p:spPr>
        <p:txBody>
          <a:bodyPr anchor="ctr"/>
          <a:lstStyle>
            <a:lvl1pPr>
              <a:defRPr sz="4000" b="0" i="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81000" y="1870808"/>
            <a:ext cx="4041648" cy="3810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721226" y="1870808"/>
            <a:ext cx="4041775" cy="3810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381000" y="2257099"/>
            <a:ext cx="4041648" cy="32385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718305" y="2257099"/>
            <a:ext cx="4041775" cy="32385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25 Veri Yer Tutucusu"/>
          <p:cNvSpPr>
            <a:spLocks noGrp="1"/>
          </p:cNvSpPr>
          <p:nvPr>
            <p:ph type="dt" sz="half" idx="10"/>
          </p:nvPr>
        </p:nvSpPr>
        <p:spPr/>
        <p:txBody>
          <a:bodyPr rtlCol="0"/>
          <a:lstStyle/>
          <a:p>
            <a:fld id="{8934A789-6375-4209-A392-3D3D24C08F8B}" type="datetime1">
              <a:rPr lang="tr-TR" smtClean="0"/>
              <a:pPr/>
              <a:t>20.07.2020</a:t>
            </a:fld>
            <a:endParaRPr lang="tr-TR"/>
          </a:p>
        </p:txBody>
      </p:sp>
      <p:sp>
        <p:nvSpPr>
          <p:cNvPr id="27" name="26 Slayt Numarası Yer Tutucusu"/>
          <p:cNvSpPr>
            <a:spLocks noGrp="1"/>
          </p:cNvSpPr>
          <p:nvPr>
            <p:ph type="sldNum" sz="quarter" idx="11"/>
          </p:nvPr>
        </p:nvSpPr>
        <p:spPr/>
        <p:txBody>
          <a:bodyPr rtlCol="0"/>
          <a:lstStyle/>
          <a:p>
            <a:fld id="{78D21D61-5BF1-47BC-8A54-2A809EDF2BE5}" type="slidenum">
              <a:rPr lang="tr-TR" smtClean="0"/>
              <a:pPr/>
              <a:t>‹#›</a:t>
            </a:fld>
            <a:endParaRPr lang="tr-TR"/>
          </a:p>
        </p:txBody>
      </p:sp>
      <p:sp>
        <p:nvSpPr>
          <p:cNvPr id="28" name="27 Altbilgi Yer Tutucusu"/>
          <p:cNvSpPr>
            <a:spLocks noGrp="1"/>
          </p:cNvSpPr>
          <p:nvPr>
            <p:ph type="ftr" sz="quarter" idx="12"/>
          </p:nvPr>
        </p:nvSpPr>
        <p:spPr/>
        <p:txBody>
          <a:bodyPr rtlCol="0"/>
          <a:lstStyle/>
          <a:p>
            <a:r>
              <a:rPr lang="tr-TR" smtClean="0"/>
              <a:t>20 Aralık 2017</a:t>
            </a:r>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52500"/>
            <a:ext cx="8229600" cy="891540"/>
          </a:xfrm>
        </p:spPr>
        <p:txBody>
          <a:bodyPr anchor="ctr"/>
          <a:lstStyle>
            <a:lvl1pPr>
              <a:defRPr sz="4000">
                <a:solidFill>
                  <a:schemeClr val="tx2"/>
                </a:solidFill>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a:xfrm>
            <a:off x="6583680" y="510540"/>
            <a:ext cx="957264" cy="381000"/>
          </a:xfrm>
        </p:spPr>
        <p:txBody>
          <a:bodyPr/>
          <a:lstStyle/>
          <a:p>
            <a:fld id="{84CA4B5B-FEA8-45B3-B917-6841AC2B4115}" type="datetime1">
              <a:rPr lang="tr-TR" smtClean="0"/>
              <a:pPr/>
              <a:t>20.07.2020</a:t>
            </a:fld>
            <a:endParaRPr lang="tr-TR"/>
          </a:p>
        </p:txBody>
      </p:sp>
      <p:sp>
        <p:nvSpPr>
          <p:cNvPr id="4" name="3 Altbilgi Yer Tutucusu"/>
          <p:cNvSpPr>
            <a:spLocks noGrp="1"/>
          </p:cNvSpPr>
          <p:nvPr>
            <p:ph type="ftr" sz="quarter" idx="11"/>
          </p:nvPr>
        </p:nvSpPr>
        <p:spPr>
          <a:xfrm>
            <a:off x="5257800" y="510540"/>
            <a:ext cx="1325880" cy="381000"/>
          </a:xfrm>
        </p:spPr>
        <p:txBody>
          <a:bodyPr/>
          <a:lstStyle/>
          <a:p>
            <a:r>
              <a:rPr lang="tr-TR" smtClean="0"/>
              <a:t>20 Aralık 2017</a:t>
            </a:r>
            <a:endParaRPr lang="tr-TR"/>
          </a:p>
        </p:txBody>
      </p:sp>
      <p:sp>
        <p:nvSpPr>
          <p:cNvPr id="5" name="4 Slayt Numarası Yer Tutucusu"/>
          <p:cNvSpPr>
            <a:spLocks noGrp="1"/>
          </p:cNvSpPr>
          <p:nvPr>
            <p:ph type="sldNum" sz="quarter" idx="12"/>
          </p:nvPr>
        </p:nvSpPr>
        <p:spPr>
          <a:xfrm>
            <a:off x="8174736" y="1893"/>
            <a:ext cx="762000" cy="304800"/>
          </a:xfrm>
        </p:spPr>
        <p:txBody>
          <a:bodyPr/>
          <a:lstStyle/>
          <a:p>
            <a:fld id="{78D21D61-5BF1-47BC-8A54-2A809EDF2BE5}"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69A1E2C-A794-4732-BB26-D15F218BFB53}" type="datetime1">
              <a:rPr lang="tr-TR" smtClean="0"/>
              <a:pPr/>
              <a:t>20.07.2020</a:t>
            </a:fld>
            <a:endParaRPr lang="tr-TR"/>
          </a:p>
        </p:txBody>
      </p:sp>
      <p:sp>
        <p:nvSpPr>
          <p:cNvPr id="3" name="2 Altbilgi Yer Tutucusu"/>
          <p:cNvSpPr>
            <a:spLocks noGrp="1"/>
          </p:cNvSpPr>
          <p:nvPr>
            <p:ph type="ftr" sz="quarter" idx="11"/>
          </p:nvPr>
        </p:nvSpPr>
        <p:spPr/>
        <p:txBody>
          <a:bodyPr/>
          <a:lstStyle/>
          <a:p>
            <a:r>
              <a:rPr lang="tr-TR" smtClean="0"/>
              <a:t>20 Aralık 2017</a:t>
            </a:r>
            <a:endParaRPr lang="tr-TR"/>
          </a:p>
        </p:txBody>
      </p:sp>
      <p:sp>
        <p:nvSpPr>
          <p:cNvPr id="4" name="3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918308"/>
            <a:ext cx="3383280" cy="731520"/>
          </a:xfrm>
        </p:spPr>
        <p:txBody>
          <a:bodyPr anchor="b"/>
          <a:lstStyle>
            <a:lvl1pPr algn="l">
              <a:buNone/>
              <a:defRPr sz="1800" b="1"/>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5353496" y="1675606"/>
            <a:ext cx="3383280" cy="384810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152400" y="646906"/>
            <a:ext cx="5102352" cy="487680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E0668EF6-1974-4824-9013-9DE3737C55FA}" type="datetime1">
              <a:rPr lang="tr-TR" smtClean="0"/>
              <a:pPr/>
              <a:t>20.07.2020</a:t>
            </a:fld>
            <a:endParaRPr lang="tr-TR"/>
          </a:p>
        </p:txBody>
      </p:sp>
      <p:sp>
        <p:nvSpPr>
          <p:cNvPr id="6" name="5 Altbilgi Yer Tutucusu"/>
          <p:cNvSpPr>
            <a:spLocks noGrp="1"/>
          </p:cNvSpPr>
          <p:nvPr>
            <p:ph type="ftr" sz="quarter" idx="11"/>
          </p:nvPr>
        </p:nvSpPr>
        <p:spPr/>
        <p:txBody>
          <a:bodyPr/>
          <a:lstStyle/>
          <a:p>
            <a:r>
              <a:rPr lang="tr-TR" smtClean="0"/>
              <a:t>20 Aralık 2017</a:t>
            </a:r>
            <a:endParaRPr lang="tr-TR"/>
          </a:p>
        </p:txBody>
      </p:sp>
      <p:sp>
        <p:nvSpPr>
          <p:cNvPr id="7" name="6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5" y="924301"/>
            <a:ext cx="586803" cy="3901364"/>
          </a:xfrm>
        </p:spPr>
        <p:txBody>
          <a:bodyPr vert="vert270" lIns="45720" tIns="0" rIns="45720" anchor="t"/>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03671" y="952500"/>
            <a:ext cx="4572000" cy="3810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6088443" y="2728591"/>
            <a:ext cx="2590800" cy="2097074"/>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78E9B5F7-142C-4CDD-BBC3-D597B3F204F9}" type="datetime1">
              <a:rPr lang="tr-TR" smtClean="0"/>
              <a:pPr/>
              <a:t>20.07.2020</a:t>
            </a:fld>
            <a:endParaRPr lang="tr-TR"/>
          </a:p>
        </p:txBody>
      </p:sp>
      <p:sp>
        <p:nvSpPr>
          <p:cNvPr id="6" name="5 Altbilgi Yer Tutucusu"/>
          <p:cNvSpPr>
            <a:spLocks noGrp="1"/>
          </p:cNvSpPr>
          <p:nvPr>
            <p:ph type="ftr" sz="quarter" idx="11"/>
          </p:nvPr>
        </p:nvSpPr>
        <p:spPr/>
        <p:txBody>
          <a:bodyPr/>
          <a:lstStyle/>
          <a:p>
            <a:r>
              <a:rPr lang="tr-TR" smtClean="0"/>
              <a:t>20 Aralık 2017</a:t>
            </a:r>
            <a:endParaRPr lang="tr-TR"/>
          </a:p>
        </p:txBody>
      </p:sp>
      <p:sp>
        <p:nvSpPr>
          <p:cNvPr id="7" name="6 Slayt Numarası Yer Tutucusu"/>
          <p:cNvSpPr>
            <a:spLocks noGrp="1"/>
          </p:cNvSpPr>
          <p:nvPr>
            <p:ph type="sldNum" sz="quarter" idx="12"/>
          </p:nvPr>
        </p:nvSpPr>
        <p:spPr/>
        <p:txBody>
          <a:bodyPr/>
          <a:lstStyle/>
          <a:p>
            <a:fld id="{78D21D61-5BF1-47BC-8A54-2A809EDF2BE5}"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05682"/>
            <a:ext cx="9144000" cy="70339"/>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258886"/>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1" y="256897"/>
            <a:ext cx="9144001" cy="7620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3" y="300205"/>
            <a:ext cx="3733819" cy="75906"/>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1" y="366761"/>
            <a:ext cx="3733801" cy="150029"/>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14587"/>
            <a:ext cx="3063240" cy="22860"/>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490786"/>
            <a:ext cx="1600200" cy="30480"/>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1668"/>
            <a:ext cx="57626" cy="51816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1668"/>
            <a:ext cx="27432" cy="518160"/>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1668"/>
            <a:ext cx="9144" cy="518160"/>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1668"/>
            <a:ext cx="27432" cy="518160"/>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17"/>
            <a:ext cx="54864" cy="487680"/>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17"/>
            <a:ext cx="9144" cy="487680"/>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952500"/>
            <a:ext cx="8229600" cy="889000"/>
          </a:xfrm>
          <a:prstGeom prst="rect">
            <a:avLst/>
          </a:prstGeom>
        </p:spPr>
        <p:txBody>
          <a:bodyPr vert="horz" anchor="ctr">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874520"/>
            <a:ext cx="8229600" cy="36042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586536" y="510540"/>
            <a:ext cx="957264" cy="381000"/>
          </a:xfrm>
          <a:prstGeom prst="rect">
            <a:avLst/>
          </a:prstGeom>
        </p:spPr>
        <p:txBody>
          <a:bodyPr vert="horz"/>
          <a:lstStyle>
            <a:lvl1pPr algn="l" eaLnBrk="1" latinLnBrk="0" hangingPunct="1">
              <a:defRPr kumimoji="0" sz="800">
                <a:solidFill>
                  <a:schemeClr val="accent2"/>
                </a:solidFill>
              </a:defRPr>
            </a:lvl1pPr>
          </a:lstStyle>
          <a:p>
            <a:fld id="{3FD77C8B-E4ED-4B1F-A354-399C51D9B4A4}" type="datetime1">
              <a:rPr lang="tr-TR" smtClean="0"/>
              <a:pPr/>
              <a:t>20.07.2020</a:t>
            </a:fld>
            <a:endParaRPr lang="tr-TR"/>
          </a:p>
        </p:txBody>
      </p:sp>
      <p:sp>
        <p:nvSpPr>
          <p:cNvPr id="3" name="2 Altbilgi Yer Tutucusu"/>
          <p:cNvSpPr>
            <a:spLocks noGrp="1"/>
          </p:cNvSpPr>
          <p:nvPr>
            <p:ph type="ftr" sz="quarter" idx="3"/>
          </p:nvPr>
        </p:nvSpPr>
        <p:spPr>
          <a:xfrm>
            <a:off x="5257800" y="510540"/>
            <a:ext cx="1325880" cy="381000"/>
          </a:xfrm>
          <a:prstGeom prst="rect">
            <a:avLst/>
          </a:prstGeom>
        </p:spPr>
        <p:txBody>
          <a:bodyPr vert="horz"/>
          <a:lstStyle>
            <a:lvl1pPr algn="r" eaLnBrk="1" latinLnBrk="0" hangingPunct="1">
              <a:defRPr kumimoji="0" sz="800">
                <a:solidFill>
                  <a:schemeClr val="accent2"/>
                </a:solidFill>
              </a:defRPr>
            </a:lvl1pPr>
          </a:lstStyle>
          <a:p>
            <a:r>
              <a:rPr lang="tr-TR" smtClean="0"/>
              <a:t>20 Aralık 2017</a:t>
            </a:r>
            <a:endParaRPr lang="tr-TR"/>
          </a:p>
        </p:txBody>
      </p:sp>
      <p:sp>
        <p:nvSpPr>
          <p:cNvPr id="23" name="22 Slayt Numarası Yer Tutucusu"/>
          <p:cNvSpPr>
            <a:spLocks noGrp="1"/>
          </p:cNvSpPr>
          <p:nvPr>
            <p:ph type="sldNum" sz="quarter" idx="4"/>
          </p:nvPr>
        </p:nvSpPr>
        <p:spPr>
          <a:xfrm>
            <a:off x="8174736" y="1893"/>
            <a:ext cx="762000" cy="304800"/>
          </a:xfrm>
          <a:prstGeom prst="rect">
            <a:avLst/>
          </a:prstGeom>
        </p:spPr>
        <p:txBody>
          <a:bodyPr vert="horz" anchor="b"/>
          <a:lstStyle>
            <a:lvl1pPr algn="r" eaLnBrk="1" latinLnBrk="0" hangingPunct="1">
              <a:defRPr kumimoji="0" sz="1800">
                <a:solidFill>
                  <a:srgbClr val="FFFFFF"/>
                </a:solidFill>
              </a:defRPr>
            </a:lvl1pPr>
          </a:lstStyle>
          <a:p>
            <a:fld id="{78D21D61-5BF1-47BC-8A54-2A809EDF2BE5}"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24.png"/><Relationship Id="rId10"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00034" y="500046"/>
            <a:ext cx="8458200" cy="3940994"/>
          </a:xfrm>
        </p:spPr>
        <p:txBody>
          <a:bodyPr>
            <a:normAutofit fontScale="90000"/>
          </a:bodyPr>
          <a:lstStyle/>
          <a:p>
            <a:pPr algn="ct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3100" b="1" spc="300" dirty="0" smtClean="0">
                <a:latin typeface="Times New Roman" pitchFamily="18" charset="0"/>
                <a:cs typeface="Times New Roman" pitchFamily="18" charset="0"/>
              </a:rPr>
              <a:t>HARRAN ÜNİVERSİTESİ</a:t>
            </a: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2700" b="1" spc="300" dirty="0" smtClean="0">
                <a:latin typeface="Times New Roman" pitchFamily="18" charset="0"/>
                <a:cs typeface="Times New Roman" pitchFamily="18" charset="0"/>
              </a:rPr>
              <a:t>MÜHENDİSLİK FAKÜLTESİ</a:t>
            </a:r>
            <a:br>
              <a:rPr lang="tr-TR" sz="2700" b="1" spc="300" dirty="0" smtClean="0">
                <a:latin typeface="Times New Roman" pitchFamily="18" charset="0"/>
                <a:cs typeface="Times New Roman" pitchFamily="18" charset="0"/>
              </a:rPr>
            </a:b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sz="2800" b="1" spc="300" dirty="0" smtClean="0">
                <a:latin typeface="Times New Roman" pitchFamily="18" charset="0"/>
                <a:cs typeface="Times New Roman" pitchFamily="18" charset="0"/>
              </a:rPr>
              <a:t>ELEKTRİK-ELEKTRONİK MÜHENDİSLİĞİ BÖLÜMÜ</a:t>
            </a:r>
            <a:r>
              <a:rPr lang="tr-TR" sz="2800" dirty="0" smtClean="0"/>
              <a:t/>
            </a:r>
            <a:br>
              <a:rPr lang="tr-TR" sz="2800" dirty="0" smtClean="0"/>
            </a:br>
            <a:r>
              <a:rPr lang="tr-TR" sz="2700" b="1" spc="300" dirty="0" smtClean="0">
                <a:latin typeface="Times New Roman" pitchFamily="18" charset="0"/>
                <a:cs typeface="Times New Roman" pitchFamily="18" charset="0"/>
              </a:rPr>
              <a:t/>
            </a:r>
            <a:br>
              <a:rPr lang="tr-TR" sz="2700" b="1" spc="300" dirty="0" smtClean="0">
                <a:latin typeface="Times New Roman" pitchFamily="18" charset="0"/>
                <a:cs typeface="Times New Roman" pitchFamily="18" charset="0"/>
              </a:rPr>
            </a:br>
            <a:r>
              <a:rPr lang="tr-TR" b="1" spc="300" dirty="0" smtClean="0">
                <a:latin typeface="Times New Roman" pitchFamily="18" charset="0"/>
                <a:cs typeface="Times New Roman" pitchFamily="18" charset="0"/>
              </a:rPr>
              <a:t/>
            </a:r>
            <a:br>
              <a:rPr lang="tr-TR" b="1" spc="300" dirty="0" smtClean="0">
                <a:latin typeface="Times New Roman" pitchFamily="18" charset="0"/>
                <a:cs typeface="Times New Roman" pitchFamily="18" charset="0"/>
              </a:rPr>
            </a:br>
            <a:endParaRPr lang="tr-TR" dirty="0"/>
          </a:p>
        </p:txBody>
      </p:sp>
      <p:pic>
        <p:nvPicPr>
          <p:cNvPr id="4" name="Picture 3" descr="C:\Users\Celal\Desktop\remzi hoca\hru_amblem_logo.png"/>
          <p:cNvPicPr>
            <a:picLocks noChangeAspect="1" noChangeArrowheads="1"/>
          </p:cNvPicPr>
          <p:nvPr/>
        </p:nvPicPr>
        <p:blipFill>
          <a:blip r:embed="rId2" cstate="print"/>
          <a:srcRect/>
          <a:stretch>
            <a:fillRect/>
          </a:stretch>
        </p:blipFill>
        <p:spPr bwMode="auto">
          <a:xfrm>
            <a:off x="357158" y="714360"/>
            <a:ext cx="1084713" cy="1083351"/>
          </a:xfrm>
          <a:prstGeom prst="rect">
            <a:avLst/>
          </a:prstGeom>
          <a:noFill/>
        </p:spPr>
      </p:pic>
      <p:pic>
        <p:nvPicPr>
          <p:cNvPr id="5" name="Picture 2" descr="C:\Users\Celal\Desktop\remzi hoca\mühendislik.png"/>
          <p:cNvPicPr>
            <a:picLocks noChangeAspect="1" noChangeArrowheads="1"/>
          </p:cNvPicPr>
          <p:nvPr/>
        </p:nvPicPr>
        <p:blipFill>
          <a:blip r:embed="rId3" cstate="print"/>
          <a:srcRect/>
          <a:stretch>
            <a:fillRect/>
          </a:stretch>
        </p:blipFill>
        <p:spPr bwMode="auto">
          <a:xfrm>
            <a:off x="7858148" y="642922"/>
            <a:ext cx="1080000" cy="112930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10</a:t>
            </a:fld>
            <a:endParaRPr lang="tr-TR" dirty="0">
              <a:solidFill>
                <a:schemeClr val="tx1"/>
              </a:solidFill>
            </a:endParaRPr>
          </a:p>
        </p:txBody>
      </p:sp>
      <p:grpSp>
        <p:nvGrpSpPr>
          <p:cNvPr id="4" name="object 2"/>
          <p:cNvGrpSpPr/>
          <p:nvPr/>
        </p:nvGrpSpPr>
        <p:grpSpPr>
          <a:xfrm>
            <a:off x="428596" y="642922"/>
            <a:ext cx="8206105" cy="4614363"/>
            <a:chOff x="659765" y="487298"/>
            <a:chExt cx="8206105" cy="6119495"/>
          </a:xfrm>
        </p:grpSpPr>
        <p:sp>
          <p:nvSpPr>
            <p:cNvPr id="5" name="object 3"/>
            <p:cNvSpPr/>
            <p:nvPr/>
          </p:nvSpPr>
          <p:spPr>
            <a:xfrm>
              <a:off x="672465" y="499998"/>
              <a:ext cx="1235710" cy="6073775"/>
            </a:xfrm>
            <a:custGeom>
              <a:avLst/>
              <a:gdLst/>
              <a:ahLst/>
              <a:cxnLst/>
              <a:rect l="l" t="t" r="r" b="b"/>
              <a:pathLst>
                <a:path w="1235710" h="6073775">
                  <a:moveTo>
                    <a:pt x="1235329" y="0"/>
                  </a:moveTo>
                  <a:lnTo>
                    <a:pt x="1181034" y="2880"/>
                  </a:lnTo>
                  <a:lnTo>
                    <a:pt x="1127338" y="11444"/>
                  </a:lnTo>
                  <a:lnTo>
                    <a:pt x="1074289" y="25571"/>
                  </a:lnTo>
                  <a:lnTo>
                    <a:pt x="1021937" y="45144"/>
                  </a:lnTo>
                  <a:lnTo>
                    <a:pt x="970328" y="70044"/>
                  </a:lnTo>
                  <a:lnTo>
                    <a:pt x="919511" y="100152"/>
                  </a:lnTo>
                  <a:lnTo>
                    <a:pt x="869535" y="135350"/>
                  </a:lnTo>
                  <a:lnTo>
                    <a:pt x="820448" y="175519"/>
                  </a:lnTo>
                  <a:lnTo>
                    <a:pt x="772297" y="220540"/>
                  </a:lnTo>
                  <a:lnTo>
                    <a:pt x="725132" y="270296"/>
                  </a:lnTo>
                  <a:lnTo>
                    <a:pt x="678999" y="324667"/>
                  </a:lnTo>
                  <a:lnTo>
                    <a:pt x="633949" y="383534"/>
                  </a:lnTo>
                  <a:lnTo>
                    <a:pt x="611844" y="414617"/>
                  </a:lnTo>
                  <a:lnTo>
                    <a:pt x="590028" y="446780"/>
                  </a:lnTo>
                  <a:lnTo>
                    <a:pt x="568506" y="480007"/>
                  </a:lnTo>
                  <a:lnTo>
                    <a:pt x="547285" y="514285"/>
                  </a:lnTo>
                  <a:lnTo>
                    <a:pt x="526371" y="549597"/>
                  </a:lnTo>
                  <a:lnTo>
                    <a:pt x="505769" y="585931"/>
                  </a:lnTo>
                  <a:lnTo>
                    <a:pt x="485485" y="623270"/>
                  </a:lnTo>
                  <a:lnTo>
                    <a:pt x="465527" y="661599"/>
                  </a:lnTo>
                  <a:lnTo>
                    <a:pt x="445899" y="700905"/>
                  </a:lnTo>
                  <a:lnTo>
                    <a:pt x="426608" y="741172"/>
                  </a:lnTo>
                  <a:lnTo>
                    <a:pt x="407659" y="782385"/>
                  </a:lnTo>
                  <a:lnTo>
                    <a:pt x="389060" y="824529"/>
                  </a:lnTo>
                  <a:lnTo>
                    <a:pt x="370815" y="867590"/>
                  </a:lnTo>
                  <a:lnTo>
                    <a:pt x="352931" y="911553"/>
                  </a:lnTo>
                  <a:lnTo>
                    <a:pt x="335414" y="956403"/>
                  </a:lnTo>
                  <a:lnTo>
                    <a:pt x="318269" y="1002125"/>
                  </a:lnTo>
                  <a:lnTo>
                    <a:pt x="301504" y="1048705"/>
                  </a:lnTo>
                  <a:lnTo>
                    <a:pt x="285124" y="1096127"/>
                  </a:lnTo>
                  <a:lnTo>
                    <a:pt x="269134" y="1144377"/>
                  </a:lnTo>
                  <a:lnTo>
                    <a:pt x="253542" y="1193439"/>
                  </a:lnTo>
                  <a:lnTo>
                    <a:pt x="238353" y="1243300"/>
                  </a:lnTo>
                  <a:lnTo>
                    <a:pt x="223572" y="1293944"/>
                  </a:lnTo>
                  <a:lnTo>
                    <a:pt x="209207" y="1345356"/>
                  </a:lnTo>
                  <a:lnTo>
                    <a:pt x="195263" y="1397522"/>
                  </a:lnTo>
                  <a:lnTo>
                    <a:pt x="181747" y="1450427"/>
                  </a:lnTo>
                  <a:lnTo>
                    <a:pt x="168663" y="1504056"/>
                  </a:lnTo>
                  <a:lnTo>
                    <a:pt x="156019" y="1558394"/>
                  </a:lnTo>
                  <a:lnTo>
                    <a:pt x="143820" y="1613426"/>
                  </a:lnTo>
                  <a:lnTo>
                    <a:pt x="132072" y="1669137"/>
                  </a:lnTo>
                  <a:lnTo>
                    <a:pt x="120781" y="1725514"/>
                  </a:lnTo>
                  <a:lnTo>
                    <a:pt x="109954" y="1782540"/>
                  </a:lnTo>
                  <a:lnTo>
                    <a:pt x="99596" y="1840201"/>
                  </a:lnTo>
                  <a:lnTo>
                    <a:pt x="89714" y="1898482"/>
                  </a:lnTo>
                  <a:lnTo>
                    <a:pt x="80313" y="1957369"/>
                  </a:lnTo>
                  <a:lnTo>
                    <a:pt x="71399" y="2016846"/>
                  </a:lnTo>
                  <a:lnTo>
                    <a:pt x="62980" y="2076899"/>
                  </a:lnTo>
                  <a:lnTo>
                    <a:pt x="55059" y="2137512"/>
                  </a:lnTo>
                  <a:lnTo>
                    <a:pt x="47644" y="2198672"/>
                  </a:lnTo>
                  <a:lnTo>
                    <a:pt x="40741" y="2260363"/>
                  </a:lnTo>
                  <a:lnTo>
                    <a:pt x="34355" y="2322571"/>
                  </a:lnTo>
                  <a:lnTo>
                    <a:pt x="28493" y="2385280"/>
                  </a:lnTo>
                  <a:lnTo>
                    <a:pt x="23161" y="2448475"/>
                  </a:lnTo>
                  <a:lnTo>
                    <a:pt x="18364" y="2512143"/>
                  </a:lnTo>
                  <a:lnTo>
                    <a:pt x="14109" y="2576268"/>
                  </a:lnTo>
                  <a:lnTo>
                    <a:pt x="10402" y="2640835"/>
                  </a:lnTo>
                  <a:lnTo>
                    <a:pt x="7249" y="2705830"/>
                  </a:lnTo>
                  <a:lnTo>
                    <a:pt x="4655" y="2771237"/>
                  </a:lnTo>
                  <a:lnTo>
                    <a:pt x="2627" y="2837042"/>
                  </a:lnTo>
                  <a:lnTo>
                    <a:pt x="1171" y="2903231"/>
                  </a:lnTo>
                  <a:lnTo>
                    <a:pt x="293" y="2969787"/>
                  </a:lnTo>
                  <a:lnTo>
                    <a:pt x="0" y="3036697"/>
                  </a:lnTo>
                  <a:lnTo>
                    <a:pt x="293" y="3103611"/>
                  </a:lnTo>
                  <a:lnTo>
                    <a:pt x="1171" y="3170172"/>
                  </a:lnTo>
                  <a:lnTo>
                    <a:pt x="2627" y="3236365"/>
                  </a:lnTo>
                  <a:lnTo>
                    <a:pt x="4655" y="3302174"/>
                  </a:lnTo>
                  <a:lnTo>
                    <a:pt x="7249" y="3367585"/>
                  </a:lnTo>
                  <a:lnTo>
                    <a:pt x="10402" y="3432583"/>
                  </a:lnTo>
                  <a:lnTo>
                    <a:pt x="14109" y="3497154"/>
                  </a:lnTo>
                  <a:lnTo>
                    <a:pt x="18364" y="3561282"/>
                  </a:lnTo>
                  <a:lnTo>
                    <a:pt x="23161" y="3624953"/>
                  </a:lnTo>
                  <a:lnTo>
                    <a:pt x="28493" y="3688151"/>
                  </a:lnTo>
                  <a:lnTo>
                    <a:pt x="34355" y="3750863"/>
                  </a:lnTo>
                  <a:lnTo>
                    <a:pt x="40741" y="3813073"/>
                  </a:lnTo>
                  <a:lnTo>
                    <a:pt x="47644" y="3874766"/>
                  </a:lnTo>
                  <a:lnTo>
                    <a:pt x="55059" y="3935928"/>
                  </a:lnTo>
                  <a:lnTo>
                    <a:pt x="62980" y="3996543"/>
                  </a:lnTo>
                  <a:lnTo>
                    <a:pt x="71399" y="4056598"/>
                  </a:lnTo>
                  <a:lnTo>
                    <a:pt x="80313" y="4116076"/>
                  </a:lnTo>
                  <a:lnTo>
                    <a:pt x="89714" y="4174964"/>
                  </a:lnTo>
                  <a:lnTo>
                    <a:pt x="99596" y="4233246"/>
                  </a:lnTo>
                  <a:lnTo>
                    <a:pt x="109954" y="4290908"/>
                  </a:lnTo>
                  <a:lnTo>
                    <a:pt x="120781" y="4347935"/>
                  </a:lnTo>
                  <a:lnTo>
                    <a:pt x="132072" y="4404311"/>
                  </a:lnTo>
                  <a:lnTo>
                    <a:pt x="143820" y="4460023"/>
                  </a:lnTo>
                  <a:lnTo>
                    <a:pt x="156019" y="4515056"/>
                  </a:lnTo>
                  <a:lnTo>
                    <a:pt x="168663" y="4569394"/>
                  </a:lnTo>
                  <a:lnTo>
                    <a:pt x="181747" y="4623022"/>
                  </a:lnTo>
                  <a:lnTo>
                    <a:pt x="195263" y="4675927"/>
                  </a:lnTo>
                  <a:lnTo>
                    <a:pt x="209207" y="4728092"/>
                  </a:lnTo>
                  <a:lnTo>
                    <a:pt x="223572" y="4779504"/>
                  </a:lnTo>
                  <a:lnTo>
                    <a:pt x="238353" y="4830148"/>
                  </a:lnTo>
                  <a:lnTo>
                    <a:pt x="253542" y="4880008"/>
                  </a:lnTo>
                  <a:lnTo>
                    <a:pt x="269134" y="4929070"/>
                  </a:lnTo>
                  <a:lnTo>
                    <a:pt x="285124" y="4977319"/>
                  </a:lnTo>
                  <a:lnTo>
                    <a:pt x="301504" y="5024740"/>
                  </a:lnTo>
                  <a:lnTo>
                    <a:pt x="318269" y="5071318"/>
                  </a:lnTo>
                  <a:lnTo>
                    <a:pt x="335414" y="5117039"/>
                  </a:lnTo>
                  <a:lnTo>
                    <a:pt x="352931" y="5161888"/>
                  </a:lnTo>
                  <a:lnTo>
                    <a:pt x="370815" y="5205850"/>
                  </a:lnTo>
                  <a:lnTo>
                    <a:pt x="389060" y="5248910"/>
                  </a:lnTo>
                  <a:lnTo>
                    <a:pt x="407659" y="5291053"/>
                  </a:lnTo>
                  <a:lnTo>
                    <a:pt x="426608" y="5332264"/>
                  </a:lnTo>
                  <a:lnTo>
                    <a:pt x="445899" y="5372529"/>
                  </a:lnTo>
                  <a:lnTo>
                    <a:pt x="465527" y="5411834"/>
                  </a:lnTo>
                  <a:lnTo>
                    <a:pt x="485485" y="5450162"/>
                  </a:lnTo>
                  <a:lnTo>
                    <a:pt x="505769" y="5487499"/>
                  </a:lnTo>
                  <a:lnTo>
                    <a:pt x="526371" y="5523830"/>
                  </a:lnTo>
                  <a:lnTo>
                    <a:pt x="547285" y="5559142"/>
                  </a:lnTo>
                  <a:lnTo>
                    <a:pt x="568506" y="5593418"/>
                  </a:lnTo>
                  <a:lnTo>
                    <a:pt x="590028" y="5626643"/>
                  </a:lnTo>
                  <a:lnTo>
                    <a:pt x="611844" y="5658804"/>
                  </a:lnTo>
                  <a:lnTo>
                    <a:pt x="633949" y="5689886"/>
                  </a:lnTo>
                  <a:lnTo>
                    <a:pt x="678999" y="5748750"/>
                  </a:lnTo>
                  <a:lnTo>
                    <a:pt x="725132" y="5803117"/>
                  </a:lnTo>
                  <a:lnTo>
                    <a:pt x="772297" y="5852869"/>
                  </a:lnTo>
                  <a:lnTo>
                    <a:pt x="820448" y="5897888"/>
                  </a:lnTo>
                  <a:lnTo>
                    <a:pt x="869535" y="5938054"/>
                  </a:lnTo>
                  <a:lnTo>
                    <a:pt x="919511" y="5973249"/>
                  </a:lnTo>
                  <a:lnTo>
                    <a:pt x="970328" y="6003355"/>
                  </a:lnTo>
                  <a:lnTo>
                    <a:pt x="1021937" y="6028253"/>
                  </a:lnTo>
                  <a:lnTo>
                    <a:pt x="1074289" y="6047824"/>
                  </a:lnTo>
                  <a:lnTo>
                    <a:pt x="1127338" y="6061950"/>
                  </a:lnTo>
                  <a:lnTo>
                    <a:pt x="1181034" y="6070513"/>
                  </a:lnTo>
                  <a:lnTo>
                    <a:pt x="1235329" y="6073394"/>
                  </a:lnTo>
                  <a:lnTo>
                    <a:pt x="1235329" y="0"/>
                  </a:lnTo>
                  <a:close/>
                </a:path>
              </a:pathLst>
            </a:custGeom>
            <a:solidFill>
              <a:srgbClr val="3891A7"/>
            </a:solidFill>
          </p:spPr>
          <p:txBody>
            <a:bodyPr wrap="square" lIns="0" tIns="0" rIns="0" bIns="0" rtlCol="0"/>
            <a:lstStyle/>
            <a:p>
              <a:endParaRPr/>
            </a:p>
          </p:txBody>
        </p:sp>
        <p:sp>
          <p:nvSpPr>
            <p:cNvPr id="6" name="object 4"/>
            <p:cNvSpPr/>
            <p:nvPr/>
          </p:nvSpPr>
          <p:spPr>
            <a:xfrm>
              <a:off x="672465" y="499998"/>
              <a:ext cx="1235710" cy="6073775"/>
            </a:xfrm>
            <a:custGeom>
              <a:avLst/>
              <a:gdLst/>
              <a:ahLst/>
              <a:cxnLst/>
              <a:rect l="l" t="t" r="r" b="b"/>
              <a:pathLst>
                <a:path w="1235710" h="6073775">
                  <a:moveTo>
                    <a:pt x="1235329" y="6073394"/>
                  </a:moveTo>
                  <a:lnTo>
                    <a:pt x="1181034" y="6070513"/>
                  </a:lnTo>
                  <a:lnTo>
                    <a:pt x="1127338" y="6061950"/>
                  </a:lnTo>
                  <a:lnTo>
                    <a:pt x="1074289" y="6047824"/>
                  </a:lnTo>
                  <a:lnTo>
                    <a:pt x="1021937" y="6028253"/>
                  </a:lnTo>
                  <a:lnTo>
                    <a:pt x="970328" y="6003355"/>
                  </a:lnTo>
                  <a:lnTo>
                    <a:pt x="919511" y="5973249"/>
                  </a:lnTo>
                  <a:lnTo>
                    <a:pt x="869535" y="5938054"/>
                  </a:lnTo>
                  <a:lnTo>
                    <a:pt x="820448" y="5897888"/>
                  </a:lnTo>
                  <a:lnTo>
                    <a:pt x="772297" y="5852869"/>
                  </a:lnTo>
                  <a:lnTo>
                    <a:pt x="725132" y="5803117"/>
                  </a:lnTo>
                  <a:lnTo>
                    <a:pt x="678999" y="5748750"/>
                  </a:lnTo>
                  <a:lnTo>
                    <a:pt x="633949" y="5689886"/>
                  </a:lnTo>
                  <a:lnTo>
                    <a:pt x="611844" y="5658804"/>
                  </a:lnTo>
                  <a:lnTo>
                    <a:pt x="590028" y="5626643"/>
                  </a:lnTo>
                  <a:lnTo>
                    <a:pt x="568506" y="5593418"/>
                  </a:lnTo>
                  <a:lnTo>
                    <a:pt x="547285" y="5559142"/>
                  </a:lnTo>
                  <a:lnTo>
                    <a:pt x="526371" y="5523830"/>
                  </a:lnTo>
                  <a:lnTo>
                    <a:pt x="505769" y="5487499"/>
                  </a:lnTo>
                  <a:lnTo>
                    <a:pt x="485485" y="5450162"/>
                  </a:lnTo>
                  <a:lnTo>
                    <a:pt x="465527" y="5411834"/>
                  </a:lnTo>
                  <a:lnTo>
                    <a:pt x="445899" y="5372529"/>
                  </a:lnTo>
                  <a:lnTo>
                    <a:pt x="426608" y="5332264"/>
                  </a:lnTo>
                  <a:lnTo>
                    <a:pt x="407659" y="5291053"/>
                  </a:lnTo>
                  <a:lnTo>
                    <a:pt x="389060" y="5248910"/>
                  </a:lnTo>
                  <a:lnTo>
                    <a:pt x="370815" y="5205850"/>
                  </a:lnTo>
                  <a:lnTo>
                    <a:pt x="352931" y="5161888"/>
                  </a:lnTo>
                  <a:lnTo>
                    <a:pt x="335414" y="5117039"/>
                  </a:lnTo>
                  <a:lnTo>
                    <a:pt x="318269" y="5071318"/>
                  </a:lnTo>
                  <a:lnTo>
                    <a:pt x="301504" y="5024740"/>
                  </a:lnTo>
                  <a:lnTo>
                    <a:pt x="285124" y="4977319"/>
                  </a:lnTo>
                  <a:lnTo>
                    <a:pt x="269134" y="4929070"/>
                  </a:lnTo>
                  <a:lnTo>
                    <a:pt x="253542" y="4880008"/>
                  </a:lnTo>
                  <a:lnTo>
                    <a:pt x="238353" y="4830148"/>
                  </a:lnTo>
                  <a:lnTo>
                    <a:pt x="223572" y="4779504"/>
                  </a:lnTo>
                  <a:lnTo>
                    <a:pt x="209207" y="4728092"/>
                  </a:lnTo>
                  <a:lnTo>
                    <a:pt x="195263" y="4675927"/>
                  </a:lnTo>
                  <a:lnTo>
                    <a:pt x="181747" y="4623022"/>
                  </a:lnTo>
                  <a:lnTo>
                    <a:pt x="168663" y="4569394"/>
                  </a:lnTo>
                  <a:lnTo>
                    <a:pt x="156019" y="4515056"/>
                  </a:lnTo>
                  <a:lnTo>
                    <a:pt x="143820" y="4460023"/>
                  </a:lnTo>
                  <a:lnTo>
                    <a:pt x="132072" y="4404311"/>
                  </a:lnTo>
                  <a:lnTo>
                    <a:pt x="120781" y="4347935"/>
                  </a:lnTo>
                  <a:lnTo>
                    <a:pt x="109954" y="4290908"/>
                  </a:lnTo>
                  <a:lnTo>
                    <a:pt x="99596" y="4233246"/>
                  </a:lnTo>
                  <a:lnTo>
                    <a:pt x="89714" y="4174964"/>
                  </a:lnTo>
                  <a:lnTo>
                    <a:pt x="80313" y="4116076"/>
                  </a:lnTo>
                  <a:lnTo>
                    <a:pt x="71399" y="4056598"/>
                  </a:lnTo>
                  <a:lnTo>
                    <a:pt x="62980" y="3996543"/>
                  </a:lnTo>
                  <a:lnTo>
                    <a:pt x="55059" y="3935928"/>
                  </a:lnTo>
                  <a:lnTo>
                    <a:pt x="47644" y="3874766"/>
                  </a:lnTo>
                  <a:lnTo>
                    <a:pt x="40741" y="3813073"/>
                  </a:lnTo>
                  <a:lnTo>
                    <a:pt x="34355" y="3750863"/>
                  </a:lnTo>
                  <a:lnTo>
                    <a:pt x="28493" y="3688151"/>
                  </a:lnTo>
                  <a:lnTo>
                    <a:pt x="23161" y="3624953"/>
                  </a:lnTo>
                  <a:lnTo>
                    <a:pt x="18364" y="3561282"/>
                  </a:lnTo>
                  <a:lnTo>
                    <a:pt x="14109" y="3497154"/>
                  </a:lnTo>
                  <a:lnTo>
                    <a:pt x="10402" y="3432583"/>
                  </a:lnTo>
                  <a:lnTo>
                    <a:pt x="7249" y="3367585"/>
                  </a:lnTo>
                  <a:lnTo>
                    <a:pt x="4655" y="3302174"/>
                  </a:lnTo>
                  <a:lnTo>
                    <a:pt x="2627" y="3236365"/>
                  </a:lnTo>
                  <a:lnTo>
                    <a:pt x="1171" y="3170172"/>
                  </a:lnTo>
                  <a:lnTo>
                    <a:pt x="293" y="3103611"/>
                  </a:lnTo>
                  <a:lnTo>
                    <a:pt x="0" y="3036697"/>
                  </a:lnTo>
                  <a:lnTo>
                    <a:pt x="293" y="2969787"/>
                  </a:lnTo>
                  <a:lnTo>
                    <a:pt x="1171" y="2903231"/>
                  </a:lnTo>
                  <a:lnTo>
                    <a:pt x="2627" y="2837042"/>
                  </a:lnTo>
                  <a:lnTo>
                    <a:pt x="4655" y="2771237"/>
                  </a:lnTo>
                  <a:lnTo>
                    <a:pt x="7249" y="2705830"/>
                  </a:lnTo>
                  <a:lnTo>
                    <a:pt x="10402" y="2640835"/>
                  </a:lnTo>
                  <a:lnTo>
                    <a:pt x="14109" y="2576268"/>
                  </a:lnTo>
                  <a:lnTo>
                    <a:pt x="18364" y="2512143"/>
                  </a:lnTo>
                  <a:lnTo>
                    <a:pt x="23161" y="2448475"/>
                  </a:lnTo>
                  <a:lnTo>
                    <a:pt x="28493" y="2385280"/>
                  </a:lnTo>
                  <a:lnTo>
                    <a:pt x="34355" y="2322571"/>
                  </a:lnTo>
                  <a:lnTo>
                    <a:pt x="40741" y="2260363"/>
                  </a:lnTo>
                  <a:lnTo>
                    <a:pt x="47644" y="2198672"/>
                  </a:lnTo>
                  <a:lnTo>
                    <a:pt x="55059" y="2137512"/>
                  </a:lnTo>
                  <a:lnTo>
                    <a:pt x="62980" y="2076899"/>
                  </a:lnTo>
                  <a:lnTo>
                    <a:pt x="71399" y="2016846"/>
                  </a:lnTo>
                  <a:lnTo>
                    <a:pt x="80313" y="1957369"/>
                  </a:lnTo>
                  <a:lnTo>
                    <a:pt x="89714" y="1898482"/>
                  </a:lnTo>
                  <a:lnTo>
                    <a:pt x="99596" y="1840201"/>
                  </a:lnTo>
                  <a:lnTo>
                    <a:pt x="109954" y="1782540"/>
                  </a:lnTo>
                  <a:lnTo>
                    <a:pt x="120781" y="1725514"/>
                  </a:lnTo>
                  <a:lnTo>
                    <a:pt x="132072" y="1669137"/>
                  </a:lnTo>
                  <a:lnTo>
                    <a:pt x="143820" y="1613426"/>
                  </a:lnTo>
                  <a:lnTo>
                    <a:pt x="156019" y="1558394"/>
                  </a:lnTo>
                  <a:lnTo>
                    <a:pt x="168663" y="1504056"/>
                  </a:lnTo>
                  <a:lnTo>
                    <a:pt x="181747" y="1450427"/>
                  </a:lnTo>
                  <a:lnTo>
                    <a:pt x="195263" y="1397522"/>
                  </a:lnTo>
                  <a:lnTo>
                    <a:pt x="209207" y="1345356"/>
                  </a:lnTo>
                  <a:lnTo>
                    <a:pt x="223572" y="1293944"/>
                  </a:lnTo>
                  <a:lnTo>
                    <a:pt x="238353" y="1243300"/>
                  </a:lnTo>
                  <a:lnTo>
                    <a:pt x="253542" y="1193439"/>
                  </a:lnTo>
                  <a:lnTo>
                    <a:pt x="269134" y="1144377"/>
                  </a:lnTo>
                  <a:lnTo>
                    <a:pt x="285124" y="1096127"/>
                  </a:lnTo>
                  <a:lnTo>
                    <a:pt x="301504" y="1048705"/>
                  </a:lnTo>
                  <a:lnTo>
                    <a:pt x="318269" y="1002125"/>
                  </a:lnTo>
                  <a:lnTo>
                    <a:pt x="335414" y="956403"/>
                  </a:lnTo>
                  <a:lnTo>
                    <a:pt x="352931" y="911553"/>
                  </a:lnTo>
                  <a:lnTo>
                    <a:pt x="370815" y="867590"/>
                  </a:lnTo>
                  <a:lnTo>
                    <a:pt x="389060" y="824529"/>
                  </a:lnTo>
                  <a:lnTo>
                    <a:pt x="407659" y="782385"/>
                  </a:lnTo>
                  <a:lnTo>
                    <a:pt x="426608" y="741172"/>
                  </a:lnTo>
                  <a:lnTo>
                    <a:pt x="445899" y="700905"/>
                  </a:lnTo>
                  <a:lnTo>
                    <a:pt x="465527" y="661599"/>
                  </a:lnTo>
                  <a:lnTo>
                    <a:pt x="485485" y="623270"/>
                  </a:lnTo>
                  <a:lnTo>
                    <a:pt x="505769" y="585931"/>
                  </a:lnTo>
                  <a:lnTo>
                    <a:pt x="526371" y="549597"/>
                  </a:lnTo>
                  <a:lnTo>
                    <a:pt x="547285" y="514285"/>
                  </a:lnTo>
                  <a:lnTo>
                    <a:pt x="568506" y="480007"/>
                  </a:lnTo>
                  <a:lnTo>
                    <a:pt x="590028" y="446780"/>
                  </a:lnTo>
                  <a:lnTo>
                    <a:pt x="611844" y="414617"/>
                  </a:lnTo>
                  <a:lnTo>
                    <a:pt x="633949" y="383534"/>
                  </a:lnTo>
                  <a:lnTo>
                    <a:pt x="678999" y="324667"/>
                  </a:lnTo>
                  <a:lnTo>
                    <a:pt x="725132" y="270296"/>
                  </a:lnTo>
                  <a:lnTo>
                    <a:pt x="772297" y="220540"/>
                  </a:lnTo>
                  <a:lnTo>
                    <a:pt x="820448" y="175519"/>
                  </a:lnTo>
                  <a:lnTo>
                    <a:pt x="869535" y="135350"/>
                  </a:lnTo>
                  <a:lnTo>
                    <a:pt x="919511" y="100152"/>
                  </a:lnTo>
                  <a:lnTo>
                    <a:pt x="970328" y="70044"/>
                  </a:lnTo>
                  <a:lnTo>
                    <a:pt x="1021937" y="45144"/>
                  </a:lnTo>
                  <a:lnTo>
                    <a:pt x="1074289" y="25571"/>
                  </a:lnTo>
                  <a:lnTo>
                    <a:pt x="1127338" y="11444"/>
                  </a:lnTo>
                  <a:lnTo>
                    <a:pt x="1181034" y="2880"/>
                  </a:lnTo>
                  <a:lnTo>
                    <a:pt x="1235329" y="0"/>
                  </a:lnTo>
                  <a:lnTo>
                    <a:pt x="1235329" y="3036697"/>
                  </a:lnTo>
                  <a:lnTo>
                    <a:pt x="1235329" y="6073394"/>
                  </a:lnTo>
                  <a:close/>
                </a:path>
              </a:pathLst>
            </a:custGeom>
            <a:ln w="25400">
              <a:solidFill>
                <a:srgbClr val="FFFFFF"/>
              </a:solidFill>
            </a:ln>
          </p:spPr>
          <p:txBody>
            <a:bodyPr wrap="square" lIns="0" tIns="0" rIns="0" bIns="0" rtlCol="0"/>
            <a:lstStyle/>
            <a:p>
              <a:endParaRPr/>
            </a:p>
          </p:txBody>
        </p:sp>
        <p:sp>
          <p:nvSpPr>
            <p:cNvPr id="7" name="object 5"/>
            <p:cNvSpPr/>
            <p:nvPr/>
          </p:nvSpPr>
          <p:spPr>
            <a:xfrm>
              <a:off x="1951354" y="500722"/>
              <a:ext cx="6901815" cy="6092825"/>
            </a:xfrm>
            <a:custGeom>
              <a:avLst/>
              <a:gdLst/>
              <a:ahLst/>
              <a:cxnLst/>
              <a:rect l="l" t="t" r="r" b="b"/>
              <a:pathLst>
                <a:path w="6901815" h="6092825">
                  <a:moveTo>
                    <a:pt x="6901815" y="0"/>
                  </a:moveTo>
                  <a:lnTo>
                    <a:pt x="0" y="0"/>
                  </a:lnTo>
                  <a:lnTo>
                    <a:pt x="0" y="6092825"/>
                  </a:lnTo>
                  <a:lnTo>
                    <a:pt x="6901815" y="6092825"/>
                  </a:lnTo>
                  <a:lnTo>
                    <a:pt x="6901815" y="0"/>
                  </a:lnTo>
                  <a:close/>
                </a:path>
              </a:pathLst>
            </a:custGeom>
            <a:solidFill>
              <a:srgbClr val="FFFFFF">
                <a:alpha val="90194"/>
              </a:srgbClr>
            </a:solidFill>
          </p:spPr>
          <p:txBody>
            <a:bodyPr wrap="square" lIns="0" tIns="0" rIns="0" bIns="0" rtlCol="0"/>
            <a:lstStyle/>
            <a:p>
              <a:endParaRPr/>
            </a:p>
          </p:txBody>
        </p:sp>
        <p:sp>
          <p:nvSpPr>
            <p:cNvPr id="8" name="object 6"/>
            <p:cNvSpPr/>
            <p:nvPr/>
          </p:nvSpPr>
          <p:spPr>
            <a:xfrm>
              <a:off x="1951354" y="500722"/>
              <a:ext cx="6901815" cy="6092825"/>
            </a:xfrm>
            <a:custGeom>
              <a:avLst/>
              <a:gdLst/>
              <a:ahLst/>
              <a:cxnLst/>
              <a:rect l="l" t="t" r="r" b="b"/>
              <a:pathLst>
                <a:path w="6901815" h="6092825">
                  <a:moveTo>
                    <a:pt x="0" y="6092825"/>
                  </a:moveTo>
                  <a:lnTo>
                    <a:pt x="6901815" y="6092825"/>
                  </a:lnTo>
                  <a:lnTo>
                    <a:pt x="6901815" y="0"/>
                  </a:lnTo>
                  <a:lnTo>
                    <a:pt x="0" y="0"/>
                  </a:lnTo>
                  <a:lnTo>
                    <a:pt x="0" y="6092825"/>
                  </a:lnTo>
                  <a:close/>
                </a:path>
              </a:pathLst>
            </a:custGeom>
            <a:ln w="25399">
              <a:solidFill>
                <a:srgbClr val="3891A7"/>
              </a:solidFill>
            </a:ln>
          </p:spPr>
          <p:txBody>
            <a:bodyPr wrap="square" lIns="0" tIns="0" rIns="0" bIns="0" rtlCol="0"/>
            <a:lstStyle/>
            <a:p>
              <a:endParaRPr/>
            </a:p>
          </p:txBody>
        </p:sp>
      </p:grpSp>
      <p:sp>
        <p:nvSpPr>
          <p:cNvPr id="9" name="object 7"/>
          <p:cNvSpPr txBox="1">
            <a:spLocks/>
          </p:cNvSpPr>
          <p:nvPr/>
        </p:nvSpPr>
        <p:spPr>
          <a:xfrm>
            <a:off x="2071670" y="857236"/>
            <a:ext cx="2654300" cy="782907"/>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tr-TR" sz="5000" b="0" i="0" u="none" strike="noStrike" kern="1200" cap="none" spc="-204" normalizeH="0" baseline="0" noProof="0" dirty="0" smtClean="0">
                <a:ln>
                  <a:noFill/>
                </a:ln>
                <a:solidFill>
                  <a:srgbClr val="000000"/>
                </a:solidFill>
                <a:effectLst/>
                <a:uLnTx/>
                <a:uFillTx/>
                <a:latin typeface="Times New Roman" pitchFamily="18" charset="0"/>
                <a:ea typeface="+mj-ea"/>
                <a:cs typeface="Times New Roman" pitchFamily="18" charset="0"/>
              </a:rPr>
              <a:t>Elektronik</a:t>
            </a:r>
            <a:endParaRPr kumimoji="0" lang="tr-TR" sz="5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grpSp>
        <p:nvGrpSpPr>
          <p:cNvPr id="10" name="object 8"/>
          <p:cNvGrpSpPr/>
          <p:nvPr/>
        </p:nvGrpSpPr>
        <p:grpSpPr>
          <a:xfrm>
            <a:off x="1071538" y="1928806"/>
            <a:ext cx="7403465" cy="3413967"/>
            <a:chOff x="1315974" y="1968284"/>
            <a:chExt cx="7403465" cy="4527550"/>
          </a:xfrm>
        </p:grpSpPr>
        <p:sp>
          <p:nvSpPr>
            <p:cNvPr id="11" name="object 9"/>
            <p:cNvSpPr/>
            <p:nvPr/>
          </p:nvSpPr>
          <p:spPr>
            <a:xfrm>
              <a:off x="1328674" y="2633218"/>
              <a:ext cx="558800" cy="3439160"/>
            </a:xfrm>
            <a:custGeom>
              <a:avLst/>
              <a:gdLst/>
              <a:ahLst/>
              <a:cxnLst/>
              <a:rect l="l" t="t" r="r" b="b"/>
              <a:pathLst>
                <a:path w="558800" h="3439160">
                  <a:moveTo>
                    <a:pt x="558545" y="0"/>
                  </a:moveTo>
                  <a:lnTo>
                    <a:pt x="513841" y="5427"/>
                  </a:lnTo>
                  <a:lnTo>
                    <a:pt x="470104" y="21435"/>
                  </a:lnTo>
                  <a:lnTo>
                    <a:pt x="427468" y="47612"/>
                  </a:lnTo>
                  <a:lnTo>
                    <a:pt x="386066" y="83549"/>
                  </a:lnTo>
                  <a:lnTo>
                    <a:pt x="346033" y="128832"/>
                  </a:lnTo>
                  <a:lnTo>
                    <a:pt x="307501" y="183053"/>
                  </a:lnTo>
                  <a:lnTo>
                    <a:pt x="270603" y="245798"/>
                  </a:lnTo>
                  <a:lnTo>
                    <a:pt x="252810" y="280240"/>
                  </a:lnTo>
                  <a:lnTo>
                    <a:pt x="235474" y="316659"/>
                  </a:lnTo>
                  <a:lnTo>
                    <a:pt x="218615" y="355003"/>
                  </a:lnTo>
                  <a:lnTo>
                    <a:pt x="202247" y="395222"/>
                  </a:lnTo>
                  <a:lnTo>
                    <a:pt x="186389" y="437265"/>
                  </a:lnTo>
                  <a:lnTo>
                    <a:pt x="171056" y="481079"/>
                  </a:lnTo>
                  <a:lnTo>
                    <a:pt x="156265" y="526613"/>
                  </a:lnTo>
                  <a:lnTo>
                    <a:pt x="142033" y="573816"/>
                  </a:lnTo>
                  <a:lnTo>
                    <a:pt x="128376" y="622637"/>
                  </a:lnTo>
                  <a:lnTo>
                    <a:pt x="115312" y="673024"/>
                  </a:lnTo>
                  <a:lnTo>
                    <a:pt x="102857" y="724926"/>
                  </a:lnTo>
                  <a:lnTo>
                    <a:pt x="91027" y="778292"/>
                  </a:lnTo>
                  <a:lnTo>
                    <a:pt x="79839" y="833069"/>
                  </a:lnTo>
                  <a:lnTo>
                    <a:pt x="69311" y="889207"/>
                  </a:lnTo>
                  <a:lnTo>
                    <a:pt x="59458" y="946655"/>
                  </a:lnTo>
                  <a:lnTo>
                    <a:pt x="50298" y="1005361"/>
                  </a:lnTo>
                  <a:lnTo>
                    <a:pt x="41846" y="1065273"/>
                  </a:lnTo>
                  <a:lnTo>
                    <a:pt x="34121" y="1126340"/>
                  </a:lnTo>
                  <a:lnTo>
                    <a:pt x="27137" y="1188511"/>
                  </a:lnTo>
                  <a:lnTo>
                    <a:pt x="20913" y="1251735"/>
                  </a:lnTo>
                  <a:lnTo>
                    <a:pt x="15465" y="1315959"/>
                  </a:lnTo>
                  <a:lnTo>
                    <a:pt x="10809" y="1381134"/>
                  </a:lnTo>
                  <a:lnTo>
                    <a:pt x="6962" y="1447206"/>
                  </a:lnTo>
                  <a:lnTo>
                    <a:pt x="3941" y="1514126"/>
                  </a:lnTo>
                  <a:lnTo>
                    <a:pt x="1762" y="1581841"/>
                  </a:lnTo>
                  <a:lnTo>
                    <a:pt x="443" y="1650300"/>
                  </a:lnTo>
                  <a:lnTo>
                    <a:pt x="0" y="1719453"/>
                  </a:lnTo>
                  <a:lnTo>
                    <a:pt x="443" y="1788614"/>
                  </a:lnTo>
                  <a:lnTo>
                    <a:pt x="1762" y="1857081"/>
                  </a:lnTo>
                  <a:lnTo>
                    <a:pt x="3941" y="1924804"/>
                  </a:lnTo>
                  <a:lnTo>
                    <a:pt x="6962" y="1991731"/>
                  </a:lnTo>
                  <a:lnTo>
                    <a:pt x="10809" y="2057810"/>
                  </a:lnTo>
                  <a:lnTo>
                    <a:pt x="15465" y="2122991"/>
                  </a:lnTo>
                  <a:lnTo>
                    <a:pt x="20913" y="2187221"/>
                  </a:lnTo>
                  <a:lnTo>
                    <a:pt x="27137" y="2250450"/>
                  </a:lnTo>
                  <a:lnTo>
                    <a:pt x="34121" y="2312625"/>
                  </a:lnTo>
                  <a:lnTo>
                    <a:pt x="41846" y="2373697"/>
                  </a:lnTo>
                  <a:lnTo>
                    <a:pt x="50298" y="2433613"/>
                  </a:lnTo>
                  <a:lnTo>
                    <a:pt x="59458" y="2492322"/>
                  </a:lnTo>
                  <a:lnTo>
                    <a:pt x="69311" y="2549772"/>
                  </a:lnTo>
                  <a:lnTo>
                    <a:pt x="79839" y="2605913"/>
                  </a:lnTo>
                  <a:lnTo>
                    <a:pt x="91027" y="2660693"/>
                  </a:lnTo>
                  <a:lnTo>
                    <a:pt x="102857" y="2714060"/>
                  </a:lnTo>
                  <a:lnTo>
                    <a:pt x="115312" y="2765963"/>
                  </a:lnTo>
                  <a:lnTo>
                    <a:pt x="128376" y="2816352"/>
                  </a:lnTo>
                  <a:lnTo>
                    <a:pt x="142033" y="2865174"/>
                  </a:lnTo>
                  <a:lnTo>
                    <a:pt x="156265" y="2912378"/>
                  </a:lnTo>
                  <a:lnTo>
                    <a:pt x="171056" y="2957912"/>
                  </a:lnTo>
                  <a:lnTo>
                    <a:pt x="186389" y="3001727"/>
                  </a:lnTo>
                  <a:lnTo>
                    <a:pt x="202247" y="3043769"/>
                  </a:lnTo>
                  <a:lnTo>
                    <a:pt x="218615" y="3083988"/>
                  </a:lnTo>
                  <a:lnTo>
                    <a:pt x="235474" y="3122332"/>
                  </a:lnTo>
                  <a:lnTo>
                    <a:pt x="252810" y="3158751"/>
                  </a:lnTo>
                  <a:lnTo>
                    <a:pt x="270603" y="3193192"/>
                  </a:lnTo>
                  <a:lnTo>
                    <a:pt x="307501" y="3255936"/>
                  </a:lnTo>
                  <a:lnTo>
                    <a:pt x="346033" y="3310155"/>
                  </a:lnTo>
                  <a:lnTo>
                    <a:pt x="386066" y="3355437"/>
                  </a:lnTo>
                  <a:lnTo>
                    <a:pt x="427468" y="3391371"/>
                  </a:lnTo>
                  <a:lnTo>
                    <a:pt x="470104" y="3417548"/>
                  </a:lnTo>
                  <a:lnTo>
                    <a:pt x="513841" y="3433555"/>
                  </a:lnTo>
                  <a:lnTo>
                    <a:pt x="558545" y="3438982"/>
                  </a:lnTo>
                  <a:lnTo>
                    <a:pt x="558545" y="0"/>
                  </a:lnTo>
                  <a:close/>
                </a:path>
              </a:pathLst>
            </a:custGeom>
            <a:solidFill>
              <a:srgbClr val="3891A7"/>
            </a:solidFill>
          </p:spPr>
          <p:txBody>
            <a:bodyPr wrap="square" lIns="0" tIns="0" rIns="0" bIns="0" rtlCol="0"/>
            <a:lstStyle/>
            <a:p>
              <a:endParaRPr/>
            </a:p>
          </p:txBody>
        </p:sp>
        <p:sp>
          <p:nvSpPr>
            <p:cNvPr id="12" name="object 10"/>
            <p:cNvSpPr/>
            <p:nvPr/>
          </p:nvSpPr>
          <p:spPr>
            <a:xfrm>
              <a:off x="1328674" y="2633218"/>
              <a:ext cx="558800" cy="3439160"/>
            </a:xfrm>
            <a:custGeom>
              <a:avLst/>
              <a:gdLst/>
              <a:ahLst/>
              <a:cxnLst/>
              <a:rect l="l" t="t" r="r" b="b"/>
              <a:pathLst>
                <a:path w="558800" h="3439160">
                  <a:moveTo>
                    <a:pt x="558545" y="3438982"/>
                  </a:moveTo>
                  <a:lnTo>
                    <a:pt x="513841" y="3433555"/>
                  </a:lnTo>
                  <a:lnTo>
                    <a:pt x="470104" y="3417548"/>
                  </a:lnTo>
                  <a:lnTo>
                    <a:pt x="427468" y="3391371"/>
                  </a:lnTo>
                  <a:lnTo>
                    <a:pt x="386066" y="3355437"/>
                  </a:lnTo>
                  <a:lnTo>
                    <a:pt x="346033" y="3310155"/>
                  </a:lnTo>
                  <a:lnTo>
                    <a:pt x="307501" y="3255936"/>
                  </a:lnTo>
                  <a:lnTo>
                    <a:pt x="270603" y="3193192"/>
                  </a:lnTo>
                  <a:lnTo>
                    <a:pt x="252810" y="3158751"/>
                  </a:lnTo>
                  <a:lnTo>
                    <a:pt x="235474" y="3122332"/>
                  </a:lnTo>
                  <a:lnTo>
                    <a:pt x="218615" y="3083988"/>
                  </a:lnTo>
                  <a:lnTo>
                    <a:pt x="202247" y="3043769"/>
                  </a:lnTo>
                  <a:lnTo>
                    <a:pt x="186389" y="3001727"/>
                  </a:lnTo>
                  <a:lnTo>
                    <a:pt x="171056" y="2957912"/>
                  </a:lnTo>
                  <a:lnTo>
                    <a:pt x="156265" y="2912378"/>
                  </a:lnTo>
                  <a:lnTo>
                    <a:pt x="142033" y="2865174"/>
                  </a:lnTo>
                  <a:lnTo>
                    <a:pt x="128376" y="2816352"/>
                  </a:lnTo>
                  <a:lnTo>
                    <a:pt x="115312" y="2765963"/>
                  </a:lnTo>
                  <a:lnTo>
                    <a:pt x="102857" y="2714060"/>
                  </a:lnTo>
                  <a:lnTo>
                    <a:pt x="91027" y="2660693"/>
                  </a:lnTo>
                  <a:lnTo>
                    <a:pt x="79839" y="2605913"/>
                  </a:lnTo>
                  <a:lnTo>
                    <a:pt x="69311" y="2549772"/>
                  </a:lnTo>
                  <a:lnTo>
                    <a:pt x="59458" y="2492322"/>
                  </a:lnTo>
                  <a:lnTo>
                    <a:pt x="50298" y="2433613"/>
                  </a:lnTo>
                  <a:lnTo>
                    <a:pt x="41846" y="2373697"/>
                  </a:lnTo>
                  <a:lnTo>
                    <a:pt x="34121" y="2312625"/>
                  </a:lnTo>
                  <a:lnTo>
                    <a:pt x="27137" y="2250450"/>
                  </a:lnTo>
                  <a:lnTo>
                    <a:pt x="20913" y="2187221"/>
                  </a:lnTo>
                  <a:lnTo>
                    <a:pt x="15465" y="2122991"/>
                  </a:lnTo>
                  <a:lnTo>
                    <a:pt x="10809" y="2057810"/>
                  </a:lnTo>
                  <a:lnTo>
                    <a:pt x="6962" y="1991731"/>
                  </a:lnTo>
                  <a:lnTo>
                    <a:pt x="3941" y="1924804"/>
                  </a:lnTo>
                  <a:lnTo>
                    <a:pt x="1762" y="1857081"/>
                  </a:lnTo>
                  <a:lnTo>
                    <a:pt x="443" y="1788614"/>
                  </a:lnTo>
                  <a:lnTo>
                    <a:pt x="0" y="1719453"/>
                  </a:lnTo>
                  <a:lnTo>
                    <a:pt x="443" y="1650300"/>
                  </a:lnTo>
                  <a:lnTo>
                    <a:pt x="1762" y="1581841"/>
                  </a:lnTo>
                  <a:lnTo>
                    <a:pt x="3941" y="1514126"/>
                  </a:lnTo>
                  <a:lnTo>
                    <a:pt x="6962" y="1447206"/>
                  </a:lnTo>
                  <a:lnTo>
                    <a:pt x="10809" y="1381134"/>
                  </a:lnTo>
                  <a:lnTo>
                    <a:pt x="15465" y="1315959"/>
                  </a:lnTo>
                  <a:lnTo>
                    <a:pt x="20913" y="1251735"/>
                  </a:lnTo>
                  <a:lnTo>
                    <a:pt x="27137" y="1188511"/>
                  </a:lnTo>
                  <a:lnTo>
                    <a:pt x="34121" y="1126340"/>
                  </a:lnTo>
                  <a:lnTo>
                    <a:pt x="41846" y="1065273"/>
                  </a:lnTo>
                  <a:lnTo>
                    <a:pt x="50298" y="1005361"/>
                  </a:lnTo>
                  <a:lnTo>
                    <a:pt x="59458" y="946655"/>
                  </a:lnTo>
                  <a:lnTo>
                    <a:pt x="69311" y="889207"/>
                  </a:lnTo>
                  <a:lnTo>
                    <a:pt x="79839" y="833069"/>
                  </a:lnTo>
                  <a:lnTo>
                    <a:pt x="91027" y="778292"/>
                  </a:lnTo>
                  <a:lnTo>
                    <a:pt x="102857" y="724926"/>
                  </a:lnTo>
                  <a:lnTo>
                    <a:pt x="115312" y="673024"/>
                  </a:lnTo>
                  <a:lnTo>
                    <a:pt x="128376" y="622637"/>
                  </a:lnTo>
                  <a:lnTo>
                    <a:pt x="142033" y="573816"/>
                  </a:lnTo>
                  <a:lnTo>
                    <a:pt x="156265" y="526613"/>
                  </a:lnTo>
                  <a:lnTo>
                    <a:pt x="171056" y="481079"/>
                  </a:lnTo>
                  <a:lnTo>
                    <a:pt x="186389" y="437265"/>
                  </a:lnTo>
                  <a:lnTo>
                    <a:pt x="202247" y="395222"/>
                  </a:lnTo>
                  <a:lnTo>
                    <a:pt x="218615" y="355003"/>
                  </a:lnTo>
                  <a:lnTo>
                    <a:pt x="235474" y="316659"/>
                  </a:lnTo>
                  <a:lnTo>
                    <a:pt x="252810" y="280240"/>
                  </a:lnTo>
                  <a:lnTo>
                    <a:pt x="270603" y="245798"/>
                  </a:lnTo>
                  <a:lnTo>
                    <a:pt x="307501" y="183053"/>
                  </a:lnTo>
                  <a:lnTo>
                    <a:pt x="346033" y="128832"/>
                  </a:lnTo>
                  <a:lnTo>
                    <a:pt x="386066" y="83549"/>
                  </a:lnTo>
                  <a:lnTo>
                    <a:pt x="427468" y="47612"/>
                  </a:lnTo>
                  <a:lnTo>
                    <a:pt x="470104" y="21435"/>
                  </a:lnTo>
                  <a:lnTo>
                    <a:pt x="513841" y="5427"/>
                  </a:lnTo>
                  <a:lnTo>
                    <a:pt x="558545" y="0"/>
                  </a:lnTo>
                  <a:lnTo>
                    <a:pt x="558545" y="1719453"/>
                  </a:lnTo>
                  <a:lnTo>
                    <a:pt x="558545" y="3438982"/>
                  </a:lnTo>
                  <a:close/>
                </a:path>
              </a:pathLst>
            </a:custGeom>
            <a:ln w="25400">
              <a:solidFill>
                <a:srgbClr val="FFFFFF"/>
              </a:solidFill>
            </a:ln>
          </p:spPr>
          <p:txBody>
            <a:bodyPr wrap="square" lIns="0" tIns="0" rIns="0" bIns="0" rtlCol="0"/>
            <a:lstStyle/>
            <a:p>
              <a:endParaRPr/>
            </a:p>
          </p:txBody>
        </p:sp>
        <p:sp>
          <p:nvSpPr>
            <p:cNvPr id="13" name="object 11"/>
            <p:cNvSpPr/>
            <p:nvPr/>
          </p:nvSpPr>
          <p:spPr>
            <a:xfrm>
              <a:off x="2206116" y="1980984"/>
              <a:ext cx="6500495" cy="4502150"/>
            </a:xfrm>
            <a:custGeom>
              <a:avLst/>
              <a:gdLst/>
              <a:ahLst/>
              <a:cxnLst/>
              <a:rect l="l" t="t" r="r" b="b"/>
              <a:pathLst>
                <a:path w="6500495" h="4502150">
                  <a:moveTo>
                    <a:pt x="0" y="4502150"/>
                  </a:moveTo>
                  <a:lnTo>
                    <a:pt x="6500240" y="4502150"/>
                  </a:lnTo>
                  <a:lnTo>
                    <a:pt x="6500240" y="0"/>
                  </a:lnTo>
                  <a:lnTo>
                    <a:pt x="0" y="0"/>
                  </a:lnTo>
                  <a:lnTo>
                    <a:pt x="0" y="4502150"/>
                  </a:lnTo>
                  <a:close/>
                </a:path>
              </a:pathLst>
            </a:custGeom>
            <a:ln w="25399">
              <a:solidFill>
                <a:srgbClr val="3891A7"/>
              </a:solidFill>
            </a:ln>
          </p:spPr>
          <p:txBody>
            <a:bodyPr wrap="square" lIns="0" tIns="0" rIns="0" bIns="0" rtlCol="0"/>
            <a:lstStyle/>
            <a:p>
              <a:endParaRPr/>
            </a:p>
          </p:txBody>
        </p:sp>
      </p:grpSp>
      <p:sp>
        <p:nvSpPr>
          <p:cNvPr id="14" name="object 12"/>
          <p:cNvSpPr txBox="1"/>
          <p:nvPr/>
        </p:nvSpPr>
        <p:spPr>
          <a:xfrm>
            <a:off x="2214546" y="2071682"/>
            <a:ext cx="2615565" cy="782907"/>
          </a:xfrm>
          <a:prstGeom prst="rect">
            <a:avLst/>
          </a:prstGeom>
        </p:spPr>
        <p:txBody>
          <a:bodyPr vert="horz" wrap="square" lIns="0" tIns="13335" rIns="0" bIns="0" rtlCol="0">
            <a:spAutoFit/>
          </a:bodyPr>
          <a:lstStyle/>
          <a:p>
            <a:pPr>
              <a:lnSpc>
                <a:spcPct val="100000"/>
              </a:lnSpc>
              <a:spcBef>
                <a:spcPts val="105"/>
              </a:spcBef>
            </a:pPr>
            <a:r>
              <a:rPr sz="5000" spc="-35" dirty="0">
                <a:latin typeface="Times New Roman" pitchFamily="18" charset="0"/>
                <a:cs typeface="Times New Roman" pitchFamily="18" charset="0"/>
              </a:rPr>
              <a:t>Mü</a:t>
            </a:r>
            <a:r>
              <a:rPr sz="5000" spc="-25" dirty="0">
                <a:latin typeface="Times New Roman" pitchFamily="18" charset="0"/>
                <a:cs typeface="Times New Roman" pitchFamily="18" charset="0"/>
              </a:rPr>
              <a:t>h</a:t>
            </a:r>
            <a:r>
              <a:rPr sz="5000" spc="-260" dirty="0">
                <a:latin typeface="Times New Roman" pitchFamily="18" charset="0"/>
                <a:cs typeface="Times New Roman" pitchFamily="18" charset="0"/>
              </a:rPr>
              <a:t>endisi</a:t>
            </a:r>
            <a:endParaRPr sz="5000">
              <a:latin typeface="Times New Roman" pitchFamily="18" charset="0"/>
              <a:cs typeface="Times New Roman" pitchFamily="18" charset="0"/>
            </a:endParaRPr>
          </a:p>
        </p:txBody>
      </p:sp>
      <p:grpSp>
        <p:nvGrpSpPr>
          <p:cNvPr id="15" name="object 13"/>
          <p:cNvGrpSpPr/>
          <p:nvPr/>
        </p:nvGrpSpPr>
        <p:grpSpPr>
          <a:xfrm>
            <a:off x="1394050" y="4176394"/>
            <a:ext cx="219710" cy="1064889"/>
            <a:chOff x="1625219" y="4130675"/>
            <a:chExt cx="219710" cy="1412240"/>
          </a:xfrm>
        </p:grpSpPr>
        <p:sp>
          <p:nvSpPr>
            <p:cNvPr id="16" name="object 14"/>
            <p:cNvSpPr/>
            <p:nvPr/>
          </p:nvSpPr>
          <p:spPr>
            <a:xfrm>
              <a:off x="1637919" y="4143375"/>
              <a:ext cx="194310" cy="1386840"/>
            </a:xfrm>
            <a:custGeom>
              <a:avLst/>
              <a:gdLst/>
              <a:ahLst/>
              <a:cxnLst/>
              <a:rect l="l" t="t" r="r" b="b"/>
              <a:pathLst>
                <a:path w="194310" h="1386839">
                  <a:moveTo>
                    <a:pt x="194056" y="0"/>
                  </a:moveTo>
                  <a:lnTo>
                    <a:pt x="154942" y="14090"/>
                  </a:lnTo>
                  <a:lnTo>
                    <a:pt x="118514" y="54500"/>
                  </a:lnTo>
                  <a:lnTo>
                    <a:pt x="85551" y="118441"/>
                  </a:lnTo>
                  <a:lnTo>
                    <a:pt x="70612" y="158362"/>
                  </a:lnTo>
                  <a:lnTo>
                    <a:pt x="56832" y="203120"/>
                  </a:lnTo>
                  <a:lnTo>
                    <a:pt x="44308" y="252365"/>
                  </a:lnTo>
                  <a:lnTo>
                    <a:pt x="33138" y="305748"/>
                  </a:lnTo>
                  <a:lnTo>
                    <a:pt x="23418" y="362921"/>
                  </a:lnTo>
                  <a:lnTo>
                    <a:pt x="15247" y="423535"/>
                  </a:lnTo>
                  <a:lnTo>
                    <a:pt x="8723" y="487240"/>
                  </a:lnTo>
                  <a:lnTo>
                    <a:pt x="3941" y="553688"/>
                  </a:lnTo>
                  <a:lnTo>
                    <a:pt x="1001" y="622531"/>
                  </a:lnTo>
                  <a:lnTo>
                    <a:pt x="0" y="693419"/>
                  </a:lnTo>
                  <a:lnTo>
                    <a:pt x="1001" y="764329"/>
                  </a:lnTo>
                  <a:lnTo>
                    <a:pt x="3941" y="833187"/>
                  </a:lnTo>
                  <a:lnTo>
                    <a:pt x="8723" y="899646"/>
                  </a:lnTo>
                  <a:lnTo>
                    <a:pt x="15247" y="963358"/>
                  </a:lnTo>
                  <a:lnTo>
                    <a:pt x="23418" y="1023974"/>
                  </a:lnTo>
                  <a:lnTo>
                    <a:pt x="33138" y="1081147"/>
                  </a:lnTo>
                  <a:lnTo>
                    <a:pt x="44308" y="1134527"/>
                  </a:lnTo>
                  <a:lnTo>
                    <a:pt x="56832" y="1183767"/>
                  </a:lnTo>
                  <a:lnTo>
                    <a:pt x="70612" y="1228518"/>
                  </a:lnTo>
                  <a:lnTo>
                    <a:pt x="85551" y="1268432"/>
                  </a:lnTo>
                  <a:lnTo>
                    <a:pt x="101551" y="1303161"/>
                  </a:lnTo>
                  <a:lnTo>
                    <a:pt x="136344" y="1355670"/>
                  </a:lnTo>
                  <a:lnTo>
                    <a:pt x="174212" y="1383260"/>
                  </a:lnTo>
                  <a:lnTo>
                    <a:pt x="194056" y="1386840"/>
                  </a:lnTo>
                  <a:lnTo>
                    <a:pt x="194056" y="0"/>
                  </a:lnTo>
                  <a:close/>
                </a:path>
              </a:pathLst>
            </a:custGeom>
            <a:solidFill>
              <a:srgbClr val="3891A7"/>
            </a:solidFill>
          </p:spPr>
          <p:txBody>
            <a:bodyPr wrap="square" lIns="0" tIns="0" rIns="0" bIns="0" rtlCol="0"/>
            <a:lstStyle/>
            <a:p>
              <a:endParaRPr/>
            </a:p>
          </p:txBody>
        </p:sp>
        <p:sp>
          <p:nvSpPr>
            <p:cNvPr id="17" name="object 15"/>
            <p:cNvSpPr/>
            <p:nvPr/>
          </p:nvSpPr>
          <p:spPr>
            <a:xfrm>
              <a:off x="1637919" y="4143375"/>
              <a:ext cx="194310" cy="1386840"/>
            </a:xfrm>
            <a:custGeom>
              <a:avLst/>
              <a:gdLst/>
              <a:ahLst/>
              <a:cxnLst/>
              <a:rect l="l" t="t" r="r" b="b"/>
              <a:pathLst>
                <a:path w="194310" h="1386839">
                  <a:moveTo>
                    <a:pt x="194056" y="1386840"/>
                  </a:moveTo>
                  <a:lnTo>
                    <a:pt x="154942" y="1372754"/>
                  </a:lnTo>
                  <a:lnTo>
                    <a:pt x="118514" y="1332357"/>
                  </a:lnTo>
                  <a:lnTo>
                    <a:pt x="85551" y="1268432"/>
                  </a:lnTo>
                  <a:lnTo>
                    <a:pt x="70612" y="1228518"/>
                  </a:lnTo>
                  <a:lnTo>
                    <a:pt x="56832" y="1183767"/>
                  </a:lnTo>
                  <a:lnTo>
                    <a:pt x="44308" y="1134527"/>
                  </a:lnTo>
                  <a:lnTo>
                    <a:pt x="33138" y="1081147"/>
                  </a:lnTo>
                  <a:lnTo>
                    <a:pt x="23418" y="1023974"/>
                  </a:lnTo>
                  <a:lnTo>
                    <a:pt x="15247" y="963358"/>
                  </a:lnTo>
                  <a:lnTo>
                    <a:pt x="8723" y="899646"/>
                  </a:lnTo>
                  <a:lnTo>
                    <a:pt x="3941" y="833187"/>
                  </a:lnTo>
                  <a:lnTo>
                    <a:pt x="1001" y="764329"/>
                  </a:lnTo>
                  <a:lnTo>
                    <a:pt x="0" y="693419"/>
                  </a:lnTo>
                  <a:lnTo>
                    <a:pt x="1001" y="622531"/>
                  </a:lnTo>
                  <a:lnTo>
                    <a:pt x="3941" y="553688"/>
                  </a:lnTo>
                  <a:lnTo>
                    <a:pt x="8723" y="487240"/>
                  </a:lnTo>
                  <a:lnTo>
                    <a:pt x="15247" y="423535"/>
                  </a:lnTo>
                  <a:lnTo>
                    <a:pt x="23418" y="362921"/>
                  </a:lnTo>
                  <a:lnTo>
                    <a:pt x="33138" y="305748"/>
                  </a:lnTo>
                  <a:lnTo>
                    <a:pt x="44308" y="252365"/>
                  </a:lnTo>
                  <a:lnTo>
                    <a:pt x="56832" y="203120"/>
                  </a:lnTo>
                  <a:lnTo>
                    <a:pt x="70612" y="158362"/>
                  </a:lnTo>
                  <a:lnTo>
                    <a:pt x="85551" y="118441"/>
                  </a:lnTo>
                  <a:lnTo>
                    <a:pt x="101551" y="83704"/>
                  </a:lnTo>
                  <a:lnTo>
                    <a:pt x="136344" y="31179"/>
                  </a:lnTo>
                  <a:lnTo>
                    <a:pt x="174212" y="3580"/>
                  </a:lnTo>
                  <a:lnTo>
                    <a:pt x="194056" y="0"/>
                  </a:lnTo>
                  <a:lnTo>
                    <a:pt x="194056" y="693419"/>
                  </a:lnTo>
                  <a:lnTo>
                    <a:pt x="194056" y="1386840"/>
                  </a:lnTo>
                  <a:close/>
                </a:path>
              </a:pathLst>
            </a:custGeom>
            <a:ln w="25400">
              <a:solidFill>
                <a:srgbClr val="FFFFFF"/>
              </a:solidFill>
            </a:ln>
          </p:spPr>
          <p:txBody>
            <a:bodyPr wrap="square" lIns="0" tIns="0" rIns="0" bIns="0" rtlCol="0"/>
            <a:lstStyle/>
            <a:p>
              <a:endParaRPr/>
            </a:p>
          </p:txBody>
        </p:sp>
      </p:grpSp>
      <p:sp>
        <p:nvSpPr>
          <p:cNvPr id="18" name="object 16"/>
          <p:cNvSpPr txBox="1"/>
          <p:nvPr/>
        </p:nvSpPr>
        <p:spPr>
          <a:xfrm>
            <a:off x="5198334" y="756195"/>
            <a:ext cx="3302756" cy="1013226"/>
          </a:xfrm>
          <a:prstGeom prst="rect">
            <a:avLst/>
          </a:prstGeom>
        </p:spPr>
        <p:txBody>
          <a:bodyPr vert="horz" wrap="square" lIns="0" tIns="13335" rIns="0" bIns="0" rtlCol="0">
            <a:spAutoFit/>
          </a:bodyPr>
          <a:lstStyle/>
          <a:p>
            <a:pPr marL="12700" marR="5080" algn="just">
              <a:lnSpc>
                <a:spcPct val="116100"/>
              </a:lnSpc>
              <a:spcBef>
                <a:spcPts val="105"/>
              </a:spcBef>
              <a:buSzPct val="91666"/>
              <a:buChar char="•"/>
              <a:tabLst>
                <a:tab pos="72390" algn="l"/>
                <a:tab pos="1506220" algn="l"/>
                <a:tab pos="2980055" algn="l"/>
              </a:tabLst>
            </a:pPr>
            <a:r>
              <a:rPr spc="-5" dirty="0">
                <a:latin typeface="Times New Roman" pitchFamily="18" charset="0"/>
                <a:cs typeface="Times New Roman" pitchFamily="18" charset="0"/>
              </a:rPr>
              <a:t>Zayıf akımlarla çalışan radar </a:t>
            </a:r>
            <a:r>
              <a:rPr dirty="0">
                <a:latin typeface="Times New Roman" pitchFamily="18" charset="0"/>
                <a:cs typeface="Times New Roman" pitchFamily="18" charset="0"/>
              </a:rPr>
              <a:t>ve </a:t>
            </a:r>
            <a:r>
              <a:rPr spc="-5" dirty="0">
                <a:latin typeface="Times New Roman" pitchFamily="18" charset="0"/>
                <a:cs typeface="Times New Roman" pitchFamily="18" charset="0"/>
              </a:rPr>
              <a:t>telefon  haberleşme sistemleri ile </a:t>
            </a:r>
            <a:r>
              <a:rPr dirty="0">
                <a:latin typeface="Times New Roman" pitchFamily="18" charset="0"/>
                <a:cs typeface="Times New Roman" pitchFamily="18" charset="0"/>
              </a:rPr>
              <a:t>uydu </a:t>
            </a:r>
            <a:r>
              <a:rPr spc="-5">
                <a:latin typeface="Times New Roman" pitchFamily="18" charset="0"/>
                <a:cs typeface="Times New Roman" pitchFamily="18" charset="0"/>
              </a:rPr>
              <a:t>haberleşme  </a:t>
            </a:r>
            <a:r>
              <a:rPr smtClean="0">
                <a:latin typeface="Times New Roman" pitchFamily="18" charset="0"/>
                <a:cs typeface="Times New Roman" pitchFamily="18" charset="0"/>
              </a:rPr>
              <a:t>s</a:t>
            </a:r>
            <a:r>
              <a:rPr spc="-5" smtClean="0">
                <a:latin typeface="Times New Roman" pitchFamily="18" charset="0"/>
                <a:cs typeface="Times New Roman" pitchFamily="18" charset="0"/>
              </a:rPr>
              <a:t>i</a:t>
            </a:r>
            <a:r>
              <a:rPr smtClean="0">
                <a:latin typeface="Times New Roman" pitchFamily="18" charset="0"/>
                <a:cs typeface="Times New Roman" pitchFamily="18" charset="0"/>
              </a:rPr>
              <a:t>s</a:t>
            </a:r>
            <a:r>
              <a:rPr spc="-5" smtClean="0">
                <a:latin typeface="Times New Roman" pitchFamily="18" charset="0"/>
                <a:cs typeface="Times New Roman" pitchFamily="18" charset="0"/>
              </a:rPr>
              <a:t>te</a:t>
            </a:r>
            <a:r>
              <a:rPr smtClean="0">
                <a:latin typeface="Times New Roman" pitchFamily="18" charset="0"/>
                <a:cs typeface="Times New Roman" pitchFamily="18" charset="0"/>
              </a:rPr>
              <a:t>m</a:t>
            </a:r>
            <a:r>
              <a:rPr spc="-5" smtClean="0">
                <a:latin typeface="Times New Roman" pitchFamily="18" charset="0"/>
                <a:cs typeface="Times New Roman" pitchFamily="18" charset="0"/>
              </a:rPr>
              <a:t>l</a:t>
            </a:r>
            <a:r>
              <a:rPr spc="-10" smtClean="0">
                <a:latin typeface="Times New Roman" pitchFamily="18" charset="0"/>
                <a:cs typeface="Times New Roman" pitchFamily="18" charset="0"/>
              </a:rPr>
              <a:t>e</a:t>
            </a:r>
            <a:r>
              <a:rPr spc="10" smtClean="0">
                <a:latin typeface="Times New Roman" pitchFamily="18" charset="0"/>
                <a:cs typeface="Times New Roman" pitchFamily="18" charset="0"/>
              </a:rPr>
              <a:t>r</a:t>
            </a:r>
            <a:r>
              <a:rPr spc="-5" smtClean="0">
                <a:latin typeface="Times New Roman" pitchFamily="18" charset="0"/>
                <a:cs typeface="Times New Roman" pitchFamily="18" charset="0"/>
              </a:rPr>
              <a:t>ini</a:t>
            </a:r>
            <a:r>
              <a:rPr smtClean="0">
                <a:latin typeface="Times New Roman" pitchFamily="18" charset="0"/>
                <a:cs typeface="Times New Roman" pitchFamily="18" charset="0"/>
              </a:rPr>
              <a:t>n</a:t>
            </a:r>
            <a:r>
              <a:rPr lang="tr-TR" dirty="0" smtClean="0">
                <a:latin typeface="Times New Roman" pitchFamily="18" charset="0"/>
                <a:cs typeface="Times New Roman" pitchFamily="18" charset="0"/>
              </a:rPr>
              <a:t> </a:t>
            </a:r>
            <a:r>
              <a:rPr spc="-5" smtClean="0">
                <a:latin typeface="Times New Roman" pitchFamily="18" charset="0"/>
                <a:cs typeface="Times New Roman" pitchFamily="18" charset="0"/>
              </a:rPr>
              <a:t>ta</a:t>
            </a:r>
            <a:r>
              <a:rPr smtClean="0">
                <a:latin typeface="Times New Roman" pitchFamily="18" charset="0"/>
                <a:cs typeface="Times New Roman" pitchFamily="18" charset="0"/>
              </a:rPr>
              <a:t>sa</a:t>
            </a:r>
            <a:r>
              <a:rPr spc="5" smtClean="0">
                <a:latin typeface="Times New Roman" pitchFamily="18" charset="0"/>
                <a:cs typeface="Times New Roman" pitchFamily="18" charset="0"/>
              </a:rPr>
              <a:t>r</a:t>
            </a:r>
            <a:r>
              <a:rPr spc="-5" smtClean="0">
                <a:latin typeface="Times New Roman" pitchFamily="18" charset="0"/>
                <a:cs typeface="Times New Roman" pitchFamily="18" charset="0"/>
              </a:rPr>
              <a:t>l</a:t>
            </a:r>
            <a:r>
              <a:rPr smtClean="0">
                <a:latin typeface="Times New Roman" pitchFamily="18" charset="0"/>
                <a:cs typeface="Times New Roman" pitchFamily="18" charset="0"/>
              </a:rPr>
              <a:t>a</a:t>
            </a:r>
            <a:r>
              <a:rPr spc="-10" smtClean="0">
                <a:latin typeface="Times New Roman" pitchFamily="18" charset="0"/>
                <a:cs typeface="Times New Roman" pitchFamily="18" charset="0"/>
              </a:rPr>
              <a:t>n</a:t>
            </a:r>
            <a:r>
              <a:rPr smtClean="0">
                <a:latin typeface="Times New Roman" pitchFamily="18" charset="0"/>
                <a:cs typeface="Times New Roman" pitchFamily="18" charset="0"/>
              </a:rPr>
              <a:t>ması</a:t>
            </a:r>
            <a:r>
              <a:rPr lang="tr-TR" dirty="0" smtClean="0">
                <a:latin typeface="Times New Roman" pitchFamily="18" charset="0"/>
                <a:cs typeface="Times New Roman" pitchFamily="18" charset="0"/>
              </a:rPr>
              <a:t> </a:t>
            </a:r>
            <a:r>
              <a:rPr spc="-10" smtClean="0">
                <a:latin typeface="Times New Roman" pitchFamily="18" charset="0"/>
                <a:cs typeface="Times New Roman" pitchFamily="18" charset="0"/>
              </a:rPr>
              <a:t>ve</a:t>
            </a:r>
            <a:r>
              <a:rPr lang="tr-TR" spc="-10" dirty="0" smtClean="0">
                <a:latin typeface="Times New Roman" pitchFamily="18" charset="0"/>
                <a:cs typeface="Times New Roman" pitchFamily="18" charset="0"/>
              </a:rPr>
              <a:t> </a:t>
            </a:r>
            <a:r>
              <a:rPr spc="-5" smtClean="0">
                <a:latin typeface="Times New Roman" pitchFamily="18" charset="0"/>
                <a:cs typeface="Times New Roman" pitchFamily="18" charset="0"/>
              </a:rPr>
              <a:t>geliştirilmesini</a:t>
            </a:r>
            <a:r>
              <a:rPr spc="-15" smtClean="0">
                <a:latin typeface="Times New Roman" pitchFamily="18" charset="0"/>
                <a:cs typeface="Times New Roman" pitchFamily="18" charset="0"/>
              </a:rPr>
              <a:t> </a:t>
            </a:r>
            <a:r>
              <a:rPr dirty="0">
                <a:latin typeface="Times New Roman" pitchFamily="18" charset="0"/>
                <a:cs typeface="Times New Roman" pitchFamily="18" charset="0"/>
              </a:rPr>
              <a:t>sağlar.</a:t>
            </a:r>
            <a:endParaRPr>
              <a:latin typeface="Times New Roman" pitchFamily="18" charset="0"/>
              <a:cs typeface="Times New Roman" pitchFamily="18" charset="0"/>
            </a:endParaRPr>
          </a:p>
        </p:txBody>
      </p:sp>
      <p:sp>
        <p:nvSpPr>
          <p:cNvPr id="19" name="object 17"/>
          <p:cNvSpPr txBox="1"/>
          <p:nvPr/>
        </p:nvSpPr>
        <p:spPr>
          <a:xfrm>
            <a:off x="5214942" y="2071682"/>
            <a:ext cx="3136265" cy="991618"/>
          </a:xfrm>
          <a:prstGeom prst="rect">
            <a:avLst/>
          </a:prstGeom>
        </p:spPr>
        <p:txBody>
          <a:bodyPr vert="horz" wrap="square" lIns="0" tIns="12065" rIns="0" bIns="0" rtlCol="0">
            <a:spAutoFit/>
          </a:bodyPr>
          <a:lstStyle/>
          <a:p>
            <a:pPr marR="5080" algn="just">
              <a:lnSpc>
                <a:spcPct val="116100"/>
              </a:lnSpc>
              <a:spcBef>
                <a:spcPts val="95"/>
              </a:spcBef>
              <a:buSzPct val="91666"/>
              <a:buChar char="•"/>
              <a:tabLst>
                <a:tab pos="59690" algn="l"/>
              </a:tabLst>
            </a:pPr>
            <a:r>
              <a:rPr spc="-5" dirty="0">
                <a:latin typeface="Times New Roman" pitchFamily="18" charset="0"/>
                <a:cs typeface="Times New Roman" pitchFamily="18" charset="0"/>
              </a:rPr>
              <a:t>Mikroelektronik elemanların tasarlanması  </a:t>
            </a:r>
            <a:r>
              <a:rPr dirty="0">
                <a:latin typeface="Times New Roman" pitchFamily="18" charset="0"/>
                <a:cs typeface="Times New Roman" pitchFamily="18" charset="0"/>
              </a:rPr>
              <a:t>ve </a:t>
            </a:r>
            <a:r>
              <a:rPr spc="-5" dirty="0">
                <a:latin typeface="Times New Roman" pitchFamily="18" charset="0"/>
                <a:cs typeface="Times New Roman" pitchFamily="18" charset="0"/>
              </a:rPr>
              <a:t>elektronik devre sistemlerinin  geliştirilmesine </a:t>
            </a:r>
            <a:r>
              <a:rPr dirty="0">
                <a:latin typeface="Times New Roman" pitchFamily="18" charset="0"/>
                <a:cs typeface="Times New Roman" pitchFamily="18" charset="0"/>
              </a:rPr>
              <a:t>yönelik </a:t>
            </a:r>
            <a:r>
              <a:rPr spc="-5" dirty="0">
                <a:latin typeface="Times New Roman" pitchFamily="18" charset="0"/>
                <a:cs typeface="Times New Roman" pitchFamily="18" charset="0"/>
              </a:rPr>
              <a:t>çalışmalar  </a:t>
            </a:r>
            <a:r>
              <a:rPr dirty="0">
                <a:latin typeface="Times New Roman" pitchFamily="18" charset="0"/>
                <a:cs typeface="Times New Roman" pitchFamily="18" charset="0"/>
              </a:rPr>
              <a:t>gerçekleştirir.</a:t>
            </a:r>
            <a:endParaRPr>
              <a:latin typeface="Times New Roman" pitchFamily="18" charset="0"/>
              <a:cs typeface="Times New Roman" pitchFamily="18" charset="0"/>
            </a:endParaRPr>
          </a:p>
        </p:txBody>
      </p:sp>
      <p:sp>
        <p:nvSpPr>
          <p:cNvPr id="20" name="object 18"/>
          <p:cNvSpPr txBox="1"/>
          <p:nvPr/>
        </p:nvSpPr>
        <p:spPr>
          <a:xfrm>
            <a:off x="2143108" y="3071814"/>
            <a:ext cx="6143668" cy="936347"/>
          </a:xfrm>
          <a:prstGeom prst="rect">
            <a:avLst/>
          </a:prstGeom>
          <a:solidFill>
            <a:srgbClr val="FFFFFF">
              <a:alpha val="90194"/>
            </a:srgbClr>
          </a:solidFill>
          <a:ln w="25400">
            <a:solidFill>
              <a:srgbClr val="3891A7"/>
            </a:solidFill>
          </a:ln>
        </p:spPr>
        <p:txBody>
          <a:bodyPr vert="horz" wrap="square" lIns="0" tIns="178435" rIns="0" bIns="0" rtlCol="0">
            <a:spAutoFit/>
          </a:bodyPr>
          <a:lstStyle/>
          <a:p>
            <a:pPr marL="292735" marR="612140" algn="just">
              <a:lnSpc>
                <a:spcPct val="116700"/>
              </a:lnSpc>
              <a:spcBef>
                <a:spcPts val="1405"/>
              </a:spcBef>
              <a:buSzPct val="91666"/>
              <a:buChar char="•"/>
              <a:tabLst>
                <a:tab pos="353060" algn="l"/>
              </a:tabLst>
            </a:pPr>
            <a:r>
              <a:rPr spc="-5" dirty="0">
                <a:latin typeface="Times New Roman" pitchFamily="18" charset="0"/>
                <a:cs typeface="Times New Roman" pitchFamily="18" charset="0"/>
              </a:rPr>
              <a:t>Elektronik savunma </a:t>
            </a:r>
            <a:r>
              <a:rPr dirty="0">
                <a:latin typeface="Times New Roman" pitchFamily="18" charset="0"/>
                <a:cs typeface="Times New Roman" pitchFamily="18" charset="0"/>
              </a:rPr>
              <a:t>ve </a:t>
            </a:r>
            <a:r>
              <a:rPr spc="-5" dirty="0">
                <a:latin typeface="Times New Roman" pitchFamily="18" charset="0"/>
                <a:cs typeface="Times New Roman" pitchFamily="18" charset="0"/>
              </a:rPr>
              <a:t>askeri haberleşme sistemlerinde kullanılan </a:t>
            </a:r>
            <a:r>
              <a:rPr dirty="0">
                <a:latin typeface="Times New Roman" pitchFamily="18" charset="0"/>
                <a:cs typeface="Times New Roman" pitchFamily="18" charset="0"/>
              </a:rPr>
              <a:t>her  </a:t>
            </a:r>
            <a:r>
              <a:rPr spc="-5" dirty="0">
                <a:latin typeface="Times New Roman" pitchFamily="18" charset="0"/>
                <a:cs typeface="Times New Roman" pitchFamily="18" charset="0"/>
              </a:rPr>
              <a:t>türlü </a:t>
            </a:r>
            <a:r>
              <a:rPr dirty="0">
                <a:latin typeface="Times New Roman" pitchFamily="18" charset="0"/>
                <a:cs typeface="Times New Roman" pitchFamily="18" charset="0"/>
              </a:rPr>
              <a:t>mikrodalga </a:t>
            </a:r>
            <a:r>
              <a:rPr spc="-5" dirty="0">
                <a:latin typeface="Times New Roman" pitchFamily="18" charset="0"/>
                <a:cs typeface="Times New Roman" pitchFamily="18" charset="0"/>
              </a:rPr>
              <a:t>antenin tasarlanması </a:t>
            </a:r>
            <a:r>
              <a:rPr dirty="0">
                <a:latin typeface="Times New Roman" pitchFamily="18" charset="0"/>
                <a:cs typeface="Times New Roman" pitchFamily="18" charset="0"/>
              </a:rPr>
              <a:t>ve üretilmesi </a:t>
            </a:r>
            <a:r>
              <a:rPr spc="-5">
                <a:latin typeface="Times New Roman" pitchFamily="18" charset="0"/>
                <a:cs typeface="Times New Roman" pitchFamily="18" charset="0"/>
              </a:rPr>
              <a:t>için</a:t>
            </a:r>
            <a:r>
              <a:rPr spc="-35">
                <a:latin typeface="Times New Roman" pitchFamily="18" charset="0"/>
                <a:cs typeface="Times New Roman" pitchFamily="18" charset="0"/>
              </a:rPr>
              <a:t> </a:t>
            </a:r>
            <a:r>
              <a:rPr spc="-5" smtClean="0">
                <a:latin typeface="Times New Roman" pitchFamily="18" charset="0"/>
                <a:cs typeface="Times New Roman" pitchFamily="18" charset="0"/>
              </a:rPr>
              <a:t>çalışır.</a:t>
            </a:r>
            <a:r>
              <a:rPr lang="tr-TR" spc="-5" dirty="0" smtClean="0">
                <a:latin typeface="Times New Roman" pitchFamily="18" charset="0"/>
                <a:cs typeface="Times New Roman" pitchFamily="18" charset="0"/>
              </a:rPr>
              <a:t> </a:t>
            </a:r>
            <a:r>
              <a:rPr smtClean="0">
                <a:latin typeface="Times New Roman" pitchFamily="18" charset="0"/>
                <a:cs typeface="Times New Roman" pitchFamily="18" charset="0"/>
              </a:rPr>
              <a:t>Kontrol </a:t>
            </a:r>
            <a:r>
              <a:rPr dirty="0">
                <a:latin typeface="Times New Roman" pitchFamily="18" charset="0"/>
                <a:cs typeface="Times New Roman" pitchFamily="18" charset="0"/>
              </a:rPr>
              <a:t>ve </a:t>
            </a:r>
            <a:r>
              <a:rPr spc="-5" dirty="0">
                <a:latin typeface="Times New Roman" pitchFamily="18" charset="0"/>
                <a:cs typeface="Times New Roman" pitchFamily="18" charset="0"/>
              </a:rPr>
              <a:t>otomasyon alanlarında çalışmalar </a:t>
            </a:r>
            <a:r>
              <a:rPr dirty="0">
                <a:latin typeface="Times New Roman" pitchFamily="18" charset="0"/>
                <a:cs typeface="Times New Roman" pitchFamily="18" charset="0"/>
              </a:rPr>
              <a:t>gerçekleştirir.</a:t>
            </a:r>
            <a:endParaRPr>
              <a:latin typeface="Times New Roman" pitchFamily="18" charset="0"/>
              <a:cs typeface="Times New Roman" pitchFamily="18" charset="0"/>
            </a:endParaRPr>
          </a:p>
        </p:txBody>
      </p:sp>
      <p:sp>
        <p:nvSpPr>
          <p:cNvPr id="21" name="object 19"/>
          <p:cNvSpPr txBox="1"/>
          <p:nvPr/>
        </p:nvSpPr>
        <p:spPr>
          <a:xfrm>
            <a:off x="2143108" y="4143384"/>
            <a:ext cx="6172200" cy="869982"/>
          </a:xfrm>
          <a:prstGeom prst="rect">
            <a:avLst/>
          </a:prstGeom>
          <a:solidFill>
            <a:srgbClr val="FFFFFF">
              <a:alpha val="90194"/>
            </a:srgbClr>
          </a:solidFill>
          <a:ln w="25400">
            <a:solidFill>
              <a:srgbClr val="3891A7"/>
            </a:solidFill>
          </a:ln>
        </p:spPr>
        <p:txBody>
          <a:bodyPr vert="horz" wrap="square" lIns="0" tIns="133350" rIns="0" bIns="0" rtlCol="0">
            <a:spAutoFit/>
          </a:bodyPr>
          <a:lstStyle/>
          <a:p>
            <a:pPr marL="317500" marR="292100">
              <a:lnSpc>
                <a:spcPct val="116700"/>
              </a:lnSpc>
              <a:spcBef>
                <a:spcPts val="1050"/>
              </a:spcBef>
              <a:buSzPct val="91666"/>
              <a:buChar char="•"/>
              <a:tabLst>
                <a:tab pos="377825" algn="l"/>
              </a:tabLst>
            </a:pPr>
            <a:r>
              <a:rPr spc="-5" dirty="0">
                <a:latin typeface="Times New Roman" pitchFamily="18" charset="0"/>
                <a:cs typeface="Times New Roman" pitchFamily="18" charset="0"/>
              </a:rPr>
              <a:t>Endüstriyel, kontrol ve tıbbi elektronik cihaz </a:t>
            </a:r>
            <a:r>
              <a:rPr dirty="0">
                <a:latin typeface="Times New Roman" pitchFamily="18" charset="0"/>
                <a:cs typeface="Times New Roman" pitchFamily="18" charset="0"/>
              </a:rPr>
              <a:t>ve </a:t>
            </a:r>
            <a:r>
              <a:rPr spc="-5" dirty="0">
                <a:latin typeface="Times New Roman" pitchFamily="18" charset="0"/>
                <a:cs typeface="Times New Roman" pitchFamily="18" charset="0"/>
              </a:rPr>
              <a:t>ekipmanların tasarım, imalat,  işletme </a:t>
            </a:r>
            <a:r>
              <a:rPr dirty="0">
                <a:latin typeface="Times New Roman" pitchFamily="18" charset="0"/>
                <a:cs typeface="Times New Roman" pitchFamily="18" charset="0"/>
              </a:rPr>
              <a:t>ve </a:t>
            </a:r>
            <a:r>
              <a:rPr spc="-5">
                <a:latin typeface="Times New Roman" pitchFamily="18" charset="0"/>
                <a:cs typeface="Times New Roman" pitchFamily="18" charset="0"/>
              </a:rPr>
              <a:t>bakımını</a:t>
            </a:r>
            <a:r>
              <a:rPr spc="-15">
                <a:latin typeface="Times New Roman" pitchFamily="18" charset="0"/>
                <a:cs typeface="Times New Roman" pitchFamily="18" charset="0"/>
              </a:rPr>
              <a:t> </a:t>
            </a:r>
            <a:r>
              <a:rPr spc="-5" smtClean="0">
                <a:latin typeface="Times New Roman" pitchFamily="18" charset="0"/>
                <a:cs typeface="Times New Roman" pitchFamily="18" charset="0"/>
              </a:rPr>
              <a:t>yapar.</a:t>
            </a:r>
            <a:r>
              <a:rPr lang="tr-TR" spc="-5" dirty="0" smtClean="0">
                <a:latin typeface="Times New Roman" pitchFamily="18" charset="0"/>
                <a:cs typeface="Times New Roman" pitchFamily="18" charset="0"/>
              </a:rPr>
              <a:t> </a:t>
            </a:r>
            <a:r>
              <a:rPr spc="-5" smtClean="0">
                <a:latin typeface="Times New Roman" pitchFamily="18" charset="0"/>
                <a:cs typeface="Times New Roman" pitchFamily="18" charset="0"/>
              </a:rPr>
              <a:t>Elektronik </a:t>
            </a:r>
            <a:r>
              <a:rPr spc="-5" dirty="0">
                <a:latin typeface="Times New Roman" pitchFamily="18" charset="0"/>
                <a:cs typeface="Times New Roman" pitchFamily="18" charset="0"/>
              </a:rPr>
              <a:t>cihazlarla ilgili </a:t>
            </a:r>
            <a:r>
              <a:rPr dirty="0">
                <a:latin typeface="Times New Roman" pitchFamily="18" charset="0"/>
                <a:cs typeface="Times New Roman" pitchFamily="18" charset="0"/>
              </a:rPr>
              <a:t>AR-GE </a:t>
            </a:r>
            <a:r>
              <a:rPr spc="-5" dirty="0">
                <a:latin typeface="Times New Roman" pitchFamily="18" charset="0"/>
                <a:cs typeface="Times New Roman" pitchFamily="18" charset="0"/>
              </a:rPr>
              <a:t>faaliyetleri yapar </a:t>
            </a:r>
            <a:r>
              <a:rPr dirty="0">
                <a:latin typeface="Times New Roman" pitchFamily="18" charset="0"/>
                <a:cs typeface="Times New Roman" pitchFamily="18" charset="0"/>
              </a:rPr>
              <a:t>ve </a:t>
            </a:r>
            <a:r>
              <a:rPr spc="-5" dirty="0">
                <a:latin typeface="Times New Roman" pitchFamily="18" charset="0"/>
                <a:cs typeface="Times New Roman" pitchFamily="18" charset="0"/>
              </a:rPr>
              <a:t>üretilen cihazların  kalite </a:t>
            </a:r>
            <a:r>
              <a:rPr spc="-5">
                <a:latin typeface="Times New Roman" pitchFamily="18" charset="0"/>
                <a:cs typeface="Times New Roman" pitchFamily="18" charset="0"/>
              </a:rPr>
              <a:t>kontrolünü</a:t>
            </a:r>
            <a:r>
              <a:rPr spc="-15">
                <a:latin typeface="Times New Roman" pitchFamily="18" charset="0"/>
                <a:cs typeface="Times New Roman" pitchFamily="18" charset="0"/>
              </a:rPr>
              <a:t> </a:t>
            </a:r>
            <a:r>
              <a:rPr smtClean="0">
                <a:latin typeface="Times New Roman" pitchFamily="18" charset="0"/>
                <a:cs typeface="Times New Roman" pitchFamily="18" charset="0"/>
              </a:rPr>
              <a:t>gerçekleştirir</a:t>
            </a:r>
            <a:r>
              <a:rPr lang="tr-TR" dirty="0" smtClean="0">
                <a:latin typeface="Times New Roman" pitchFamily="18" charset="0"/>
                <a:cs typeface="Times New Roman" pitchFamily="18" charset="0"/>
              </a:rPr>
              <a:t>.</a:t>
            </a:r>
            <a:endParaRPr>
              <a:latin typeface="Times New Roman" pitchFamily="18" charset="0"/>
              <a:cs typeface="Times New Roman" pitchFamily="18" charset="0"/>
            </a:endParaRPr>
          </a:p>
        </p:txBody>
      </p:sp>
      <p:pic>
        <p:nvPicPr>
          <p:cNvPr id="22" name="Picture 3" descr="C:\Users\Celal\Desktop\remzi hoca\hru_amblem_logo.png"/>
          <p:cNvPicPr>
            <a:picLocks noChangeAspect="1" noChangeArrowheads="1"/>
          </p:cNvPicPr>
          <p:nvPr/>
        </p:nvPicPr>
        <p:blipFill>
          <a:blip r:embed="rId2" cstate="print"/>
          <a:srcRect/>
          <a:stretch>
            <a:fillRect/>
          </a:stretch>
        </p:blipFill>
        <p:spPr bwMode="auto">
          <a:xfrm>
            <a:off x="0" y="0"/>
            <a:ext cx="642910" cy="642103"/>
          </a:xfrm>
          <a:prstGeom prst="rect">
            <a:avLst/>
          </a:prstGeom>
          <a:noFill/>
        </p:spPr>
      </p:pic>
      <p:pic>
        <p:nvPicPr>
          <p:cNvPr id="23" name="Picture 2" descr="C:\Users\Celal\Desktop\remzi hoca\mühendislik.png"/>
          <p:cNvPicPr>
            <a:picLocks noChangeAspect="1" noChangeArrowheads="1"/>
          </p:cNvPicPr>
          <p:nvPr/>
        </p:nvPicPr>
        <p:blipFill>
          <a:blip r:embed="rId3" cstate="print"/>
          <a:srcRect/>
          <a:stretch>
            <a:fillRect/>
          </a:stretch>
        </p:blipFill>
        <p:spPr bwMode="auto">
          <a:xfrm>
            <a:off x="8529149" y="0"/>
            <a:ext cx="614851" cy="64292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57422" y="928674"/>
            <a:ext cx="5166906" cy="307777"/>
          </a:xfrm>
          <a:prstGeom prst="rect">
            <a:avLst/>
          </a:prstGeom>
        </p:spPr>
        <p:txBody>
          <a:bodyPr wrap="square">
            <a:spAutoFit/>
          </a:bodyPr>
          <a:lstStyle/>
          <a:p>
            <a:endParaRPr lang="tr-TR" dirty="0"/>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8" name="7 Dikdörtgen"/>
          <p:cNvSpPr/>
          <p:nvPr/>
        </p:nvSpPr>
        <p:spPr>
          <a:xfrm>
            <a:off x="500034" y="642922"/>
            <a:ext cx="7858180" cy="1138773"/>
          </a:xfrm>
          <a:prstGeom prst="rect">
            <a:avLst/>
          </a:prstGeom>
        </p:spPr>
        <p:txBody>
          <a:bodyPr wrap="square">
            <a:spAutoFit/>
          </a:bodyPr>
          <a:lstStyle/>
          <a:p>
            <a:pPr algn="ctr"/>
            <a:r>
              <a:rPr lang="tr-TR" sz="3600" b="1" dirty="0">
                <a:latin typeface="Times New Roman" pitchFamily="18" charset="0"/>
                <a:cs typeface="Times New Roman" pitchFamily="18" charset="0"/>
              </a:rPr>
              <a:t>Elektrik-Elektronik </a:t>
            </a:r>
            <a:r>
              <a:rPr lang="tr-TR" sz="3600" b="1" dirty="0" smtClean="0">
                <a:latin typeface="Times New Roman" pitchFamily="18" charset="0"/>
                <a:cs typeface="Times New Roman" pitchFamily="18" charset="0"/>
              </a:rPr>
              <a:t>Mühendisliği</a:t>
            </a:r>
            <a:endParaRPr lang="tr-TR" sz="3600" b="1" dirty="0">
              <a:latin typeface="Times New Roman" pitchFamily="18" charset="0"/>
              <a:cs typeface="Times New Roman" pitchFamily="18" charset="0"/>
            </a:endParaRPr>
          </a:p>
          <a:p>
            <a:pPr algn="ctr"/>
            <a:endParaRPr lang="tr-TR" sz="3200" dirty="0"/>
          </a:p>
        </p:txBody>
      </p:sp>
      <p:sp>
        <p:nvSpPr>
          <p:cNvPr id="10" name="9 Dikdörtgen"/>
          <p:cNvSpPr/>
          <p:nvPr/>
        </p:nvSpPr>
        <p:spPr>
          <a:xfrm>
            <a:off x="500034" y="1285864"/>
            <a:ext cx="7786742" cy="1708160"/>
          </a:xfrm>
          <a:prstGeom prst="rect">
            <a:avLst/>
          </a:prstGeom>
        </p:spPr>
        <p:txBody>
          <a:bodyPr wrap="square">
            <a:spAutoFit/>
          </a:bodyPr>
          <a:lstStyle/>
          <a:p>
            <a:pPr algn="just">
              <a:lnSpc>
                <a:spcPct val="150000"/>
              </a:lnSpc>
            </a:pPr>
            <a:endParaRPr lang="tr-TR" dirty="0">
              <a:latin typeface="Times New Roman" pitchFamily="18" charset="0"/>
              <a:cs typeface="Times New Roman" pitchFamily="18" charset="0"/>
            </a:endParaRPr>
          </a:p>
          <a:p>
            <a:pPr algn="just">
              <a:lnSpc>
                <a:spcPct val="150000"/>
              </a:lnSpc>
            </a:pPr>
            <a:r>
              <a:rPr lang="tr-TR" dirty="0" smtClean="0">
                <a:latin typeface="Times New Roman" pitchFamily="18" charset="0"/>
                <a:cs typeface="Times New Roman" pitchFamily="18" charset="0"/>
              </a:rPr>
              <a:t>Elektrik </a:t>
            </a:r>
            <a:r>
              <a:rPr lang="tr-TR" dirty="0">
                <a:latin typeface="Times New Roman" pitchFamily="18" charset="0"/>
                <a:cs typeface="Times New Roman" pitchFamily="18" charset="0"/>
              </a:rPr>
              <a:t>Üretimi, İletimi, dağıtımının yanında aynı zamanda Elektronik aletlerin, iletişim sistemlerinin proje ve çalışmalarının geliştirilmesi ve bu projelerin uygulamaya dökülerek denetlenmesi ile ilgilenen bir mühendisliktir. Bu alanda eğitim alan ve mezun olan kişilere  Elektrik- Elektronik mühendisi denir.</a:t>
            </a:r>
          </a:p>
          <a:p>
            <a:pPr algn="just">
              <a:lnSpc>
                <a:spcPct val="150000"/>
              </a:lnSpc>
            </a:pPr>
            <a:endParaRPr lang="tr-TR" dirty="0">
              <a:latin typeface="Times New Roman" pitchFamily="18" charset="0"/>
              <a:cs typeface="Times New Roman" pitchFamily="18" charset="0"/>
            </a:endParaRPr>
          </a:p>
        </p:txBody>
      </p:sp>
      <p:sp>
        <p:nvSpPr>
          <p:cNvPr id="13" name="12 Slayt Numarası Yer Tutucusu"/>
          <p:cNvSpPr>
            <a:spLocks noGrp="1"/>
          </p:cNvSpPr>
          <p:nvPr>
            <p:ph type="sldNum" sz="quarter" idx="12"/>
          </p:nvPr>
        </p:nvSpPr>
        <p:spPr>
          <a:xfrm>
            <a:off x="8286776" y="5286392"/>
            <a:ext cx="762000" cy="304800"/>
          </a:xfrm>
        </p:spPr>
        <p:txBody>
          <a:bodyPr/>
          <a:lstStyle/>
          <a:p>
            <a:fld id="{78D21D61-5BF1-47BC-8A54-2A809EDF2BE5}" type="slidenum">
              <a:rPr lang="tr-TR" smtClean="0">
                <a:solidFill>
                  <a:schemeClr val="tx1"/>
                </a:solidFill>
              </a:rPr>
              <a:pPr/>
              <a:t>11</a:t>
            </a:fld>
            <a:endParaRPr lang="tr-TR" dirty="0">
              <a:solidFill>
                <a:schemeClr val="tx1"/>
              </a:solidFill>
            </a:endParaRPr>
          </a:p>
        </p:txBody>
      </p:sp>
      <p:pic>
        <p:nvPicPr>
          <p:cNvPr id="12"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4"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pic>
        <p:nvPicPr>
          <p:cNvPr id="68618" name="Picture 10" descr="Elektronik – Hydra Ultrasonic"/>
          <p:cNvPicPr>
            <a:picLocks noChangeAspect="1" noChangeArrowheads="1"/>
          </p:cNvPicPr>
          <p:nvPr/>
        </p:nvPicPr>
        <p:blipFill>
          <a:blip r:embed="rId5" cstate="print"/>
          <a:srcRect/>
          <a:stretch>
            <a:fillRect/>
          </a:stretch>
        </p:blipFill>
        <p:spPr bwMode="auto">
          <a:xfrm>
            <a:off x="571472" y="2928938"/>
            <a:ext cx="2071670" cy="1553753"/>
          </a:xfrm>
          <a:prstGeom prst="rect">
            <a:avLst/>
          </a:prstGeom>
          <a:noFill/>
        </p:spPr>
      </p:pic>
      <p:pic>
        <p:nvPicPr>
          <p:cNvPr id="68620" name="Picture 12" descr="Homepage - Üstün Elektrik Mühendislik"/>
          <p:cNvPicPr>
            <a:picLocks noChangeAspect="1" noChangeArrowheads="1"/>
          </p:cNvPicPr>
          <p:nvPr/>
        </p:nvPicPr>
        <p:blipFill>
          <a:blip r:embed="rId6"/>
          <a:srcRect/>
          <a:stretch>
            <a:fillRect/>
          </a:stretch>
        </p:blipFill>
        <p:spPr bwMode="auto">
          <a:xfrm>
            <a:off x="2857488" y="2928938"/>
            <a:ext cx="2368600" cy="1571636"/>
          </a:xfrm>
          <a:prstGeom prst="rect">
            <a:avLst/>
          </a:prstGeom>
          <a:noFill/>
        </p:spPr>
      </p:pic>
      <p:pic>
        <p:nvPicPr>
          <p:cNvPr id="68622" name="Picture 14" descr="TEDAŞ yayınladı ve önemli - ELEKTRİK - www.enerjiekonomisi.com"/>
          <p:cNvPicPr>
            <a:picLocks noChangeAspect="1" noChangeArrowheads="1"/>
          </p:cNvPicPr>
          <p:nvPr/>
        </p:nvPicPr>
        <p:blipFill>
          <a:blip r:embed="rId7"/>
          <a:srcRect/>
          <a:stretch>
            <a:fillRect/>
          </a:stretch>
        </p:blipFill>
        <p:spPr bwMode="auto">
          <a:xfrm>
            <a:off x="5429256" y="2928938"/>
            <a:ext cx="2857520" cy="1582627"/>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12</a:t>
            </a:fld>
            <a:endParaRPr lang="tr-TR" dirty="0">
              <a:solidFill>
                <a:schemeClr val="tx1"/>
              </a:solidFill>
            </a:endParaRPr>
          </a:p>
        </p:txBody>
      </p:sp>
      <p:sp>
        <p:nvSpPr>
          <p:cNvPr id="4" name="object 5"/>
          <p:cNvSpPr txBox="1">
            <a:spLocks/>
          </p:cNvSpPr>
          <p:nvPr/>
        </p:nvSpPr>
        <p:spPr>
          <a:xfrm>
            <a:off x="500034" y="571484"/>
            <a:ext cx="7858180" cy="443070"/>
          </a:xfrm>
          <a:prstGeom prst="rect">
            <a:avLst/>
          </a:prstGeom>
        </p:spPr>
        <p:txBody>
          <a:bodyPr vert="horz" wrap="square" lIns="0" tIns="12065" rIns="0" bIns="0" rtlCol="0">
            <a:spAutoFit/>
          </a:bodyPr>
          <a:lstStyle/>
          <a:p>
            <a:pPr marL="2934335" marR="5080" lvl="0" indent="-2922270" algn="l" defTabSz="914400" rtl="0" eaLnBrk="1" fontAlgn="auto" latinLnBrk="0" hangingPunct="1">
              <a:lnSpc>
                <a:spcPct val="100000"/>
              </a:lnSpc>
              <a:spcBef>
                <a:spcPts val="95"/>
              </a:spcBef>
              <a:spcAft>
                <a:spcPts val="0"/>
              </a:spcAft>
              <a:buClrTx/>
              <a:buSzTx/>
              <a:buFontTx/>
              <a:buNone/>
              <a:tabLst/>
              <a:defRPr/>
            </a:pPr>
            <a:r>
              <a:rPr kumimoji="0" lang="tr-TR" sz="2800" b="1" i="0" u="none" strike="noStrike" kern="1200" cap="none" spc="-114" normalizeH="0" baseline="0" noProof="0" dirty="0" smtClean="0">
                <a:ln>
                  <a:noFill/>
                </a:ln>
                <a:effectLst/>
                <a:uLnTx/>
                <a:uFillTx/>
                <a:latin typeface="Times New Roman" pitchFamily="18" charset="0"/>
                <a:ea typeface="+mj-ea"/>
                <a:cs typeface="Times New Roman" pitchFamily="18" charset="0"/>
              </a:rPr>
              <a:t>Elektrik-</a:t>
            </a:r>
            <a:r>
              <a:rPr kumimoji="0" lang="tr-TR" sz="2800" b="1" i="0" u="none" strike="noStrike" kern="1200" cap="none" spc="-120" normalizeH="0" baseline="0" noProof="0" dirty="0" smtClean="0">
                <a:ln>
                  <a:noFill/>
                </a:ln>
                <a:effectLst/>
                <a:uLnTx/>
                <a:uFillTx/>
                <a:latin typeface="Times New Roman" pitchFamily="18" charset="0"/>
                <a:ea typeface="+mj-ea"/>
                <a:cs typeface="Times New Roman" pitchFamily="18" charset="0"/>
              </a:rPr>
              <a:t>Elektronik </a:t>
            </a:r>
            <a:r>
              <a:rPr kumimoji="0" lang="tr-TR" sz="2800" b="1" i="0" u="none" strike="noStrike" kern="1200" cap="none" spc="-125" normalizeH="0" baseline="0" noProof="0" dirty="0" smtClean="0">
                <a:ln>
                  <a:noFill/>
                </a:ln>
                <a:effectLst/>
                <a:uLnTx/>
                <a:uFillTx/>
                <a:latin typeface="Times New Roman" pitchFamily="18" charset="0"/>
                <a:ea typeface="+mj-ea"/>
                <a:cs typeface="Times New Roman" pitchFamily="18" charset="0"/>
              </a:rPr>
              <a:t>Mühendisliği Anabilim  </a:t>
            </a:r>
            <a:r>
              <a:rPr kumimoji="0" lang="tr-TR" sz="2800" b="1" i="0" u="none" strike="noStrike" kern="1200" cap="none" spc="-80" normalizeH="0" baseline="0" noProof="0" dirty="0" smtClean="0">
                <a:ln>
                  <a:noFill/>
                </a:ln>
                <a:effectLst/>
                <a:uLnTx/>
                <a:uFillTx/>
                <a:latin typeface="Times New Roman" pitchFamily="18" charset="0"/>
                <a:ea typeface="+mj-ea"/>
                <a:cs typeface="Times New Roman" pitchFamily="18" charset="0"/>
              </a:rPr>
              <a:t>Dalları</a:t>
            </a:r>
            <a:r>
              <a:rPr kumimoji="0" lang="tr-TR" sz="2800" b="1" i="0" u="none" strike="noStrike" kern="1200" cap="none" spc="-35" normalizeH="0" baseline="0" noProof="0" dirty="0" smtClean="0">
                <a:ln>
                  <a:noFill/>
                </a:ln>
                <a:effectLst/>
                <a:uLnTx/>
                <a:uFillTx/>
                <a:latin typeface="Times New Roman" pitchFamily="18" charset="0"/>
                <a:ea typeface="+mj-ea"/>
                <a:cs typeface="Times New Roman" pitchFamily="18" charset="0"/>
              </a:rPr>
              <a:t> </a:t>
            </a:r>
            <a:endParaRPr kumimoji="0" lang="tr-TR" sz="28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52" name="object 6"/>
          <p:cNvSpPr/>
          <p:nvPr/>
        </p:nvSpPr>
        <p:spPr>
          <a:xfrm>
            <a:off x="500034"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3" name="object 6"/>
          <p:cNvSpPr/>
          <p:nvPr/>
        </p:nvSpPr>
        <p:spPr>
          <a:xfrm>
            <a:off x="1643042"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2786050"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5" name="object 6"/>
          <p:cNvSpPr/>
          <p:nvPr/>
        </p:nvSpPr>
        <p:spPr>
          <a:xfrm>
            <a:off x="3929058"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6" name="object 6"/>
          <p:cNvSpPr/>
          <p:nvPr/>
        </p:nvSpPr>
        <p:spPr>
          <a:xfrm>
            <a:off x="5072066"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7" name="object 6"/>
          <p:cNvSpPr/>
          <p:nvPr/>
        </p:nvSpPr>
        <p:spPr>
          <a:xfrm>
            <a:off x="6215074"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8" name="object 6"/>
          <p:cNvSpPr/>
          <p:nvPr/>
        </p:nvSpPr>
        <p:spPr>
          <a:xfrm>
            <a:off x="7358082" y="1071550"/>
            <a:ext cx="1226819" cy="4357718"/>
          </a:xfrm>
          <a:prstGeom prst="rect">
            <a:avLst/>
          </a:prstGeom>
          <a:blipFill>
            <a:blip r:embed="rId2" cstate="print"/>
            <a:stretch>
              <a:fillRect/>
            </a:stretch>
          </a:blipFill>
        </p:spPr>
        <p:txBody>
          <a:bodyPr wrap="square" lIns="0" tIns="0" rIns="0" bIns="0" rtlCol="0"/>
          <a:lstStyle/>
          <a:p>
            <a:endParaRPr/>
          </a:p>
        </p:txBody>
      </p:sp>
      <p:sp>
        <p:nvSpPr>
          <p:cNvPr id="59" name="object 10"/>
          <p:cNvSpPr/>
          <p:nvPr/>
        </p:nvSpPr>
        <p:spPr>
          <a:xfrm>
            <a:off x="642910" y="1357302"/>
            <a:ext cx="1000132" cy="1702435"/>
          </a:xfrm>
          <a:prstGeom prst="rect">
            <a:avLst/>
          </a:prstGeom>
          <a:blipFill>
            <a:blip r:embed="rId3" cstate="print"/>
            <a:stretch>
              <a:fillRect/>
            </a:stretch>
          </a:blipFill>
        </p:spPr>
        <p:txBody>
          <a:bodyPr wrap="square" lIns="0" tIns="0" rIns="0" bIns="0" rtlCol="0"/>
          <a:lstStyle/>
          <a:p>
            <a:endParaRPr/>
          </a:p>
        </p:txBody>
      </p:sp>
      <p:sp>
        <p:nvSpPr>
          <p:cNvPr id="60" name="object 7"/>
          <p:cNvSpPr txBox="1"/>
          <p:nvPr/>
        </p:nvSpPr>
        <p:spPr>
          <a:xfrm>
            <a:off x="857224" y="3500442"/>
            <a:ext cx="603885" cy="447040"/>
          </a:xfrm>
          <a:prstGeom prst="rect">
            <a:avLst/>
          </a:prstGeom>
        </p:spPr>
        <p:txBody>
          <a:bodyPr vert="horz" wrap="square" lIns="0" tIns="25400" rIns="0" bIns="0" rtlCol="0">
            <a:spAutoFit/>
          </a:bodyPr>
          <a:lstStyle/>
          <a:p>
            <a:pPr marL="12700" marR="5080" indent="12065">
              <a:lnSpc>
                <a:spcPts val="1630"/>
              </a:lnSpc>
              <a:spcBef>
                <a:spcPts val="200"/>
              </a:spcBef>
            </a:pPr>
            <a:r>
              <a:rPr sz="1400" b="1" spc="-65" dirty="0">
                <a:latin typeface="Times New Roman" pitchFamily="18" charset="0"/>
                <a:cs typeface="Times New Roman" pitchFamily="18" charset="0"/>
              </a:rPr>
              <a:t>Elektrik  </a:t>
            </a:r>
            <a:r>
              <a:rPr sz="1400" b="1" spc="-165" dirty="0">
                <a:latin typeface="Times New Roman" pitchFamily="18" charset="0"/>
                <a:cs typeface="Times New Roman" pitchFamily="18" charset="0"/>
              </a:rPr>
              <a:t>T</a:t>
            </a:r>
            <a:r>
              <a:rPr sz="1400" b="1" spc="-75" dirty="0">
                <a:latin typeface="Times New Roman" pitchFamily="18" charset="0"/>
                <a:cs typeface="Times New Roman" pitchFamily="18" charset="0"/>
              </a:rPr>
              <a:t>esis</a:t>
            </a:r>
            <a:r>
              <a:rPr sz="1400" b="1" spc="-50" dirty="0">
                <a:latin typeface="Times New Roman" pitchFamily="18" charset="0"/>
                <a:cs typeface="Times New Roman" pitchFamily="18" charset="0"/>
              </a:rPr>
              <a:t>le</a:t>
            </a:r>
            <a:r>
              <a:rPr sz="1400" b="1" spc="-40" dirty="0">
                <a:latin typeface="Times New Roman" pitchFamily="18" charset="0"/>
                <a:cs typeface="Times New Roman" pitchFamily="18" charset="0"/>
              </a:rPr>
              <a:t>r</a:t>
            </a:r>
            <a:r>
              <a:rPr sz="1400" b="1" spc="-95" dirty="0">
                <a:latin typeface="Times New Roman" pitchFamily="18" charset="0"/>
                <a:cs typeface="Times New Roman" pitchFamily="18" charset="0"/>
              </a:rPr>
              <a:t>i</a:t>
            </a:r>
            <a:endParaRPr sz="1400" b="1">
              <a:latin typeface="Times New Roman" pitchFamily="18" charset="0"/>
              <a:cs typeface="Times New Roman" pitchFamily="18" charset="0"/>
            </a:endParaRPr>
          </a:p>
        </p:txBody>
      </p:sp>
      <p:sp>
        <p:nvSpPr>
          <p:cNvPr id="67" name="object 16"/>
          <p:cNvSpPr/>
          <p:nvPr/>
        </p:nvSpPr>
        <p:spPr>
          <a:xfrm>
            <a:off x="1785918" y="1357302"/>
            <a:ext cx="928694" cy="1702435"/>
          </a:xfrm>
          <a:prstGeom prst="rect">
            <a:avLst/>
          </a:prstGeom>
          <a:blipFill>
            <a:blip r:embed="rId4" cstate="print"/>
            <a:stretch>
              <a:fillRect/>
            </a:stretch>
          </a:blipFill>
        </p:spPr>
        <p:txBody>
          <a:bodyPr wrap="square" lIns="0" tIns="0" rIns="0" bIns="0" rtlCol="0"/>
          <a:lstStyle/>
          <a:p>
            <a:endParaRPr/>
          </a:p>
        </p:txBody>
      </p:sp>
      <p:sp>
        <p:nvSpPr>
          <p:cNvPr id="68" name="object 13"/>
          <p:cNvSpPr txBox="1"/>
          <p:nvPr/>
        </p:nvSpPr>
        <p:spPr>
          <a:xfrm>
            <a:off x="1928794" y="3571880"/>
            <a:ext cx="857256" cy="371897"/>
          </a:xfrm>
          <a:prstGeom prst="rect">
            <a:avLst/>
          </a:prstGeom>
        </p:spPr>
        <p:txBody>
          <a:bodyPr vert="horz" wrap="square" lIns="0" tIns="12700" rIns="0" bIns="0" rtlCol="0">
            <a:spAutoFit/>
          </a:bodyPr>
          <a:lstStyle/>
          <a:p>
            <a:pPr marL="95885">
              <a:lnSpc>
                <a:spcPts val="1415"/>
              </a:lnSpc>
              <a:spcBef>
                <a:spcPts val="100"/>
              </a:spcBef>
            </a:pPr>
            <a:r>
              <a:rPr b="1" spc="-55" dirty="0">
                <a:latin typeface="Times New Roman" pitchFamily="18" charset="0"/>
                <a:cs typeface="Times New Roman" pitchFamily="18" charset="0"/>
              </a:rPr>
              <a:t>Elektrik</a:t>
            </a:r>
            <a:endParaRPr b="1">
              <a:latin typeface="Times New Roman" pitchFamily="18" charset="0"/>
              <a:cs typeface="Times New Roman" pitchFamily="18" charset="0"/>
            </a:endParaRPr>
          </a:p>
          <a:p>
            <a:pPr marL="12700">
              <a:lnSpc>
                <a:spcPts val="1415"/>
              </a:lnSpc>
            </a:pPr>
            <a:r>
              <a:rPr b="1" spc="-55" dirty="0">
                <a:latin typeface="Times New Roman" pitchFamily="18" charset="0"/>
                <a:cs typeface="Times New Roman" pitchFamily="18" charset="0"/>
              </a:rPr>
              <a:t>Makineleri</a:t>
            </a:r>
            <a:endParaRPr b="1">
              <a:latin typeface="Times New Roman" pitchFamily="18" charset="0"/>
              <a:cs typeface="Times New Roman" pitchFamily="18" charset="0"/>
            </a:endParaRPr>
          </a:p>
        </p:txBody>
      </p:sp>
      <p:sp>
        <p:nvSpPr>
          <p:cNvPr id="69" name="object 22"/>
          <p:cNvSpPr/>
          <p:nvPr/>
        </p:nvSpPr>
        <p:spPr>
          <a:xfrm>
            <a:off x="2928926" y="1357302"/>
            <a:ext cx="1026667" cy="1702435"/>
          </a:xfrm>
          <a:prstGeom prst="rect">
            <a:avLst/>
          </a:prstGeom>
          <a:blipFill>
            <a:blip r:embed="rId5" cstate="print"/>
            <a:stretch>
              <a:fillRect/>
            </a:stretch>
          </a:blipFill>
        </p:spPr>
        <p:txBody>
          <a:bodyPr wrap="square" lIns="0" tIns="0" rIns="0" bIns="0" rtlCol="0"/>
          <a:lstStyle/>
          <a:p>
            <a:endParaRPr/>
          </a:p>
        </p:txBody>
      </p:sp>
      <p:sp>
        <p:nvSpPr>
          <p:cNvPr id="71" name="object 19"/>
          <p:cNvSpPr txBox="1"/>
          <p:nvPr/>
        </p:nvSpPr>
        <p:spPr>
          <a:xfrm>
            <a:off x="2857488" y="3643318"/>
            <a:ext cx="1035051" cy="174407"/>
          </a:xfrm>
          <a:prstGeom prst="rect">
            <a:avLst/>
          </a:prstGeom>
        </p:spPr>
        <p:txBody>
          <a:bodyPr vert="horz" wrap="square" lIns="0" tIns="12700" rIns="0" bIns="0" rtlCol="0">
            <a:spAutoFit/>
          </a:bodyPr>
          <a:lstStyle/>
          <a:p>
            <a:pPr marL="12700">
              <a:lnSpc>
                <a:spcPct val="100000"/>
              </a:lnSpc>
              <a:spcBef>
                <a:spcPts val="100"/>
              </a:spcBef>
            </a:pPr>
            <a:r>
              <a:rPr sz="1050" b="1" spc="-40" dirty="0">
                <a:latin typeface="Times New Roman" pitchFamily="18" charset="0"/>
                <a:cs typeface="Times New Roman" pitchFamily="18" charset="0"/>
              </a:rPr>
              <a:t>Telekomünikasyon</a:t>
            </a:r>
            <a:endParaRPr sz="1050" b="1">
              <a:latin typeface="Times New Roman" pitchFamily="18" charset="0"/>
              <a:cs typeface="Times New Roman" pitchFamily="18" charset="0"/>
            </a:endParaRPr>
          </a:p>
        </p:txBody>
      </p:sp>
      <p:sp>
        <p:nvSpPr>
          <p:cNvPr id="72" name="object 28"/>
          <p:cNvSpPr/>
          <p:nvPr/>
        </p:nvSpPr>
        <p:spPr>
          <a:xfrm>
            <a:off x="4071934" y="1357302"/>
            <a:ext cx="928694" cy="1702435"/>
          </a:xfrm>
          <a:prstGeom prst="rect">
            <a:avLst/>
          </a:prstGeom>
          <a:blipFill>
            <a:blip r:embed="rId6" cstate="print"/>
            <a:stretch>
              <a:fillRect/>
            </a:stretch>
          </a:blipFill>
        </p:spPr>
        <p:txBody>
          <a:bodyPr wrap="square" lIns="0" tIns="0" rIns="0" bIns="0" rtlCol="0"/>
          <a:lstStyle/>
          <a:p>
            <a:endParaRPr/>
          </a:p>
        </p:txBody>
      </p:sp>
      <p:sp>
        <p:nvSpPr>
          <p:cNvPr id="73" name="object 25"/>
          <p:cNvSpPr txBox="1"/>
          <p:nvPr/>
        </p:nvSpPr>
        <p:spPr>
          <a:xfrm>
            <a:off x="4143372" y="3571880"/>
            <a:ext cx="785818" cy="537327"/>
          </a:xfrm>
          <a:prstGeom prst="rect">
            <a:avLst/>
          </a:prstGeom>
        </p:spPr>
        <p:txBody>
          <a:bodyPr vert="horz" wrap="square" lIns="0" tIns="36830" rIns="0" bIns="0" rtlCol="0">
            <a:spAutoFit/>
          </a:bodyPr>
          <a:lstStyle/>
          <a:p>
            <a:pPr marL="91440" marR="5080" indent="-79375" algn="ctr">
              <a:lnSpc>
                <a:spcPts val="1260"/>
              </a:lnSpc>
              <a:spcBef>
                <a:spcPts val="290"/>
              </a:spcBef>
            </a:pPr>
            <a:r>
              <a:rPr b="1" spc="-35" dirty="0">
                <a:latin typeface="Times New Roman" pitchFamily="18" charset="0"/>
                <a:cs typeface="Times New Roman" pitchFamily="18" charset="0"/>
              </a:rPr>
              <a:t>Devreler</a:t>
            </a:r>
            <a:r>
              <a:rPr b="1" spc="-110" dirty="0">
                <a:latin typeface="Times New Roman" pitchFamily="18" charset="0"/>
                <a:cs typeface="Times New Roman" pitchFamily="18" charset="0"/>
              </a:rPr>
              <a:t> </a:t>
            </a:r>
            <a:r>
              <a:rPr b="1" spc="-85" dirty="0">
                <a:latin typeface="Times New Roman" pitchFamily="18" charset="0"/>
                <a:cs typeface="Times New Roman" pitchFamily="18" charset="0"/>
              </a:rPr>
              <a:t>ve  </a:t>
            </a:r>
            <a:r>
              <a:rPr b="1" spc="-65" dirty="0">
                <a:latin typeface="Times New Roman" pitchFamily="18" charset="0"/>
                <a:cs typeface="Times New Roman" pitchFamily="18" charset="0"/>
              </a:rPr>
              <a:t>Sistemler</a:t>
            </a:r>
            <a:endParaRPr b="1">
              <a:latin typeface="Times New Roman" pitchFamily="18" charset="0"/>
              <a:cs typeface="Times New Roman" pitchFamily="18" charset="0"/>
            </a:endParaRPr>
          </a:p>
        </p:txBody>
      </p:sp>
      <p:sp>
        <p:nvSpPr>
          <p:cNvPr id="74" name="object 34"/>
          <p:cNvSpPr/>
          <p:nvPr/>
        </p:nvSpPr>
        <p:spPr>
          <a:xfrm>
            <a:off x="5214942" y="1428740"/>
            <a:ext cx="928694" cy="1702435"/>
          </a:xfrm>
          <a:prstGeom prst="rect">
            <a:avLst/>
          </a:prstGeom>
          <a:blipFill>
            <a:blip r:embed="rId7" cstate="print"/>
            <a:stretch>
              <a:fillRect/>
            </a:stretch>
          </a:blipFill>
        </p:spPr>
        <p:txBody>
          <a:bodyPr wrap="square" lIns="0" tIns="0" rIns="0" bIns="0" rtlCol="0"/>
          <a:lstStyle/>
          <a:p>
            <a:endParaRPr/>
          </a:p>
        </p:txBody>
      </p:sp>
      <p:sp>
        <p:nvSpPr>
          <p:cNvPr id="75" name="object 31"/>
          <p:cNvSpPr txBox="1"/>
          <p:nvPr/>
        </p:nvSpPr>
        <p:spPr>
          <a:xfrm>
            <a:off x="5286380" y="3643318"/>
            <a:ext cx="799466" cy="228268"/>
          </a:xfrm>
          <a:prstGeom prst="rect">
            <a:avLst/>
          </a:prstGeom>
        </p:spPr>
        <p:txBody>
          <a:bodyPr vert="horz" wrap="square" lIns="0" tIns="12700" rIns="0" bIns="0" rtlCol="0">
            <a:spAutoFit/>
          </a:bodyPr>
          <a:lstStyle/>
          <a:p>
            <a:pPr marL="12700">
              <a:lnSpc>
                <a:spcPct val="100000"/>
              </a:lnSpc>
              <a:spcBef>
                <a:spcPts val="100"/>
              </a:spcBef>
            </a:pPr>
            <a:r>
              <a:rPr b="1" spc="-65" dirty="0">
                <a:latin typeface="Times New Roman" pitchFamily="18" charset="0"/>
                <a:cs typeface="Times New Roman" pitchFamily="18" charset="0"/>
              </a:rPr>
              <a:t>Elek</a:t>
            </a:r>
            <a:r>
              <a:rPr b="1" spc="-35" dirty="0">
                <a:latin typeface="Times New Roman" pitchFamily="18" charset="0"/>
                <a:cs typeface="Times New Roman" pitchFamily="18" charset="0"/>
              </a:rPr>
              <a:t>t</a:t>
            </a:r>
            <a:r>
              <a:rPr b="1" spc="-60" dirty="0">
                <a:latin typeface="Times New Roman" pitchFamily="18" charset="0"/>
                <a:cs typeface="Times New Roman" pitchFamily="18" charset="0"/>
              </a:rPr>
              <a:t>r</a:t>
            </a:r>
            <a:r>
              <a:rPr b="1" spc="-40" dirty="0">
                <a:latin typeface="Times New Roman" pitchFamily="18" charset="0"/>
                <a:cs typeface="Times New Roman" pitchFamily="18" charset="0"/>
              </a:rPr>
              <a:t>onik</a:t>
            </a:r>
            <a:endParaRPr b="1">
              <a:latin typeface="Times New Roman" pitchFamily="18" charset="0"/>
              <a:cs typeface="Times New Roman" pitchFamily="18" charset="0"/>
            </a:endParaRPr>
          </a:p>
        </p:txBody>
      </p:sp>
      <p:sp>
        <p:nvSpPr>
          <p:cNvPr id="76" name="object 40"/>
          <p:cNvSpPr/>
          <p:nvPr/>
        </p:nvSpPr>
        <p:spPr>
          <a:xfrm>
            <a:off x="6357950" y="1357302"/>
            <a:ext cx="928694" cy="1702435"/>
          </a:xfrm>
          <a:prstGeom prst="rect">
            <a:avLst/>
          </a:prstGeom>
          <a:blipFill>
            <a:blip r:embed="rId8" cstate="print"/>
            <a:stretch>
              <a:fillRect/>
            </a:stretch>
          </a:blipFill>
        </p:spPr>
        <p:txBody>
          <a:bodyPr wrap="square" lIns="0" tIns="0" rIns="0" bIns="0" rtlCol="0"/>
          <a:lstStyle/>
          <a:p>
            <a:endParaRPr/>
          </a:p>
        </p:txBody>
      </p:sp>
      <p:sp>
        <p:nvSpPr>
          <p:cNvPr id="77" name="object 37"/>
          <p:cNvSpPr txBox="1"/>
          <p:nvPr/>
        </p:nvSpPr>
        <p:spPr>
          <a:xfrm>
            <a:off x="6429388" y="3500442"/>
            <a:ext cx="862965" cy="546945"/>
          </a:xfrm>
          <a:prstGeom prst="rect">
            <a:avLst/>
          </a:prstGeom>
        </p:spPr>
        <p:txBody>
          <a:bodyPr vert="horz" wrap="square" lIns="0" tIns="33655" rIns="0" bIns="0" rtlCol="0">
            <a:spAutoFit/>
          </a:bodyPr>
          <a:lstStyle/>
          <a:p>
            <a:pPr marL="12065" marR="5080" algn="ctr">
              <a:lnSpc>
                <a:spcPts val="1040"/>
              </a:lnSpc>
              <a:spcBef>
                <a:spcPts val="265"/>
              </a:spcBef>
            </a:pPr>
            <a:r>
              <a:rPr sz="1200" b="1" spc="-35" dirty="0">
                <a:latin typeface="Times New Roman" pitchFamily="18" charset="0"/>
                <a:cs typeface="Times New Roman" pitchFamily="18" charset="0"/>
              </a:rPr>
              <a:t>E</a:t>
            </a:r>
            <a:r>
              <a:rPr sz="1200" b="1" spc="-60" dirty="0">
                <a:latin typeface="Times New Roman" pitchFamily="18" charset="0"/>
                <a:cs typeface="Times New Roman" pitchFamily="18" charset="0"/>
              </a:rPr>
              <a:t>le</a:t>
            </a:r>
            <a:r>
              <a:rPr sz="1200" b="1" spc="-65" dirty="0">
                <a:latin typeface="Times New Roman" pitchFamily="18" charset="0"/>
                <a:cs typeface="Times New Roman" pitchFamily="18" charset="0"/>
              </a:rPr>
              <a:t>kt</a:t>
            </a:r>
            <a:r>
              <a:rPr sz="1200" b="1" spc="5" dirty="0">
                <a:latin typeface="Times New Roman" pitchFamily="18" charset="0"/>
                <a:cs typeface="Times New Roman" pitchFamily="18" charset="0"/>
              </a:rPr>
              <a:t>ro</a:t>
            </a:r>
            <a:r>
              <a:rPr sz="1200" b="1" spc="-100" dirty="0">
                <a:latin typeface="Times New Roman" pitchFamily="18" charset="0"/>
                <a:cs typeface="Times New Roman" pitchFamily="18" charset="0"/>
              </a:rPr>
              <a:t>m</a:t>
            </a:r>
            <a:r>
              <a:rPr sz="1200" b="1" spc="-70" dirty="0">
                <a:latin typeface="Times New Roman" pitchFamily="18" charset="0"/>
                <a:cs typeface="Times New Roman" pitchFamily="18" charset="0"/>
              </a:rPr>
              <a:t>a</a:t>
            </a:r>
            <a:r>
              <a:rPr sz="1200" b="1" spc="-45" dirty="0">
                <a:latin typeface="Times New Roman" pitchFamily="18" charset="0"/>
                <a:cs typeface="Times New Roman" pitchFamily="18" charset="0"/>
              </a:rPr>
              <a:t>n</a:t>
            </a:r>
            <a:r>
              <a:rPr sz="1200" b="1" spc="-65" dirty="0">
                <a:latin typeface="Times New Roman" pitchFamily="18" charset="0"/>
                <a:cs typeface="Times New Roman" pitchFamily="18" charset="0"/>
              </a:rPr>
              <a:t>y</a:t>
            </a:r>
            <a:r>
              <a:rPr sz="1200" b="1" spc="-80" dirty="0">
                <a:latin typeface="Times New Roman" pitchFamily="18" charset="0"/>
                <a:cs typeface="Times New Roman" pitchFamily="18" charset="0"/>
              </a:rPr>
              <a:t>e</a:t>
            </a:r>
            <a:r>
              <a:rPr sz="1200" b="1" spc="-55" dirty="0">
                <a:latin typeface="Times New Roman" pitchFamily="18" charset="0"/>
                <a:cs typeface="Times New Roman" pitchFamily="18" charset="0"/>
              </a:rPr>
              <a:t>t</a:t>
            </a:r>
            <a:r>
              <a:rPr sz="1200" b="1" spc="-50" dirty="0">
                <a:latin typeface="Times New Roman" pitchFamily="18" charset="0"/>
                <a:cs typeface="Times New Roman" pitchFamily="18" charset="0"/>
              </a:rPr>
              <a:t>ik  </a:t>
            </a:r>
            <a:r>
              <a:rPr sz="1200" b="1" spc="-55" dirty="0">
                <a:latin typeface="Times New Roman" pitchFamily="18" charset="0"/>
                <a:cs typeface="Times New Roman" pitchFamily="18" charset="0"/>
              </a:rPr>
              <a:t>Alanlar </a:t>
            </a:r>
            <a:r>
              <a:rPr sz="1200" b="1" spc="-65" dirty="0">
                <a:latin typeface="Times New Roman" pitchFamily="18" charset="0"/>
                <a:cs typeface="Times New Roman" pitchFamily="18" charset="0"/>
              </a:rPr>
              <a:t>ve  </a:t>
            </a:r>
            <a:r>
              <a:rPr sz="1200" b="1" spc="-45" dirty="0">
                <a:latin typeface="Times New Roman" pitchFamily="18" charset="0"/>
                <a:cs typeface="Times New Roman" pitchFamily="18" charset="0"/>
              </a:rPr>
              <a:t>Mikrodalga  </a:t>
            </a:r>
            <a:r>
              <a:rPr sz="1200" b="1" spc="-40" dirty="0">
                <a:latin typeface="Times New Roman" pitchFamily="18" charset="0"/>
                <a:cs typeface="Times New Roman" pitchFamily="18" charset="0"/>
              </a:rPr>
              <a:t>Tekniği</a:t>
            </a:r>
            <a:endParaRPr sz="1200" b="1">
              <a:latin typeface="Times New Roman" pitchFamily="18" charset="0"/>
              <a:cs typeface="Times New Roman" pitchFamily="18" charset="0"/>
            </a:endParaRPr>
          </a:p>
        </p:txBody>
      </p:sp>
      <p:sp>
        <p:nvSpPr>
          <p:cNvPr id="78" name="object 46"/>
          <p:cNvSpPr/>
          <p:nvPr/>
        </p:nvSpPr>
        <p:spPr>
          <a:xfrm>
            <a:off x="7500959" y="1428740"/>
            <a:ext cx="928694" cy="1702435"/>
          </a:xfrm>
          <a:prstGeom prst="rect">
            <a:avLst/>
          </a:prstGeom>
          <a:blipFill>
            <a:blip r:embed="rId9" cstate="print"/>
            <a:stretch>
              <a:fillRect/>
            </a:stretch>
          </a:blipFill>
        </p:spPr>
        <p:txBody>
          <a:bodyPr wrap="square" lIns="0" tIns="0" rIns="0" bIns="0" rtlCol="0"/>
          <a:lstStyle/>
          <a:p>
            <a:endParaRPr/>
          </a:p>
        </p:txBody>
      </p:sp>
      <p:sp>
        <p:nvSpPr>
          <p:cNvPr id="79" name="object 43"/>
          <p:cNvSpPr txBox="1"/>
          <p:nvPr/>
        </p:nvSpPr>
        <p:spPr>
          <a:xfrm>
            <a:off x="7572396" y="3500442"/>
            <a:ext cx="875030" cy="423193"/>
          </a:xfrm>
          <a:prstGeom prst="rect">
            <a:avLst/>
          </a:prstGeom>
        </p:spPr>
        <p:txBody>
          <a:bodyPr vert="horz" wrap="square" lIns="0" tIns="12700" rIns="0" bIns="0" rtlCol="0">
            <a:spAutoFit/>
          </a:bodyPr>
          <a:lstStyle/>
          <a:p>
            <a:pPr marL="55244" algn="ctr">
              <a:lnSpc>
                <a:spcPts val="1575"/>
              </a:lnSpc>
              <a:spcBef>
                <a:spcPts val="100"/>
              </a:spcBef>
            </a:pPr>
            <a:r>
              <a:rPr sz="1400" b="1" spc="-30" dirty="0">
                <a:latin typeface="Times New Roman" pitchFamily="18" charset="0"/>
                <a:cs typeface="Times New Roman" pitchFamily="18" charset="0"/>
              </a:rPr>
              <a:t>Kontrol</a:t>
            </a:r>
            <a:r>
              <a:rPr sz="1400" b="1" spc="-100" dirty="0">
                <a:latin typeface="Times New Roman" pitchFamily="18" charset="0"/>
                <a:cs typeface="Times New Roman" pitchFamily="18" charset="0"/>
              </a:rPr>
              <a:t> ve</a:t>
            </a:r>
            <a:endParaRPr sz="1400" b="1">
              <a:latin typeface="Times New Roman" pitchFamily="18" charset="0"/>
              <a:cs typeface="Times New Roman" pitchFamily="18" charset="0"/>
            </a:endParaRPr>
          </a:p>
          <a:p>
            <a:pPr marL="12700" algn="ctr">
              <a:lnSpc>
                <a:spcPts val="1575"/>
              </a:lnSpc>
            </a:pPr>
            <a:r>
              <a:rPr sz="1400" b="1" spc="-30" dirty="0">
                <a:latin typeface="Times New Roman" pitchFamily="18" charset="0"/>
                <a:cs typeface="Times New Roman" pitchFamily="18" charset="0"/>
              </a:rPr>
              <a:t>Otomasyon</a:t>
            </a:r>
            <a:endParaRPr sz="1400" b="1">
              <a:latin typeface="Times New Roman" pitchFamily="18" charset="0"/>
              <a:cs typeface="Times New Roman" pitchFamily="18" charset="0"/>
            </a:endParaRPr>
          </a:p>
        </p:txBody>
      </p:sp>
      <p:pic>
        <p:nvPicPr>
          <p:cNvPr id="80" name="Picture 3" descr="C:\Users\Celal\Desktop\remzi hoca\hru_amblem_logo.png"/>
          <p:cNvPicPr>
            <a:picLocks noChangeAspect="1" noChangeArrowheads="1"/>
          </p:cNvPicPr>
          <p:nvPr/>
        </p:nvPicPr>
        <p:blipFill>
          <a:blip r:embed="rId10" cstate="print"/>
          <a:srcRect/>
          <a:stretch>
            <a:fillRect/>
          </a:stretch>
        </p:blipFill>
        <p:spPr bwMode="auto">
          <a:xfrm>
            <a:off x="0" y="0"/>
            <a:ext cx="642910" cy="642103"/>
          </a:xfrm>
          <a:prstGeom prst="rect">
            <a:avLst/>
          </a:prstGeom>
          <a:noFill/>
        </p:spPr>
      </p:pic>
      <p:pic>
        <p:nvPicPr>
          <p:cNvPr id="81" name="Picture 2" descr="C:\Users\Celal\Desktop\remzi hoca\mühendislik.png"/>
          <p:cNvPicPr>
            <a:picLocks noChangeAspect="1" noChangeArrowheads="1"/>
          </p:cNvPicPr>
          <p:nvPr/>
        </p:nvPicPr>
        <p:blipFill>
          <a:blip r:embed="rId11" cstate="print"/>
          <a:srcRect/>
          <a:stretch>
            <a:fillRect/>
          </a:stretch>
        </p:blipFill>
        <p:spPr bwMode="auto">
          <a:xfrm>
            <a:off x="8501090" y="0"/>
            <a:ext cx="642910" cy="67226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13</a:t>
            </a:fld>
            <a:endParaRPr lang="tr-TR" dirty="0">
              <a:solidFill>
                <a:schemeClr val="tx1"/>
              </a:solidFill>
            </a:endParaRPr>
          </a:p>
        </p:txBody>
      </p:sp>
      <p:sp>
        <p:nvSpPr>
          <p:cNvPr id="4" name="object 6"/>
          <p:cNvSpPr txBox="1">
            <a:spLocks/>
          </p:cNvSpPr>
          <p:nvPr/>
        </p:nvSpPr>
        <p:spPr>
          <a:xfrm>
            <a:off x="428596" y="571484"/>
            <a:ext cx="8429684" cy="443711"/>
          </a:xfrm>
          <a:prstGeom prst="rect">
            <a:avLst/>
          </a:prstGeom>
        </p:spPr>
        <p:txBody>
          <a:bodyPr vert="horz" wrap="square" lIns="0" tIns="12700" rIns="0" bIns="0" rtlCol="0">
            <a:spAutoFit/>
          </a:bodyPr>
          <a:lstStyle/>
          <a:p>
            <a:pPr marL="12065" marR="5080" lvl="0" indent="0" algn="ctr" defTabSz="914400" rtl="0" eaLnBrk="1" fontAlgn="auto" latinLnBrk="0" hangingPunct="1">
              <a:lnSpc>
                <a:spcPct val="100000"/>
              </a:lnSpc>
              <a:spcBef>
                <a:spcPts val="100"/>
              </a:spcBef>
              <a:spcAft>
                <a:spcPts val="0"/>
              </a:spcAft>
              <a:buClrTx/>
              <a:buSzTx/>
              <a:buFontTx/>
              <a:buNone/>
              <a:tabLst/>
              <a:defRPr/>
            </a:pPr>
            <a:r>
              <a:rPr kumimoji="0" lang="tr-TR" sz="2800" b="1" i="0" u="none" strike="noStrike" kern="1200" cap="none" spc="-125" normalizeH="0" baseline="0" noProof="0" dirty="0" smtClean="0">
                <a:ln>
                  <a:noFill/>
                </a:ln>
                <a:effectLst/>
                <a:uLnTx/>
                <a:uFillTx/>
                <a:latin typeface="Times New Roman" pitchFamily="18" charset="0"/>
                <a:ea typeface="+mj-ea"/>
                <a:cs typeface="Times New Roman" pitchFamily="18" charset="0"/>
              </a:rPr>
              <a:t>Elektrik-</a:t>
            </a:r>
            <a:r>
              <a:rPr kumimoji="0" lang="tr-TR" sz="2800" b="1" i="0" u="none" strike="noStrike" kern="1200" cap="none" spc="-130" normalizeH="0" baseline="0" noProof="0" dirty="0" smtClean="0">
                <a:ln>
                  <a:noFill/>
                </a:ln>
                <a:effectLst/>
                <a:uLnTx/>
                <a:uFillTx/>
                <a:latin typeface="Times New Roman" pitchFamily="18" charset="0"/>
                <a:ea typeface="+mj-ea"/>
                <a:cs typeface="Times New Roman" pitchFamily="18" charset="0"/>
              </a:rPr>
              <a:t>Elektronik  </a:t>
            </a:r>
            <a:r>
              <a:rPr kumimoji="0" lang="tr-TR" sz="2800" b="1" i="0" u="none" strike="noStrike" kern="1200" cap="none" spc="-145" normalizeH="0" baseline="0" noProof="0" dirty="0" smtClean="0">
                <a:ln>
                  <a:noFill/>
                </a:ln>
                <a:effectLst/>
                <a:uLnTx/>
                <a:uFillTx/>
                <a:latin typeface="Times New Roman" pitchFamily="18" charset="0"/>
                <a:ea typeface="+mj-ea"/>
                <a:cs typeface="Times New Roman" pitchFamily="18" charset="0"/>
              </a:rPr>
              <a:t>Mühendisliğinin </a:t>
            </a:r>
            <a:r>
              <a:rPr kumimoji="0" lang="tr-TR" sz="2800" b="1" i="0" u="none" strike="noStrike" kern="1200" cap="none" spc="-75" normalizeH="0" baseline="0" noProof="0" dirty="0" smtClean="0">
                <a:ln>
                  <a:noFill/>
                </a:ln>
                <a:effectLst/>
                <a:uLnTx/>
                <a:uFillTx/>
                <a:latin typeface="Times New Roman" pitchFamily="18" charset="0"/>
                <a:ea typeface="+mj-ea"/>
                <a:cs typeface="Times New Roman" pitchFamily="18" charset="0"/>
              </a:rPr>
              <a:t>Bazı </a:t>
            </a:r>
            <a:r>
              <a:rPr kumimoji="0" lang="tr-TR" sz="2800" b="1" i="0" u="none" strike="noStrike" kern="1200" cap="none" spc="-90" normalizeH="0" baseline="0" noProof="0" dirty="0" smtClean="0">
                <a:ln>
                  <a:noFill/>
                </a:ln>
                <a:effectLst/>
                <a:uLnTx/>
                <a:uFillTx/>
                <a:latin typeface="Times New Roman" pitchFamily="18" charset="0"/>
                <a:ea typeface="+mj-ea"/>
                <a:cs typeface="Times New Roman" pitchFamily="18" charset="0"/>
              </a:rPr>
              <a:t>Çalışma  </a:t>
            </a:r>
            <a:r>
              <a:rPr kumimoji="0" lang="tr-TR" sz="2800" b="1" i="0" u="none" strike="noStrike" kern="1200" cap="none" spc="-120" normalizeH="0" baseline="0" noProof="0" dirty="0" smtClean="0">
                <a:ln>
                  <a:noFill/>
                </a:ln>
                <a:effectLst/>
                <a:uLnTx/>
                <a:uFillTx/>
                <a:latin typeface="Times New Roman" pitchFamily="18" charset="0"/>
                <a:ea typeface="+mj-ea"/>
                <a:cs typeface="Times New Roman" pitchFamily="18" charset="0"/>
              </a:rPr>
              <a:t>Alanları</a:t>
            </a:r>
            <a:r>
              <a:rPr kumimoji="0" lang="tr-TR" sz="2800" b="1" i="0" u="none" strike="noStrike" kern="1200" cap="none" spc="-40" normalizeH="0" baseline="0" noProof="0" dirty="0" smtClean="0">
                <a:ln>
                  <a:noFill/>
                </a:ln>
                <a:effectLst/>
                <a:uLnTx/>
                <a:uFillTx/>
                <a:latin typeface="Times New Roman" pitchFamily="18" charset="0"/>
                <a:ea typeface="+mj-ea"/>
                <a:cs typeface="Times New Roman" pitchFamily="18" charset="0"/>
              </a:rPr>
              <a:t> </a:t>
            </a:r>
            <a:endParaRPr kumimoji="0" lang="tr-TR" sz="28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pSp>
        <p:nvGrpSpPr>
          <p:cNvPr id="5" name="object 7"/>
          <p:cNvGrpSpPr/>
          <p:nvPr/>
        </p:nvGrpSpPr>
        <p:grpSpPr>
          <a:xfrm>
            <a:off x="928662" y="1357302"/>
            <a:ext cx="1991360" cy="1772285"/>
            <a:chOff x="1466596" y="2180717"/>
            <a:chExt cx="1991360" cy="1772285"/>
          </a:xfrm>
        </p:grpSpPr>
        <p:sp>
          <p:nvSpPr>
            <p:cNvPr id="6" name="object 8"/>
            <p:cNvSpPr/>
            <p:nvPr/>
          </p:nvSpPr>
          <p:spPr>
            <a:xfrm>
              <a:off x="1479296" y="2193416"/>
              <a:ext cx="1965960" cy="1759585"/>
            </a:xfrm>
            <a:custGeom>
              <a:avLst/>
              <a:gdLst/>
              <a:ahLst/>
              <a:cxnLst/>
              <a:rect l="l" t="t" r="r" b="b"/>
              <a:pathLst>
                <a:path w="1965960" h="1759585">
                  <a:moveTo>
                    <a:pt x="1965452" y="117856"/>
                  </a:moveTo>
                  <a:lnTo>
                    <a:pt x="1956168" y="71958"/>
                  </a:lnTo>
                  <a:lnTo>
                    <a:pt x="1930882" y="34505"/>
                  </a:lnTo>
                  <a:lnTo>
                    <a:pt x="1893379" y="9258"/>
                  </a:lnTo>
                  <a:lnTo>
                    <a:pt x="1847469" y="0"/>
                  </a:lnTo>
                  <a:lnTo>
                    <a:pt x="117856" y="0"/>
                  </a:lnTo>
                  <a:lnTo>
                    <a:pt x="72009" y="9258"/>
                  </a:lnTo>
                  <a:lnTo>
                    <a:pt x="34544" y="34505"/>
                  </a:lnTo>
                  <a:lnTo>
                    <a:pt x="9271" y="71958"/>
                  </a:lnTo>
                  <a:lnTo>
                    <a:pt x="0" y="117856"/>
                  </a:lnTo>
                  <a:lnTo>
                    <a:pt x="0" y="1061339"/>
                  </a:lnTo>
                  <a:lnTo>
                    <a:pt x="9271" y="1107186"/>
                  </a:lnTo>
                  <a:lnTo>
                    <a:pt x="34544" y="1144651"/>
                  </a:lnTo>
                  <a:lnTo>
                    <a:pt x="72009" y="1169924"/>
                  </a:lnTo>
                  <a:lnTo>
                    <a:pt x="117856" y="1179195"/>
                  </a:lnTo>
                  <a:lnTo>
                    <a:pt x="309499" y="1179195"/>
                  </a:lnTo>
                  <a:lnTo>
                    <a:pt x="309499" y="1759077"/>
                  </a:lnTo>
                  <a:lnTo>
                    <a:pt x="486384" y="1759077"/>
                  </a:lnTo>
                  <a:lnTo>
                    <a:pt x="486384" y="1179195"/>
                  </a:lnTo>
                  <a:lnTo>
                    <a:pt x="1847469" y="1179195"/>
                  </a:lnTo>
                  <a:lnTo>
                    <a:pt x="1893379" y="1169924"/>
                  </a:lnTo>
                  <a:lnTo>
                    <a:pt x="1930882" y="1144651"/>
                  </a:lnTo>
                  <a:lnTo>
                    <a:pt x="1956168" y="1107186"/>
                  </a:lnTo>
                  <a:lnTo>
                    <a:pt x="1965452" y="1061339"/>
                  </a:lnTo>
                  <a:lnTo>
                    <a:pt x="1965452" y="117856"/>
                  </a:lnTo>
                  <a:close/>
                </a:path>
              </a:pathLst>
            </a:custGeom>
            <a:solidFill>
              <a:srgbClr val="C32C2D"/>
            </a:solidFill>
          </p:spPr>
          <p:txBody>
            <a:bodyPr wrap="square" lIns="0" tIns="0" rIns="0" bIns="0" rtlCol="0"/>
            <a:lstStyle/>
            <a:p>
              <a:endParaRPr/>
            </a:p>
          </p:txBody>
        </p:sp>
        <p:sp>
          <p:nvSpPr>
            <p:cNvPr id="7" name="object 9"/>
            <p:cNvSpPr/>
            <p:nvPr/>
          </p:nvSpPr>
          <p:spPr>
            <a:xfrm>
              <a:off x="1479296" y="2193417"/>
              <a:ext cx="1965960" cy="1179195"/>
            </a:xfrm>
            <a:custGeom>
              <a:avLst/>
              <a:gdLst/>
              <a:ahLst/>
              <a:cxnLst/>
              <a:rect l="l" t="t" r="r" b="b"/>
              <a:pathLst>
                <a:path w="1965960" h="1179195">
                  <a:moveTo>
                    <a:pt x="0" y="117856"/>
                  </a:moveTo>
                  <a:lnTo>
                    <a:pt x="9271" y="71955"/>
                  </a:lnTo>
                  <a:lnTo>
                    <a:pt x="34543" y="34496"/>
                  </a:lnTo>
                  <a:lnTo>
                    <a:pt x="72009" y="9253"/>
                  </a:lnTo>
                  <a:lnTo>
                    <a:pt x="117856" y="0"/>
                  </a:lnTo>
                  <a:lnTo>
                    <a:pt x="1847468"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8" y="1179195"/>
                  </a:lnTo>
                  <a:lnTo>
                    <a:pt x="117856" y="1179195"/>
                  </a:lnTo>
                  <a:lnTo>
                    <a:pt x="72009" y="1169924"/>
                  </a:lnTo>
                  <a:lnTo>
                    <a:pt x="34543" y="1144651"/>
                  </a:lnTo>
                  <a:lnTo>
                    <a:pt x="9271"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8" name="object 10"/>
          <p:cNvSpPr txBox="1"/>
          <p:nvPr/>
        </p:nvSpPr>
        <p:spPr>
          <a:xfrm>
            <a:off x="1184567" y="1685546"/>
            <a:ext cx="1478280" cy="258404"/>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Times New Roman" pitchFamily="18" charset="0"/>
                <a:cs typeface="Times New Roman" pitchFamily="18" charset="0"/>
              </a:rPr>
              <a:t>Savunma</a:t>
            </a:r>
            <a:r>
              <a:rPr sz="1600" b="1" spc="-35" dirty="0">
                <a:solidFill>
                  <a:srgbClr val="FFFFFF"/>
                </a:solidFill>
                <a:latin typeface="Times New Roman" pitchFamily="18" charset="0"/>
                <a:cs typeface="Times New Roman" pitchFamily="18" charset="0"/>
              </a:rPr>
              <a:t> </a:t>
            </a:r>
            <a:r>
              <a:rPr sz="1600" b="1" spc="-5" dirty="0">
                <a:solidFill>
                  <a:srgbClr val="FFFFFF"/>
                </a:solidFill>
                <a:latin typeface="Times New Roman" pitchFamily="18" charset="0"/>
                <a:cs typeface="Times New Roman" pitchFamily="18" charset="0"/>
              </a:rPr>
              <a:t>sanayi</a:t>
            </a:r>
            <a:endParaRPr sz="1600" b="1">
              <a:latin typeface="Times New Roman" pitchFamily="18" charset="0"/>
              <a:cs typeface="Times New Roman" pitchFamily="18" charset="0"/>
            </a:endParaRPr>
          </a:p>
        </p:txBody>
      </p:sp>
      <p:grpSp>
        <p:nvGrpSpPr>
          <p:cNvPr id="9" name="object 11"/>
          <p:cNvGrpSpPr/>
          <p:nvPr/>
        </p:nvGrpSpPr>
        <p:grpSpPr>
          <a:xfrm>
            <a:off x="928662" y="2831390"/>
            <a:ext cx="1991360" cy="1772285"/>
            <a:chOff x="1466596" y="3654805"/>
            <a:chExt cx="1991360" cy="1772285"/>
          </a:xfrm>
        </p:grpSpPr>
        <p:sp>
          <p:nvSpPr>
            <p:cNvPr id="10" name="object 12"/>
            <p:cNvSpPr/>
            <p:nvPr/>
          </p:nvSpPr>
          <p:spPr>
            <a:xfrm>
              <a:off x="1788795" y="3962272"/>
              <a:ext cx="177165" cy="1464310"/>
            </a:xfrm>
            <a:custGeom>
              <a:avLst/>
              <a:gdLst/>
              <a:ahLst/>
              <a:cxnLst/>
              <a:rect l="l" t="t" r="r" b="b"/>
              <a:pathLst>
                <a:path w="177164" h="1464310">
                  <a:moveTo>
                    <a:pt x="176885" y="0"/>
                  </a:moveTo>
                  <a:lnTo>
                    <a:pt x="0" y="0"/>
                  </a:lnTo>
                  <a:lnTo>
                    <a:pt x="0" y="1380769"/>
                  </a:lnTo>
                  <a:lnTo>
                    <a:pt x="0" y="1464310"/>
                  </a:lnTo>
                  <a:lnTo>
                    <a:pt x="176885" y="1464310"/>
                  </a:lnTo>
                  <a:lnTo>
                    <a:pt x="176885" y="1380769"/>
                  </a:lnTo>
                  <a:lnTo>
                    <a:pt x="176885" y="0"/>
                  </a:lnTo>
                  <a:close/>
                </a:path>
              </a:pathLst>
            </a:custGeom>
            <a:solidFill>
              <a:srgbClr val="BE2D90"/>
            </a:solidFill>
          </p:spPr>
          <p:txBody>
            <a:bodyPr wrap="square" lIns="0" tIns="0" rIns="0" bIns="0" rtlCol="0"/>
            <a:lstStyle/>
            <a:p>
              <a:endParaRPr/>
            </a:p>
          </p:txBody>
        </p:sp>
        <p:sp>
          <p:nvSpPr>
            <p:cNvPr id="11" name="object 13"/>
            <p:cNvSpPr/>
            <p:nvPr/>
          </p:nvSpPr>
          <p:spPr>
            <a:xfrm>
              <a:off x="1479296" y="3667505"/>
              <a:ext cx="1965960" cy="1179195"/>
            </a:xfrm>
            <a:custGeom>
              <a:avLst/>
              <a:gdLst/>
              <a:ahLst/>
              <a:cxnLst/>
              <a:rect l="l" t="t" r="r" b="b"/>
              <a:pathLst>
                <a:path w="1965960" h="1179195">
                  <a:moveTo>
                    <a:pt x="1847468" y="0"/>
                  </a:moveTo>
                  <a:lnTo>
                    <a:pt x="117856" y="0"/>
                  </a:lnTo>
                  <a:lnTo>
                    <a:pt x="72009" y="9253"/>
                  </a:lnTo>
                  <a:lnTo>
                    <a:pt x="34543" y="34496"/>
                  </a:lnTo>
                  <a:lnTo>
                    <a:pt x="9271" y="71955"/>
                  </a:lnTo>
                  <a:lnTo>
                    <a:pt x="0" y="117856"/>
                  </a:lnTo>
                  <a:lnTo>
                    <a:pt x="0" y="1061339"/>
                  </a:lnTo>
                  <a:lnTo>
                    <a:pt x="9271" y="1107186"/>
                  </a:lnTo>
                  <a:lnTo>
                    <a:pt x="34543" y="1144651"/>
                  </a:lnTo>
                  <a:lnTo>
                    <a:pt x="72009" y="1169924"/>
                  </a:lnTo>
                  <a:lnTo>
                    <a:pt x="117856" y="1179195"/>
                  </a:lnTo>
                  <a:lnTo>
                    <a:pt x="1847468" y="1179195"/>
                  </a:lnTo>
                  <a:lnTo>
                    <a:pt x="1893389" y="1169924"/>
                  </a:lnTo>
                  <a:lnTo>
                    <a:pt x="1930892" y="1144651"/>
                  </a:lnTo>
                  <a:lnTo>
                    <a:pt x="1956179" y="1107186"/>
                  </a:lnTo>
                  <a:lnTo>
                    <a:pt x="1965452" y="1061339"/>
                  </a:lnTo>
                  <a:lnTo>
                    <a:pt x="1965452" y="117856"/>
                  </a:lnTo>
                  <a:lnTo>
                    <a:pt x="1956179" y="71955"/>
                  </a:lnTo>
                  <a:lnTo>
                    <a:pt x="1930892" y="34496"/>
                  </a:lnTo>
                  <a:lnTo>
                    <a:pt x="1893389" y="9253"/>
                  </a:lnTo>
                  <a:lnTo>
                    <a:pt x="1847468" y="0"/>
                  </a:lnTo>
                  <a:close/>
                </a:path>
              </a:pathLst>
            </a:custGeom>
            <a:solidFill>
              <a:srgbClr val="C02D84"/>
            </a:solidFill>
          </p:spPr>
          <p:txBody>
            <a:bodyPr wrap="square" lIns="0" tIns="0" rIns="0" bIns="0" rtlCol="0"/>
            <a:lstStyle/>
            <a:p>
              <a:endParaRPr/>
            </a:p>
          </p:txBody>
        </p:sp>
        <p:sp>
          <p:nvSpPr>
            <p:cNvPr id="12" name="object 14"/>
            <p:cNvSpPr/>
            <p:nvPr/>
          </p:nvSpPr>
          <p:spPr>
            <a:xfrm>
              <a:off x="1479296" y="3667505"/>
              <a:ext cx="1965960" cy="1179195"/>
            </a:xfrm>
            <a:custGeom>
              <a:avLst/>
              <a:gdLst/>
              <a:ahLst/>
              <a:cxnLst/>
              <a:rect l="l" t="t" r="r" b="b"/>
              <a:pathLst>
                <a:path w="1965960" h="1179195">
                  <a:moveTo>
                    <a:pt x="0" y="117856"/>
                  </a:moveTo>
                  <a:lnTo>
                    <a:pt x="9271" y="71955"/>
                  </a:lnTo>
                  <a:lnTo>
                    <a:pt x="34543" y="34496"/>
                  </a:lnTo>
                  <a:lnTo>
                    <a:pt x="72009" y="9253"/>
                  </a:lnTo>
                  <a:lnTo>
                    <a:pt x="117856" y="0"/>
                  </a:lnTo>
                  <a:lnTo>
                    <a:pt x="1847468"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8" y="1179195"/>
                  </a:lnTo>
                  <a:lnTo>
                    <a:pt x="117856" y="1179195"/>
                  </a:lnTo>
                  <a:lnTo>
                    <a:pt x="72009" y="1169924"/>
                  </a:lnTo>
                  <a:lnTo>
                    <a:pt x="34543" y="1144651"/>
                  </a:lnTo>
                  <a:lnTo>
                    <a:pt x="9271"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13" name="object 15"/>
          <p:cNvSpPr txBox="1"/>
          <p:nvPr/>
        </p:nvSpPr>
        <p:spPr>
          <a:xfrm>
            <a:off x="1102270" y="3068626"/>
            <a:ext cx="164211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Comic Sans MS"/>
                <a:cs typeface="Comic Sans MS"/>
              </a:rPr>
              <a:t>Elektronik devre</a:t>
            </a:r>
            <a:r>
              <a:rPr sz="1400" spc="-60" dirty="0">
                <a:solidFill>
                  <a:srgbClr val="FFFFFF"/>
                </a:solidFill>
                <a:latin typeface="Comic Sans MS"/>
                <a:cs typeface="Comic Sans MS"/>
              </a:rPr>
              <a:t> </a:t>
            </a:r>
            <a:r>
              <a:rPr sz="1400" spc="-5" dirty="0">
                <a:solidFill>
                  <a:srgbClr val="FFFFFF"/>
                </a:solidFill>
                <a:latin typeface="Comic Sans MS"/>
                <a:cs typeface="Comic Sans MS"/>
              </a:rPr>
              <a:t>ve</a:t>
            </a:r>
            <a:endParaRPr sz="1400">
              <a:latin typeface="Comic Sans MS"/>
              <a:cs typeface="Comic Sans MS"/>
            </a:endParaRPr>
          </a:p>
        </p:txBody>
      </p:sp>
      <p:sp>
        <p:nvSpPr>
          <p:cNvPr id="14" name="object 16"/>
          <p:cNvSpPr txBox="1"/>
          <p:nvPr/>
        </p:nvSpPr>
        <p:spPr>
          <a:xfrm>
            <a:off x="1274483" y="3315514"/>
            <a:ext cx="129921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Comic Sans MS"/>
                <a:cs typeface="Comic Sans MS"/>
              </a:rPr>
              <a:t>sistem</a:t>
            </a:r>
            <a:r>
              <a:rPr sz="1400" spc="-65" dirty="0">
                <a:solidFill>
                  <a:srgbClr val="FFFFFF"/>
                </a:solidFill>
                <a:latin typeface="Comic Sans MS"/>
                <a:cs typeface="Comic Sans MS"/>
              </a:rPr>
              <a:t> </a:t>
            </a:r>
            <a:r>
              <a:rPr sz="1400" spc="-5" dirty="0">
                <a:solidFill>
                  <a:srgbClr val="FFFFFF"/>
                </a:solidFill>
                <a:latin typeface="Comic Sans MS"/>
                <a:cs typeface="Comic Sans MS"/>
              </a:rPr>
              <a:t>tasarımı</a:t>
            </a:r>
            <a:endParaRPr sz="1400">
              <a:latin typeface="Comic Sans MS"/>
              <a:cs typeface="Comic Sans MS"/>
            </a:endParaRPr>
          </a:p>
        </p:txBody>
      </p:sp>
      <p:grpSp>
        <p:nvGrpSpPr>
          <p:cNvPr id="15" name="object 17"/>
          <p:cNvGrpSpPr/>
          <p:nvPr/>
        </p:nvGrpSpPr>
        <p:grpSpPr>
          <a:xfrm>
            <a:off x="928662" y="4305480"/>
            <a:ext cx="3020060" cy="1205230"/>
            <a:chOff x="1466596" y="5128895"/>
            <a:chExt cx="3020060" cy="1205230"/>
          </a:xfrm>
        </p:grpSpPr>
        <p:sp>
          <p:nvSpPr>
            <p:cNvPr id="16" name="object 18"/>
            <p:cNvSpPr/>
            <p:nvPr/>
          </p:nvSpPr>
          <p:spPr>
            <a:xfrm>
              <a:off x="1882140" y="5343042"/>
              <a:ext cx="2604770" cy="177165"/>
            </a:xfrm>
            <a:custGeom>
              <a:avLst/>
              <a:gdLst/>
              <a:ahLst/>
              <a:cxnLst/>
              <a:rect l="l" t="t" r="r" b="b"/>
              <a:pathLst>
                <a:path w="2604770" h="177164">
                  <a:moveTo>
                    <a:pt x="2604262" y="0"/>
                  </a:moveTo>
                  <a:lnTo>
                    <a:pt x="0" y="0"/>
                  </a:lnTo>
                  <a:lnTo>
                    <a:pt x="0" y="83540"/>
                  </a:lnTo>
                  <a:lnTo>
                    <a:pt x="0" y="176885"/>
                  </a:lnTo>
                  <a:lnTo>
                    <a:pt x="2604262" y="176885"/>
                  </a:lnTo>
                  <a:lnTo>
                    <a:pt x="2604262" y="83540"/>
                  </a:lnTo>
                  <a:lnTo>
                    <a:pt x="2604262" y="0"/>
                  </a:lnTo>
                  <a:close/>
                </a:path>
              </a:pathLst>
            </a:custGeom>
            <a:solidFill>
              <a:srgbClr val="8B2EBB"/>
            </a:solidFill>
          </p:spPr>
          <p:txBody>
            <a:bodyPr wrap="square" lIns="0" tIns="0" rIns="0" bIns="0" rtlCol="0"/>
            <a:lstStyle/>
            <a:p>
              <a:endParaRPr/>
            </a:p>
          </p:txBody>
        </p:sp>
        <p:sp>
          <p:nvSpPr>
            <p:cNvPr id="17" name="object 19"/>
            <p:cNvSpPr/>
            <p:nvPr/>
          </p:nvSpPr>
          <p:spPr>
            <a:xfrm>
              <a:off x="1479296" y="5141595"/>
              <a:ext cx="1965960" cy="1179830"/>
            </a:xfrm>
            <a:custGeom>
              <a:avLst/>
              <a:gdLst/>
              <a:ahLst/>
              <a:cxnLst/>
              <a:rect l="l" t="t" r="r" b="b"/>
              <a:pathLst>
                <a:path w="1965960" h="1179829">
                  <a:moveTo>
                    <a:pt x="1847468" y="0"/>
                  </a:moveTo>
                  <a:lnTo>
                    <a:pt x="117856" y="0"/>
                  </a:lnTo>
                  <a:lnTo>
                    <a:pt x="72009" y="9253"/>
                  </a:lnTo>
                  <a:lnTo>
                    <a:pt x="34543" y="34496"/>
                  </a:lnTo>
                  <a:lnTo>
                    <a:pt x="9271" y="71955"/>
                  </a:lnTo>
                  <a:lnTo>
                    <a:pt x="0" y="117855"/>
                  </a:lnTo>
                  <a:lnTo>
                    <a:pt x="0" y="1061288"/>
                  </a:lnTo>
                  <a:lnTo>
                    <a:pt x="9271" y="1107195"/>
                  </a:lnTo>
                  <a:lnTo>
                    <a:pt x="34543" y="1144681"/>
                  </a:lnTo>
                  <a:lnTo>
                    <a:pt x="72009" y="1169953"/>
                  </a:lnTo>
                  <a:lnTo>
                    <a:pt x="117856" y="1179220"/>
                  </a:lnTo>
                  <a:lnTo>
                    <a:pt x="1847468" y="1179220"/>
                  </a:lnTo>
                  <a:lnTo>
                    <a:pt x="1893389" y="1169953"/>
                  </a:lnTo>
                  <a:lnTo>
                    <a:pt x="1930892" y="1144681"/>
                  </a:lnTo>
                  <a:lnTo>
                    <a:pt x="1956179" y="1107195"/>
                  </a:lnTo>
                  <a:lnTo>
                    <a:pt x="1965452" y="1061288"/>
                  </a:lnTo>
                  <a:lnTo>
                    <a:pt x="1965452" y="117855"/>
                  </a:lnTo>
                  <a:lnTo>
                    <a:pt x="1956179" y="71955"/>
                  </a:lnTo>
                  <a:lnTo>
                    <a:pt x="1930892" y="34496"/>
                  </a:lnTo>
                  <a:lnTo>
                    <a:pt x="1893389" y="9253"/>
                  </a:lnTo>
                  <a:lnTo>
                    <a:pt x="1847468" y="0"/>
                  </a:lnTo>
                  <a:close/>
                </a:path>
              </a:pathLst>
            </a:custGeom>
            <a:solidFill>
              <a:srgbClr val="A32EBC"/>
            </a:solidFill>
          </p:spPr>
          <p:txBody>
            <a:bodyPr wrap="square" lIns="0" tIns="0" rIns="0" bIns="0" rtlCol="0"/>
            <a:lstStyle/>
            <a:p>
              <a:endParaRPr/>
            </a:p>
          </p:txBody>
        </p:sp>
        <p:sp>
          <p:nvSpPr>
            <p:cNvPr id="18" name="object 20"/>
            <p:cNvSpPr/>
            <p:nvPr/>
          </p:nvSpPr>
          <p:spPr>
            <a:xfrm>
              <a:off x="1479296" y="5141595"/>
              <a:ext cx="1965960" cy="1179830"/>
            </a:xfrm>
            <a:custGeom>
              <a:avLst/>
              <a:gdLst/>
              <a:ahLst/>
              <a:cxnLst/>
              <a:rect l="l" t="t" r="r" b="b"/>
              <a:pathLst>
                <a:path w="1965960" h="1179829">
                  <a:moveTo>
                    <a:pt x="0" y="117855"/>
                  </a:moveTo>
                  <a:lnTo>
                    <a:pt x="9271" y="71955"/>
                  </a:lnTo>
                  <a:lnTo>
                    <a:pt x="34543" y="34496"/>
                  </a:lnTo>
                  <a:lnTo>
                    <a:pt x="72009" y="9253"/>
                  </a:lnTo>
                  <a:lnTo>
                    <a:pt x="117856" y="0"/>
                  </a:lnTo>
                  <a:lnTo>
                    <a:pt x="1847468" y="0"/>
                  </a:lnTo>
                  <a:lnTo>
                    <a:pt x="1893389" y="9253"/>
                  </a:lnTo>
                  <a:lnTo>
                    <a:pt x="1930892" y="34496"/>
                  </a:lnTo>
                  <a:lnTo>
                    <a:pt x="1956179" y="71955"/>
                  </a:lnTo>
                  <a:lnTo>
                    <a:pt x="1965452" y="117855"/>
                  </a:lnTo>
                  <a:lnTo>
                    <a:pt x="1965452" y="1061288"/>
                  </a:lnTo>
                  <a:lnTo>
                    <a:pt x="1956179" y="1107195"/>
                  </a:lnTo>
                  <a:lnTo>
                    <a:pt x="1930892" y="1144681"/>
                  </a:lnTo>
                  <a:lnTo>
                    <a:pt x="1893389" y="1169953"/>
                  </a:lnTo>
                  <a:lnTo>
                    <a:pt x="1847468" y="1179220"/>
                  </a:lnTo>
                  <a:lnTo>
                    <a:pt x="117856" y="1179220"/>
                  </a:lnTo>
                  <a:lnTo>
                    <a:pt x="72009" y="1169953"/>
                  </a:lnTo>
                  <a:lnTo>
                    <a:pt x="34543" y="1144681"/>
                  </a:lnTo>
                  <a:lnTo>
                    <a:pt x="9271" y="1107195"/>
                  </a:lnTo>
                  <a:lnTo>
                    <a:pt x="0" y="1061288"/>
                  </a:lnTo>
                  <a:lnTo>
                    <a:pt x="0" y="117855"/>
                  </a:lnTo>
                  <a:close/>
                </a:path>
              </a:pathLst>
            </a:custGeom>
            <a:ln w="25400">
              <a:solidFill>
                <a:srgbClr val="FFFFFF"/>
              </a:solidFill>
            </a:ln>
          </p:spPr>
          <p:txBody>
            <a:bodyPr wrap="square" lIns="0" tIns="0" rIns="0" bIns="0" rtlCol="0"/>
            <a:lstStyle/>
            <a:p>
              <a:endParaRPr/>
            </a:p>
          </p:txBody>
        </p:sp>
      </p:grpSp>
      <p:sp>
        <p:nvSpPr>
          <p:cNvPr id="19" name="object 21"/>
          <p:cNvSpPr txBox="1"/>
          <p:nvPr/>
        </p:nvSpPr>
        <p:spPr>
          <a:xfrm>
            <a:off x="1271435" y="4525317"/>
            <a:ext cx="13716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Comic Sans MS"/>
                <a:cs typeface="Comic Sans MS"/>
              </a:rPr>
              <a:t>E</a:t>
            </a:r>
            <a:endParaRPr sz="1400">
              <a:latin typeface="Comic Sans MS"/>
              <a:cs typeface="Comic Sans MS"/>
            </a:endParaRPr>
          </a:p>
        </p:txBody>
      </p:sp>
      <p:sp>
        <p:nvSpPr>
          <p:cNvPr id="20" name="object 22"/>
          <p:cNvSpPr txBox="1"/>
          <p:nvPr/>
        </p:nvSpPr>
        <p:spPr>
          <a:xfrm>
            <a:off x="1427746" y="4519627"/>
            <a:ext cx="2437765" cy="177165"/>
          </a:xfrm>
          <a:prstGeom prst="rect">
            <a:avLst/>
          </a:prstGeom>
        </p:spPr>
        <p:txBody>
          <a:bodyPr vert="horz" wrap="square" lIns="0" tIns="18415" rIns="0" bIns="0" rtlCol="0">
            <a:spAutoFit/>
          </a:bodyPr>
          <a:lstStyle/>
          <a:p>
            <a:pPr>
              <a:lnSpc>
                <a:spcPts val="1245"/>
              </a:lnSpc>
              <a:spcBef>
                <a:spcPts val="145"/>
              </a:spcBef>
            </a:pPr>
            <a:r>
              <a:rPr sz="1400" spc="-5" dirty="0">
                <a:solidFill>
                  <a:srgbClr val="FFFFFF"/>
                </a:solidFill>
                <a:latin typeface="Comic Sans MS"/>
                <a:cs typeface="Comic Sans MS"/>
              </a:rPr>
              <a:t>lektromekanik</a:t>
            </a:r>
            <a:endParaRPr sz="1400">
              <a:latin typeface="Comic Sans MS"/>
              <a:cs typeface="Comic Sans MS"/>
            </a:endParaRPr>
          </a:p>
        </p:txBody>
      </p:sp>
      <p:sp>
        <p:nvSpPr>
          <p:cNvPr id="21" name="object 23"/>
          <p:cNvSpPr txBox="1"/>
          <p:nvPr/>
        </p:nvSpPr>
        <p:spPr>
          <a:xfrm>
            <a:off x="1658530" y="4772205"/>
            <a:ext cx="53149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Comic Sans MS"/>
                <a:cs typeface="Comic Sans MS"/>
              </a:rPr>
              <a:t>sanayi</a:t>
            </a:r>
            <a:endParaRPr sz="1400">
              <a:latin typeface="Comic Sans MS"/>
              <a:cs typeface="Comic Sans MS"/>
            </a:endParaRPr>
          </a:p>
        </p:txBody>
      </p:sp>
      <p:grpSp>
        <p:nvGrpSpPr>
          <p:cNvPr id="22" name="object 24"/>
          <p:cNvGrpSpPr/>
          <p:nvPr/>
        </p:nvGrpSpPr>
        <p:grpSpPr>
          <a:xfrm>
            <a:off x="3542702" y="3138857"/>
            <a:ext cx="1991360" cy="2371725"/>
            <a:chOff x="4080636" y="3962272"/>
            <a:chExt cx="1991360" cy="2371725"/>
          </a:xfrm>
        </p:grpSpPr>
        <p:sp>
          <p:nvSpPr>
            <p:cNvPr id="23" name="object 25"/>
            <p:cNvSpPr/>
            <p:nvPr/>
          </p:nvSpPr>
          <p:spPr>
            <a:xfrm>
              <a:off x="4402835" y="3962272"/>
              <a:ext cx="177165" cy="1464310"/>
            </a:xfrm>
            <a:custGeom>
              <a:avLst/>
              <a:gdLst/>
              <a:ahLst/>
              <a:cxnLst/>
              <a:rect l="l" t="t" r="r" b="b"/>
              <a:pathLst>
                <a:path w="177164" h="1464310">
                  <a:moveTo>
                    <a:pt x="176885" y="0"/>
                  </a:moveTo>
                  <a:lnTo>
                    <a:pt x="0" y="0"/>
                  </a:lnTo>
                  <a:lnTo>
                    <a:pt x="0" y="1464310"/>
                  </a:lnTo>
                  <a:lnTo>
                    <a:pt x="176885" y="1464310"/>
                  </a:lnTo>
                  <a:lnTo>
                    <a:pt x="176885" y="0"/>
                  </a:lnTo>
                  <a:close/>
                </a:path>
              </a:pathLst>
            </a:custGeom>
            <a:solidFill>
              <a:srgbClr val="2F30B8"/>
            </a:solidFill>
          </p:spPr>
          <p:txBody>
            <a:bodyPr wrap="square" lIns="0" tIns="0" rIns="0" bIns="0" rtlCol="0"/>
            <a:lstStyle/>
            <a:p>
              <a:endParaRPr/>
            </a:p>
          </p:txBody>
        </p:sp>
        <p:sp>
          <p:nvSpPr>
            <p:cNvPr id="24" name="object 26"/>
            <p:cNvSpPr/>
            <p:nvPr/>
          </p:nvSpPr>
          <p:spPr>
            <a:xfrm>
              <a:off x="4093336" y="5141594"/>
              <a:ext cx="1965960" cy="1179830"/>
            </a:xfrm>
            <a:custGeom>
              <a:avLst/>
              <a:gdLst/>
              <a:ahLst/>
              <a:cxnLst/>
              <a:rect l="l" t="t" r="r" b="b"/>
              <a:pathLst>
                <a:path w="1965960" h="1179829">
                  <a:moveTo>
                    <a:pt x="1847468" y="0"/>
                  </a:moveTo>
                  <a:lnTo>
                    <a:pt x="117855" y="0"/>
                  </a:lnTo>
                  <a:lnTo>
                    <a:pt x="72009" y="9253"/>
                  </a:lnTo>
                  <a:lnTo>
                    <a:pt x="34544" y="34496"/>
                  </a:lnTo>
                  <a:lnTo>
                    <a:pt x="9271" y="71955"/>
                  </a:lnTo>
                  <a:lnTo>
                    <a:pt x="0" y="117855"/>
                  </a:lnTo>
                  <a:lnTo>
                    <a:pt x="0" y="1061288"/>
                  </a:lnTo>
                  <a:lnTo>
                    <a:pt x="9271" y="1107195"/>
                  </a:lnTo>
                  <a:lnTo>
                    <a:pt x="34544" y="1144681"/>
                  </a:lnTo>
                  <a:lnTo>
                    <a:pt x="72009" y="1169953"/>
                  </a:lnTo>
                  <a:lnTo>
                    <a:pt x="117855" y="1179220"/>
                  </a:lnTo>
                  <a:lnTo>
                    <a:pt x="1847468" y="1179220"/>
                  </a:lnTo>
                  <a:lnTo>
                    <a:pt x="1893389" y="1169953"/>
                  </a:lnTo>
                  <a:lnTo>
                    <a:pt x="1930892" y="1144681"/>
                  </a:lnTo>
                  <a:lnTo>
                    <a:pt x="1956179" y="1107195"/>
                  </a:lnTo>
                  <a:lnTo>
                    <a:pt x="1965452" y="1061288"/>
                  </a:lnTo>
                  <a:lnTo>
                    <a:pt x="1965452" y="117855"/>
                  </a:lnTo>
                  <a:lnTo>
                    <a:pt x="1956179" y="71955"/>
                  </a:lnTo>
                  <a:lnTo>
                    <a:pt x="1930892" y="34496"/>
                  </a:lnTo>
                  <a:lnTo>
                    <a:pt x="1893389" y="9253"/>
                  </a:lnTo>
                  <a:lnTo>
                    <a:pt x="1847468" y="0"/>
                  </a:lnTo>
                  <a:close/>
                </a:path>
              </a:pathLst>
            </a:custGeom>
            <a:solidFill>
              <a:srgbClr val="512EB8"/>
            </a:solidFill>
          </p:spPr>
          <p:txBody>
            <a:bodyPr wrap="square" lIns="0" tIns="0" rIns="0" bIns="0" rtlCol="0"/>
            <a:lstStyle/>
            <a:p>
              <a:endParaRPr/>
            </a:p>
          </p:txBody>
        </p:sp>
        <p:sp>
          <p:nvSpPr>
            <p:cNvPr id="25" name="object 27"/>
            <p:cNvSpPr/>
            <p:nvPr/>
          </p:nvSpPr>
          <p:spPr>
            <a:xfrm>
              <a:off x="4093336" y="5141594"/>
              <a:ext cx="1965960" cy="1179830"/>
            </a:xfrm>
            <a:custGeom>
              <a:avLst/>
              <a:gdLst/>
              <a:ahLst/>
              <a:cxnLst/>
              <a:rect l="l" t="t" r="r" b="b"/>
              <a:pathLst>
                <a:path w="1965960" h="1179829">
                  <a:moveTo>
                    <a:pt x="0" y="117855"/>
                  </a:moveTo>
                  <a:lnTo>
                    <a:pt x="9271" y="71955"/>
                  </a:lnTo>
                  <a:lnTo>
                    <a:pt x="34544" y="34496"/>
                  </a:lnTo>
                  <a:lnTo>
                    <a:pt x="72009" y="9253"/>
                  </a:lnTo>
                  <a:lnTo>
                    <a:pt x="117855" y="0"/>
                  </a:lnTo>
                  <a:lnTo>
                    <a:pt x="1847468" y="0"/>
                  </a:lnTo>
                  <a:lnTo>
                    <a:pt x="1893389" y="9253"/>
                  </a:lnTo>
                  <a:lnTo>
                    <a:pt x="1930892" y="34496"/>
                  </a:lnTo>
                  <a:lnTo>
                    <a:pt x="1956179" y="71955"/>
                  </a:lnTo>
                  <a:lnTo>
                    <a:pt x="1965452" y="117855"/>
                  </a:lnTo>
                  <a:lnTo>
                    <a:pt x="1965452" y="1061288"/>
                  </a:lnTo>
                  <a:lnTo>
                    <a:pt x="1956179" y="1107195"/>
                  </a:lnTo>
                  <a:lnTo>
                    <a:pt x="1930892" y="1144681"/>
                  </a:lnTo>
                  <a:lnTo>
                    <a:pt x="1893389" y="1169953"/>
                  </a:lnTo>
                  <a:lnTo>
                    <a:pt x="1847468" y="1179220"/>
                  </a:lnTo>
                  <a:lnTo>
                    <a:pt x="117855" y="1179220"/>
                  </a:lnTo>
                  <a:lnTo>
                    <a:pt x="72009" y="1169953"/>
                  </a:lnTo>
                  <a:lnTo>
                    <a:pt x="34544" y="1144681"/>
                  </a:lnTo>
                  <a:lnTo>
                    <a:pt x="9271" y="1107195"/>
                  </a:lnTo>
                  <a:lnTo>
                    <a:pt x="0" y="1061288"/>
                  </a:lnTo>
                  <a:lnTo>
                    <a:pt x="0" y="117855"/>
                  </a:lnTo>
                  <a:close/>
                </a:path>
              </a:pathLst>
            </a:custGeom>
            <a:ln w="25400">
              <a:solidFill>
                <a:srgbClr val="FFFFFF"/>
              </a:solidFill>
            </a:ln>
          </p:spPr>
          <p:txBody>
            <a:bodyPr wrap="square" lIns="0" tIns="0" rIns="0" bIns="0" rtlCol="0"/>
            <a:lstStyle/>
            <a:p>
              <a:endParaRPr/>
            </a:p>
          </p:txBody>
        </p:sp>
      </p:grpSp>
      <p:sp>
        <p:nvSpPr>
          <p:cNvPr id="26" name="object 28"/>
          <p:cNvSpPr txBox="1"/>
          <p:nvPr/>
        </p:nvSpPr>
        <p:spPr>
          <a:xfrm>
            <a:off x="3879887" y="4493058"/>
            <a:ext cx="131635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Yüksek</a:t>
            </a:r>
            <a:r>
              <a:rPr sz="1600" spc="-40" dirty="0">
                <a:solidFill>
                  <a:srgbClr val="FFFFFF"/>
                </a:solidFill>
                <a:latin typeface="Comic Sans MS"/>
                <a:cs typeface="Comic Sans MS"/>
              </a:rPr>
              <a:t> </a:t>
            </a:r>
            <a:r>
              <a:rPr sz="1600" spc="-5" dirty="0">
                <a:solidFill>
                  <a:srgbClr val="FFFFFF"/>
                </a:solidFill>
                <a:latin typeface="Comic Sans MS"/>
                <a:cs typeface="Comic Sans MS"/>
              </a:rPr>
              <a:t>enerji</a:t>
            </a:r>
            <a:endParaRPr sz="1600">
              <a:latin typeface="Comic Sans MS"/>
              <a:cs typeface="Comic Sans MS"/>
            </a:endParaRPr>
          </a:p>
        </p:txBody>
      </p:sp>
      <p:sp>
        <p:nvSpPr>
          <p:cNvPr id="27" name="object 29"/>
          <p:cNvSpPr txBox="1"/>
          <p:nvPr/>
        </p:nvSpPr>
        <p:spPr>
          <a:xfrm>
            <a:off x="4056671" y="4776472"/>
            <a:ext cx="96456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sis</a:t>
            </a:r>
            <a:r>
              <a:rPr sz="1600" dirty="0">
                <a:solidFill>
                  <a:srgbClr val="FFFFFF"/>
                </a:solidFill>
                <a:latin typeface="Comic Sans MS"/>
                <a:cs typeface="Comic Sans MS"/>
              </a:rPr>
              <a:t>t</a:t>
            </a:r>
            <a:r>
              <a:rPr sz="1600" spc="-5" dirty="0">
                <a:solidFill>
                  <a:srgbClr val="FFFFFF"/>
                </a:solidFill>
                <a:latin typeface="Comic Sans MS"/>
                <a:cs typeface="Comic Sans MS"/>
              </a:rPr>
              <a:t>em</a:t>
            </a:r>
            <a:r>
              <a:rPr sz="1600" spc="-15" dirty="0">
                <a:solidFill>
                  <a:srgbClr val="FFFFFF"/>
                </a:solidFill>
                <a:latin typeface="Comic Sans MS"/>
                <a:cs typeface="Comic Sans MS"/>
              </a:rPr>
              <a:t>l</a:t>
            </a:r>
            <a:r>
              <a:rPr sz="1600" spc="-5" dirty="0">
                <a:solidFill>
                  <a:srgbClr val="FFFFFF"/>
                </a:solidFill>
                <a:latin typeface="Comic Sans MS"/>
                <a:cs typeface="Comic Sans MS"/>
              </a:rPr>
              <a:t>eri</a:t>
            </a:r>
            <a:endParaRPr sz="1600">
              <a:latin typeface="Comic Sans MS"/>
              <a:cs typeface="Comic Sans MS"/>
            </a:endParaRPr>
          </a:p>
        </p:txBody>
      </p:sp>
      <p:grpSp>
        <p:nvGrpSpPr>
          <p:cNvPr id="28" name="object 30"/>
          <p:cNvGrpSpPr/>
          <p:nvPr/>
        </p:nvGrpSpPr>
        <p:grpSpPr>
          <a:xfrm>
            <a:off x="3542702" y="1664768"/>
            <a:ext cx="1991360" cy="2371725"/>
            <a:chOff x="4080636" y="2488183"/>
            <a:chExt cx="1991360" cy="2371725"/>
          </a:xfrm>
        </p:grpSpPr>
        <p:sp>
          <p:nvSpPr>
            <p:cNvPr id="29" name="object 31"/>
            <p:cNvSpPr/>
            <p:nvPr/>
          </p:nvSpPr>
          <p:spPr>
            <a:xfrm>
              <a:off x="4402836" y="2488183"/>
              <a:ext cx="177165" cy="1464310"/>
            </a:xfrm>
            <a:custGeom>
              <a:avLst/>
              <a:gdLst/>
              <a:ahLst/>
              <a:cxnLst/>
              <a:rect l="l" t="t" r="r" b="b"/>
              <a:pathLst>
                <a:path w="177164" h="1464310">
                  <a:moveTo>
                    <a:pt x="176885" y="0"/>
                  </a:moveTo>
                  <a:lnTo>
                    <a:pt x="0" y="0"/>
                  </a:lnTo>
                  <a:lnTo>
                    <a:pt x="0" y="83566"/>
                  </a:lnTo>
                  <a:lnTo>
                    <a:pt x="0" y="1464310"/>
                  </a:lnTo>
                  <a:lnTo>
                    <a:pt x="176885" y="1464310"/>
                  </a:lnTo>
                  <a:lnTo>
                    <a:pt x="176885" y="83566"/>
                  </a:lnTo>
                  <a:lnTo>
                    <a:pt x="176885" y="0"/>
                  </a:lnTo>
                  <a:close/>
                </a:path>
              </a:pathLst>
            </a:custGeom>
            <a:solidFill>
              <a:srgbClr val="3089B5"/>
            </a:solidFill>
          </p:spPr>
          <p:txBody>
            <a:bodyPr wrap="square" lIns="0" tIns="0" rIns="0" bIns="0" rtlCol="0"/>
            <a:lstStyle/>
            <a:p>
              <a:endParaRPr/>
            </a:p>
          </p:txBody>
        </p:sp>
        <p:sp>
          <p:nvSpPr>
            <p:cNvPr id="30" name="object 32"/>
            <p:cNvSpPr/>
            <p:nvPr/>
          </p:nvSpPr>
          <p:spPr>
            <a:xfrm>
              <a:off x="4093336" y="3667505"/>
              <a:ext cx="1965960" cy="1179195"/>
            </a:xfrm>
            <a:custGeom>
              <a:avLst/>
              <a:gdLst/>
              <a:ahLst/>
              <a:cxnLst/>
              <a:rect l="l" t="t" r="r" b="b"/>
              <a:pathLst>
                <a:path w="1965960" h="1179195">
                  <a:moveTo>
                    <a:pt x="1847468" y="0"/>
                  </a:moveTo>
                  <a:lnTo>
                    <a:pt x="117855" y="0"/>
                  </a:lnTo>
                  <a:lnTo>
                    <a:pt x="72009" y="9253"/>
                  </a:lnTo>
                  <a:lnTo>
                    <a:pt x="34544" y="34496"/>
                  </a:lnTo>
                  <a:lnTo>
                    <a:pt x="9271" y="71955"/>
                  </a:lnTo>
                  <a:lnTo>
                    <a:pt x="0" y="117856"/>
                  </a:lnTo>
                  <a:lnTo>
                    <a:pt x="0" y="1061339"/>
                  </a:lnTo>
                  <a:lnTo>
                    <a:pt x="9271" y="1107186"/>
                  </a:lnTo>
                  <a:lnTo>
                    <a:pt x="34544" y="1144651"/>
                  </a:lnTo>
                  <a:lnTo>
                    <a:pt x="72009" y="1169924"/>
                  </a:lnTo>
                  <a:lnTo>
                    <a:pt x="117855" y="1179195"/>
                  </a:lnTo>
                  <a:lnTo>
                    <a:pt x="1847468" y="1179195"/>
                  </a:lnTo>
                  <a:lnTo>
                    <a:pt x="1893389" y="1169924"/>
                  </a:lnTo>
                  <a:lnTo>
                    <a:pt x="1930892" y="1144651"/>
                  </a:lnTo>
                  <a:lnTo>
                    <a:pt x="1956179" y="1107186"/>
                  </a:lnTo>
                  <a:lnTo>
                    <a:pt x="1965452" y="1061339"/>
                  </a:lnTo>
                  <a:lnTo>
                    <a:pt x="1965452" y="117856"/>
                  </a:lnTo>
                  <a:lnTo>
                    <a:pt x="1956179" y="71955"/>
                  </a:lnTo>
                  <a:lnTo>
                    <a:pt x="1930892" y="34496"/>
                  </a:lnTo>
                  <a:lnTo>
                    <a:pt x="1893389" y="9253"/>
                  </a:lnTo>
                  <a:lnTo>
                    <a:pt x="1847468" y="0"/>
                  </a:lnTo>
                  <a:close/>
                </a:path>
              </a:pathLst>
            </a:custGeom>
            <a:solidFill>
              <a:srgbClr val="2F5EB6"/>
            </a:solidFill>
          </p:spPr>
          <p:txBody>
            <a:bodyPr wrap="square" lIns="0" tIns="0" rIns="0" bIns="0" rtlCol="0"/>
            <a:lstStyle/>
            <a:p>
              <a:endParaRPr/>
            </a:p>
          </p:txBody>
        </p:sp>
        <p:sp>
          <p:nvSpPr>
            <p:cNvPr id="31" name="object 33"/>
            <p:cNvSpPr/>
            <p:nvPr/>
          </p:nvSpPr>
          <p:spPr>
            <a:xfrm>
              <a:off x="4093336" y="3667505"/>
              <a:ext cx="1965960" cy="1179195"/>
            </a:xfrm>
            <a:custGeom>
              <a:avLst/>
              <a:gdLst/>
              <a:ahLst/>
              <a:cxnLst/>
              <a:rect l="l" t="t" r="r" b="b"/>
              <a:pathLst>
                <a:path w="1965960" h="1179195">
                  <a:moveTo>
                    <a:pt x="0" y="117856"/>
                  </a:moveTo>
                  <a:lnTo>
                    <a:pt x="9271" y="71955"/>
                  </a:lnTo>
                  <a:lnTo>
                    <a:pt x="34544" y="34496"/>
                  </a:lnTo>
                  <a:lnTo>
                    <a:pt x="72009" y="9253"/>
                  </a:lnTo>
                  <a:lnTo>
                    <a:pt x="117855" y="0"/>
                  </a:lnTo>
                  <a:lnTo>
                    <a:pt x="1847468"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8" y="1179195"/>
                  </a:lnTo>
                  <a:lnTo>
                    <a:pt x="117855" y="1179195"/>
                  </a:lnTo>
                  <a:lnTo>
                    <a:pt x="72009" y="1169924"/>
                  </a:lnTo>
                  <a:lnTo>
                    <a:pt x="34544" y="1144651"/>
                  </a:lnTo>
                  <a:lnTo>
                    <a:pt x="9271"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32" name="object 34"/>
          <p:cNvSpPr txBox="1"/>
          <p:nvPr/>
        </p:nvSpPr>
        <p:spPr>
          <a:xfrm>
            <a:off x="3848392" y="3160067"/>
            <a:ext cx="1391920" cy="269240"/>
          </a:xfrm>
          <a:prstGeom prst="rect">
            <a:avLst/>
          </a:prstGeom>
        </p:spPr>
        <p:txBody>
          <a:bodyPr vert="horz" wrap="square" lIns="0" tIns="12065" rIns="0" bIns="0" rtlCol="0">
            <a:spAutoFit/>
          </a:bodyPr>
          <a:lstStyle/>
          <a:p>
            <a:pPr>
              <a:lnSpc>
                <a:spcPct val="100000"/>
              </a:lnSpc>
              <a:spcBef>
                <a:spcPts val="95"/>
              </a:spcBef>
            </a:pPr>
            <a:r>
              <a:rPr sz="1600" spc="-10" dirty="0">
                <a:solidFill>
                  <a:srgbClr val="FFFFFF"/>
                </a:solidFill>
                <a:latin typeface="Comic Sans MS"/>
                <a:cs typeface="Comic Sans MS"/>
              </a:rPr>
              <a:t>Tıp</a:t>
            </a:r>
            <a:r>
              <a:rPr sz="1600" spc="-40" dirty="0">
                <a:solidFill>
                  <a:srgbClr val="FFFFFF"/>
                </a:solidFill>
                <a:latin typeface="Comic Sans MS"/>
                <a:cs typeface="Comic Sans MS"/>
              </a:rPr>
              <a:t> </a:t>
            </a:r>
            <a:r>
              <a:rPr sz="1600" spc="-5" dirty="0">
                <a:solidFill>
                  <a:srgbClr val="FFFFFF"/>
                </a:solidFill>
                <a:latin typeface="Comic Sans MS"/>
                <a:cs typeface="Comic Sans MS"/>
              </a:rPr>
              <a:t>elektroniği</a:t>
            </a:r>
            <a:endParaRPr sz="1600">
              <a:latin typeface="Comic Sans MS"/>
              <a:cs typeface="Comic Sans MS"/>
            </a:endParaRPr>
          </a:p>
        </p:txBody>
      </p:sp>
      <p:grpSp>
        <p:nvGrpSpPr>
          <p:cNvPr id="33" name="object 35"/>
          <p:cNvGrpSpPr/>
          <p:nvPr/>
        </p:nvGrpSpPr>
        <p:grpSpPr>
          <a:xfrm>
            <a:off x="3542702" y="1357302"/>
            <a:ext cx="3020060" cy="1204595"/>
            <a:chOff x="4080636" y="2180717"/>
            <a:chExt cx="3020060" cy="1204595"/>
          </a:xfrm>
        </p:grpSpPr>
        <p:sp>
          <p:nvSpPr>
            <p:cNvPr id="34" name="object 36"/>
            <p:cNvSpPr/>
            <p:nvPr/>
          </p:nvSpPr>
          <p:spPr>
            <a:xfrm>
              <a:off x="4496308" y="2394864"/>
              <a:ext cx="2604770" cy="177165"/>
            </a:xfrm>
            <a:custGeom>
              <a:avLst/>
              <a:gdLst/>
              <a:ahLst/>
              <a:cxnLst/>
              <a:rect l="l" t="t" r="r" b="b"/>
              <a:pathLst>
                <a:path w="2604770" h="177164">
                  <a:moveTo>
                    <a:pt x="2604262" y="0"/>
                  </a:moveTo>
                  <a:lnTo>
                    <a:pt x="0" y="0"/>
                  </a:lnTo>
                  <a:lnTo>
                    <a:pt x="0" y="93319"/>
                  </a:lnTo>
                  <a:lnTo>
                    <a:pt x="0" y="176885"/>
                  </a:lnTo>
                  <a:lnTo>
                    <a:pt x="2604262" y="176885"/>
                  </a:lnTo>
                  <a:lnTo>
                    <a:pt x="2604262" y="93319"/>
                  </a:lnTo>
                  <a:lnTo>
                    <a:pt x="2604262" y="0"/>
                  </a:lnTo>
                  <a:close/>
                </a:path>
              </a:pathLst>
            </a:custGeom>
            <a:solidFill>
              <a:srgbClr val="30B085"/>
            </a:solidFill>
          </p:spPr>
          <p:txBody>
            <a:bodyPr wrap="square" lIns="0" tIns="0" rIns="0" bIns="0" rtlCol="0"/>
            <a:lstStyle/>
            <a:p>
              <a:endParaRPr/>
            </a:p>
          </p:txBody>
        </p:sp>
        <p:sp>
          <p:nvSpPr>
            <p:cNvPr id="35" name="object 37"/>
            <p:cNvSpPr/>
            <p:nvPr/>
          </p:nvSpPr>
          <p:spPr>
            <a:xfrm>
              <a:off x="4093336" y="2193417"/>
              <a:ext cx="1965960" cy="1179195"/>
            </a:xfrm>
            <a:custGeom>
              <a:avLst/>
              <a:gdLst/>
              <a:ahLst/>
              <a:cxnLst/>
              <a:rect l="l" t="t" r="r" b="b"/>
              <a:pathLst>
                <a:path w="1965960" h="1179195">
                  <a:moveTo>
                    <a:pt x="1847468" y="0"/>
                  </a:moveTo>
                  <a:lnTo>
                    <a:pt x="117855" y="0"/>
                  </a:lnTo>
                  <a:lnTo>
                    <a:pt x="72009" y="9253"/>
                  </a:lnTo>
                  <a:lnTo>
                    <a:pt x="34544" y="34496"/>
                  </a:lnTo>
                  <a:lnTo>
                    <a:pt x="9271" y="71955"/>
                  </a:lnTo>
                  <a:lnTo>
                    <a:pt x="0" y="117856"/>
                  </a:lnTo>
                  <a:lnTo>
                    <a:pt x="0" y="1061339"/>
                  </a:lnTo>
                  <a:lnTo>
                    <a:pt x="9271" y="1107186"/>
                  </a:lnTo>
                  <a:lnTo>
                    <a:pt x="34544" y="1144651"/>
                  </a:lnTo>
                  <a:lnTo>
                    <a:pt x="72009" y="1169924"/>
                  </a:lnTo>
                  <a:lnTo>
                    <a:pt x="117855" y="1179195"/>
                  </a:lnTo>
                  <a:lnTo>
                    <a:pt x="1847468" y="1179195"/>
                  </a:lnTo>
                  <a:lnTo>
                    <a:pt x="1893389" y="1169924"/>
                  </a:lnTo>
                  <a:lnTo>
                    <a:pt x="1930892" y="1144651"/>
                  </a:lnTo>
                  <a:lnTo>
                    <a:pt x="1956179" y="1107186"/>
                  </a:lnTo>
                  <a:lnTo>
                    <a:pt x="1965452" y="1061339"/>
                  </a:lnTo>
                  <a:lnTo>
                    <a:pt x="1965452" y="117856"/>
                  </a:lnTo>
                  <a:lnTo>
                    <a:pt x="1956179" y="71955"/>
                  </a:lnTo>
                  <a:lnTo>
                    <a:pt x="1930892" y="34496"/>
                  </a:lnTo>
                  <a:lnTo>
                    <a:pt x="1893389" y="9253"/>
                  </a:lnTo>
                  <a:lnTo>
                    <a:pt x="1847468" y="0"/>
                  </a:lnTo>
                  <a:close/>
                </a:path>
              </a:pathLst>
            </a:custGeom>
            <a:solidFill>
              <a:srgbClr val="30AAB3"/>
            </a:solidFill>
          </p:spPr>
          <p:txBody>
            <a:bodyPr wrap="square" lIns="0" tIns="0" rIns="0" bIns="0" rtlCol="0"/>
            <a:lstStyle/>
            <a:p>
              <a:endParaRPr/>
            </a:p>
          </p:txBody>
        </p:sp>
        <p:sp>
          <p:nvSpPr>
            <p:cNvPr id="36" name="object 38"/>
            <p:cNvSpPr/>
            <p:nvPr/>
          </p:nvSpPr>
          <p:spPr>
            <a:xfrm>
              <a:off x="4093336" y="2193417"/>
              <a:ext cx="1965960" cy="1179195"/>
            </a:xfrm>
            <a:custGeom>
              <a:avLst/>
              <a:gdLst/>
              <a:ahLst/>
              <a:cxnLst/>
              <a:rect l="l" t="t" r="r" b="b"/>
              <a:pathLst>
                <a:path w="1965960" h="1179195">
                  <a:moveTo>
                    <a:pt x="0" y="117856"/>
                  </a:moveTo>
                  <a:lnTo>
                    <a:pt x="9271" y="71955"/>
                  </a:lnTo>
                  <a:lnTo>
                    <a:pt x="34544" y="34496"/>
                  </a:lnTo>
                  <a:lnTo>
                    <a:pt x="72009" y="9253"/>
                  </a:lnTo>
                  <a:lnTo>
                    <a:pt x="117855" y="0"/>
                  </a:lnTo>
                  <a:lnTo>
                    <a:pt x="1847468"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8" y="1179195"/>
                  </a:lnTo>
                  <a:lnTo>
                    <a:pt x="117855" y="1179195"/>
                  </a:lnTo>
                  <a:lnTo>
                    <a:pt x="72009" y="1169924"/>
                  </a:lnTo>
                  <a:lnTo>
                    <a:pt x="34544" y="1144651"/>
                  </a:lnTo>
                  <a:lnTo>
                    <a:pt x="9271"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37" name="object 39"/>
          <p:cNvSpPr txBox="1"/>
          <p:nvPr/>
        </p:nvSpPr>
        <p:spPr>
          <a:xfrm>
            <a:off x="3759492" y="1685851"/>
            <a:ext cx="155702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Kablolu ve</a:t>
            </a:r>
            <a:r>
              <a:rPr sz="1600" spc="-40" dirty="0">
                <a:solidFill>
                  <a:srgbClr val="FFFFFF"/>
                </a:solidFill>
                <a:latin typeface="Comic Sans MS"/>
                <a:cs typeface="Comic Sans MS"/>
              </a:rPr>
              <a:t> </a:t>
            </a:r>
            <a:r>
              <a:rPr sz="1600" spc="-5" dirty="0">
                <a:solidFill>
                  <a:srgbClr val="FFFFFF"/>
                </a:solidFill>
                <a:latin typeface="Comic Sans MS"/>
                <a:cs typeface="Comic Sans MS"/>
              </a:rPr>
              <a:t>telsiz</a:t>
            </a:r>
            <a:endParaRPr sz="1600">
              <a:latin typeface="Comic Sans MS"/>
              <a:cs typeface="Comic Sans MS"/>
            </a:endParaRPr>
          </a:p>
        </p:txBody>
      </p:sp>
      <p:sp>
        <p:nvSpPr>
          <p:cNvPr id="38" name="object 40"/>
          <p:cNvSpPr txBox="1"/>
          <p:nvPr/>
        </p:nvSpPr>
        <p:spPr>
          <a:xfrm>
            <a:off x="3983519" y="1969568"/>
            <a:ext cx="110934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haber</a:t>
            </a:r>
            <a:r>
              <a:rPr sz="1600" spc="-10" dirty="0">
                <a:solidFill>
                  <a:srgbClr val="FFFFFF"/>
                </a:solidFill>
                <a:latin typeface="Comic Sans MS"/>
                <a:cs typeface="Comic Sans MS"/>
              </a:rPr>
              <a:t>l</a:t>
            </a:r>
            <a:r>
              <a:rPr sz="1600" spc="-5" dirty="0">
                <a:solidFill>
                  <a:srgbClr val="FFFFFF"/>
                </a:solidFill>
                <a:latin typeface="Comic Sans MS"/>
                <a:cs typeface="Comic Sans MS"/>
              </a:rPr>
              <a:t>eşme</a:t>
            </a:r>
            <a:endParaRPr sz="1600">
              <a:latin typeface="Comic Sans MS"/>
              <a:cs typeface="Comic Sans MS"/>
            </a:endParaRPr>
          </a:p>
        </p:txBody>
      </p:sp>
      <p:grpSp>
        <p:nvGrpSpPr>
          <p:cNvPr id="39" name="object 41"/>
          <p:cNvGrpSpPr/>
          <p:nvPr/>
        </p:nvGrpSpPr>
        <p:grpSpPr>
          <a:xfrm>
            <a:off x="6156744" y="1357302"/>
            <a:ext cx="1991360" cy="1772285"/>
            <a:chOff x="6694678" y="2180717"/>
            <a:chExt cx="1991360" cy="1772285"/>
          </a:xfrm>
        </p:grpSpPr>
        <p:sp>
          <p:nvSpPr>
            <p:cNvPr id="40" name="object 42"/>
            <p:cNvSpPr/>
            <p:nvPr/>
          </p:nvSpPr>
          <p:spPr>
            <a:xfrm>
              <a:off x="7016877" y="2488184"/>
              <a:ext cx="177165" cy="1464310"/>
            </a:xfrm>
            <a:custGeom>
              <a:avLst/>
              <a:gdLst/>
              <a:ahLst/>
              <a:cxnLst/>
              <a:rect l="l" t="t" r="r" b="b"/>
              <a:pathLst>
                <a:path w="177165" h="1464310">
                  <a:moveTo>
                    <a:pt x="176885" y="0"/>
                  </a:moveTo>
                  <a:lnTo>
                    <a:pt x="0" y="0"/>
                  </a:lnTo>
                  <a:lnTo>
                    <a:pt x="0" y="1464309"/>
                  </a:lnTo>
                  <a:lnTo>
                    <a:pt x="176885" y="1464309"/>
                  </a:lnTo>
                  <a:lnTo>
                    <a:pt x="176885" y="0"/>
                  </a:lnTo>
                  <a:close/>
                </a:path>
              </a:pathLst>
            </a:custGeom>
            <a:solidFill>
              <a:srgbClr val="34AC31"/>
            </a:solidFill>
          </p:spPr>
          <p:txBody>
            <a:bodyPr wrap="square" lIns="0" tIns="0" rIns="0" bIns="0" rtlCol="0"/>
            <a:lstStyle/>
            <a:p>
              <a:endParaRPr/>
            </a:p>
          </p:txBody>
        </p:sp>
        <p:sp>
          <p:nvSpPr>
            <p:cNvPr id="41" name="object 43"/>
            <p:cNvSpPr/>
            <p:nvPr/>
          </p:nvSpPr>
          <p:spPr>
            <a:xfrm>
              <a:off x="6707378" y="2193417"/>
              <a:ext cx="1965960" cy="1179195"/>
            </a:xfrm>
            <a:custGeom>
              <a:avLst/>
              <a:gdLst/>
              <a:ahLst/>
              <a:cxnLst/>
              <a:rect l="l" t="t" r="r" b="b"/>
              <a:pathLst>
                <a:path w="1965959" h="1179195">
                  <a:moveTo>
                    <a:pt x="1847469" y="0"/>
                  </a:moveTo>
                  <a:lnTo>
                    <a:pt x="117982" y="0"/>
                  </a:lnTo>
                  <a:lnTo>
                    <a:pt x="72062" y="9253"/>
                  </a:lnTo>
                  <a:lnTo>
                    <a:pt x="34559" y="34496"/>
                  </a:lnTo>
                  <a:lnTo>
                    <a:pt x="9272" y="71955"/>
                  </a:lnTo>
                  <a:lnTo>
                    <a:pt x="0" y="117856"/>
                  </a:lnTo>
                  <a:lnTo>
                    <a:pt x="0" y="1061339"/>
                  </a:lnTo>
                  <a:lnTo>
                    <a:pt x="9272" y="1107186"/>
                  </a:lnTo>
                  <a:lnTo>
                    <a:pt x="34559" y="1144651"/>
                  </a:lnTo>
                  <a:lnTo>
                    <a:pt x="72062" y="1169924"/>
                  </a:lnTo>
                  <a:lnTo>
                    <a:pt x="117982" y="1179195"/>
                  </a:lnTo>
                  <a:lnTo>
                    <a:pt x="1847469" y="1179195"/>
                  </a:lnTo>
                  <a:lnTo>
                    <a:pt x="1893389" y="1169924"/>
                  </a:lnTo>
                  <a:lnTo>
                    <a:pt x="1930892" y="1144651"/>
                  </a:lnTo>
                  <a:lnTo>
                    <a:pt x="1956179" y="1107186"/>
                  </a:lnTo>
                  <a:lnTo>
                    <a:pt x="1965452" y="1061339"/>
                  </a:lnTo>
                  <a:lnTo>
                    <a:pt x="1965452" y="117856"/>
                  </a:lnTo>
                  <a:lnTo>
                    <a:pt x="1956179" y="71955"/>
                  </a:lnTo>
                  <a:lnTo>
                    <a:pt x="1930892" y="34496"/>
                  </a:lnTo>
                  <a:lnTo>
                    <a:pt x="1893389" y="9253"/>
                  </a:lnTo>
                  <a:lnTo>
                    <a:pt x="1847469" y="0"/>
                  </a:lnTo>
                  <a:close/>
                </a:path>
              </a:pathLst>
            </a:custGeom>
            <a:solidFill>
              <a:srgbClr val="31AF6E"/>
            </a:solidFill>
          </p:spPr>
          <p:txBody>
            <a:bodyPr wrap="square" lIns="0" tIns="0" rIns="0" bIns="0" rtlCol="0"/>
            <a:lstStyle/>
            <a:p>
              <a:endParaRPr/>
            </a:p>
          </p:txBody>
        </p:sp>
        <p:sp>
          <p:nvSpPr>
            <p:cNvPr id="42" name="object 44"/>
            <p:cNvSpPr/>
            <p:nvPr/>
          </p:nvSpPr>
          <p:spPr>
            <a:xfrm>
              <a:off x="6707378" y="2193417"/>
              <a:ext cx="1965960" cy="1179195"/>
            </a:xfrm>
            <a:custGeom>
              <a:avLst/>
              <a:gdLst/>
              <a:ahLst/>
              <a:cxnLst/>
              <a:rect l="l" t="t" r="r" b="b"/>
              <a:pathLst>
                <a:path w="1965959" h="1179195">
                  <a:moveTo>
                    <a:pt x="0" y="117856"/>
                  </a:moveTo>
                  <a:lnTo>
                    <a:pt x="9272" y="71955"/>
                  </a:lnTo>
                  <a:lnTo>
                    <a:pt x="34559" y="34496"/>
                  </a:lnTo>
                  <a:lnTo>
                    <a:pt x="72062" y="9253"/>
                  </a:lnTo>
                  <a:lnTo>
                    <a:pt x="117982" y="0"/>
                  </a:lnTo>
                  <a:lnTo>
                    <a:pt x="1847469"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9" y="1179195"/>
                  </a:lnTo>
                  <a:lnTo>
                    <a:pt x="117982" y="1179195"/>
                  </a:lnTo>
                  <a:lnTo>
                    <a:pt x="72062" y="1169924"/>
                  </a:lnTo>
                  <a:lnTo>
                    <a:pt x="34559" y="1144651"/>
                  </a:lnTo>
                  <a:lnTo>
                    <a:pt x="9272"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43" name="object 45"/>
          <p:cNvSpPr txBox="1"/>
          <p:nvPr/>
        </p:nvSpPr>
        <p:spPr>
          <a:xfrm>
            <a:off x="6495707" y="1544118"/>
            <a:ext cx="131445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Uydu ve</a:t>
            </a:r>
            <a:r>
              <a:rPr sz="1600" spc="-60" dirty="0">
                <a:solidFill>
                  <a:srgbClr val="FFFFFF"/>
                </a:solidFill>
                <a:latin typeface="Comic Sans MS"/>
                <a:cs typeface="Comic Sans MS"/>
              </a:rPr>
              <a:t> </a:t>
            </a:r>
            <a:r>
              <a:rPr sz="1600" spc="-5" dirty="0">
                <a:solidFill>
                  <a:srgbClr val="FFFFFF"/>
                </a:solidFill>
                <a:latin typeface="Comic Sans MS"/>
                <a:cs typeface="Comic Sans MS"/>
              </a:rPr>
              <a:t>optik</a:t>
            </a:r>
            <a:endParaRPr sz="1600">
              <a:latin typeface="Comic Sans MS"/>
              <a:cs typeface="Comic Sans MS"/>
            </a:endParaRPr>
          </a:p>
        </p:txBody>
      </p:sp>
      <p:sp>
        <p:nvSpPr>
          <p:cNvPr id="44" name="object 46"/>
          <p:cNvSpPr txBox="1"/>
          <p:nvPr/>
        </p:nvSpPr>
        <p:spPr>
          <a:xfrm>
            <a:off x="6597814" y="1827583"/>
            <a:ext cx="110934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haber</a:t>
            </a:r>
            <a:r>
              <a:rPr sz="1600" spc="-10" dirty="0">
                <a:solidFill>
                  <a:srgbClr val="FFFFFF"/>
                </a:solidFill>
                <a:latin typeface="Comic Sans MS"/>
                <a:cs typeface="Comic Sans MS"/>
              </a:rPr>
              <a:t>l</a:t>
            </a:r>
            <a:r>
              <a:rPr sz="1600" spc="-5" dirty="0">
                <a:solidFill>
                  <a:srgbClr val="FFFFFF"/>
                </a:solidFill>
                <a:latin typeface="Comic Sans MS"/>
                <a:cs typeface="Comic Sans MS"/>
              </a:rPr>
              <a:t>eşme</a:t>
            </a:r>
            <a:endParaRPr sz="1600">
              <a:latin typeface="Comic Sans MS"/>
              <a:cs typeface="Comic Sans MS"/>
            </a:endParaRPr>
          </a:p>
        </p:txBody>
      </p:sp>
      <p:grpSp>
        <p:nvGrpSpPr>
          <p:cNvPr id="45" name="object 47"/>
          <p:cNvGrpSpPr/>
          <p:nvPr/>
        </p:nvGrpSpPr>
        <p:grpSpPr>
          <a:xfrm>
            <a:off x="6156744" y="2831390"/>
            <a:ext cx="1991360" cy="1772285"/>
            <a:chOff x="6694678" y="3654805"/>
            <a:chExt cx="1991360" cy="1772285"/>
          </a:xfrm>
        </p:grpSpPr>
        <p:sp>
          <p:nvSpPr>
            <p:cNvPr id="46" name="object 48"/>
            <p:cNvSpPr/>
            <p:nvPr/>
          </p:nvSpPr>
          <p:spPr>
            <a:xfrm>
              <a:off x="7016877" y="3962272"/>
              <a:ext cx="177165" cy="1464310"/>
            </a:xfrm>
            <a:custGeom>
              <a:avLst/>
              <a:gdLst/>
              <a:ahLst/>
              <a:cxnLst/>
              <a:rect l="l" t="t" r="r" b="b"/>
              <a:pathLst>
                <a:path w="177165" h="1464310">
                  <a:moveTo>
                    <a:pt x="176885" y="0"/>
                  </a:moveTo>
                  <a:lnTo>
                    <a:pt x="0" y="0"/>
                  </a:lnTo>
                  <a:lnTo>
                    <a:pt x="0" y="1464310"/>
                  </a:lnTo>
                  <a:lnTo>
                    <a:pt x="176885" y="1464310"/>
                  </a:lnTo>
                  <a:lnTo>
                    <a:pt x="176885" y="0"/>
                  </a:lnTo>
                  <a:close/>
                </a:path>
              </a:pathLst>
            </a:custGeom>
            <a:solidFill>
              <a:srgbClr val="84AA33"/>
            </a:solidFill>
          </p:spPr>
          <p:txBody>
            <a:bodyPr wrap="square" lIns="0" tIns="0" rIns="0" bIns="0" rtlCol="0"/>
            <a:lstStyle/>
            <a:p>
              <a:endParaRPr/>
            </a:p>
          </p:txBody>
        </p:sp>
        <p:sp>
          <p:nvSpPr>
            <p:cNvPr id="47" name="object 49"/>
            <p:cNvSpPr/>
            <p:nvPr/>
          </p:nvSpPr>
          <p:spPr>
            <a:xfrm>
              <a:off x="6707378" y="3667505"/>
              <a:ext cx="1965960" cy="1179195"/>
            </a:xfrm>
            <a:custGeom>
              <a:avLst/>
              <a:gdLst/>
              <a:ahLst/>
              <a:cxnLst/>
              <a:rect l="l" t="t" r="r" b="b"/>
              <a:pathLst>
                <a:path w="1965959" h="1179195">
                  <a:moveTo>
                    <a:pt x="1847469" y="0"/>
                  </a:moveTo>
                  <a:lnTo>
                    <a:pt x="117982" y="0"/>
                  </a:lnTo>
                  <a:lnTo>
                    <a:pt x="72062" y="9253"/>
                  </a:lnTo>
                  <a:lnTo>
                    <a:pt x="34559" y="34496"/>
                  </a:lnTo>
                  <a:lnTo>
                    <a:pt x="9272" y="71955"/>
                  </a:lnTo>
                  <a:lnTo>
                    <a:pt x="0" y="117856"/>
                  </a:lnTo>
                  <a:lnTo>
                    <a:pt x="0" y="1061339"/>
                  </a:lnTo>
                  <a:lnTo>
                    <a:pt x="9272" y="1107186"/>
                  </a:lnTo>
                  <a:lnTo>
                    <a:pt x="34559" y="1144651"/>
                  </a:lnTo>
                  <a:lnTo>
                    <a:pt x="72062" y="1169924"/>
                  </a:lnTo>
                  <a:lnTo>
                    <a:pt x="117982" y="1179195"/>
                  </a:lnTo>
                  <a:lnTo>
                    <a:pt x="1847469" y="1179195"/>
                  </a:lnTo>
                  <a:lnTo>
                    <a:pt x="1893389" y="1169924"/>
                  </a:lnTo>
                  <a:lnTo>
                    <a:pt x="1930892" y="1144651"/>
                  </a:lnTo>
                  <a:lnTo>
                    <a:pt x="1956179" y="1107186"/>
                  </a:lnTo>
                  <a:lnTo>
                    <a:pt x="1965452" y="1061339"/>
                  </a:lnTo>
                  <a:lnTo>
                    <a:pt x="1965452" y="117856"/>
                  </a:lnTo>
                  <a:lnTo>
                    <a:pt x="1956179" y="71955"/>
                  </a:lnTo>
                  <a:lnTo>
                    <a:pt x="1930892" y="34496"/>
                  </a:lnTo>
                  <a:lnTo>
                    <a:pt x="1893389" y="9253"/>
                  </a:lnTo>
                  <a:lnTo>
                    <a:pt x="1847469" y="0"/>
                  </a:lnTo>
                  <a:close/>
                </a:path>
              </a:pathLst>
            </a:custGeom>
            <a:solidFill>
              <a:srgbClr val="3DAC31"/>
            </a:solidFill>
          </p:spPr>
          <p:txBody>
            <a:bodyPr wrap="square" lIns="0" tIns="0" rIns="0" bIns="0" rtlCol="0"/>
            <a:lstStyle/>
            <a:p>
              <a:endParaRPr/>
            </a:p>
          </p:txBody>
        </p:sp>
        <p:sp>
          <p:nvSpPr>
            <p:cNvPr id="48" name="object 50"/>
            <p:cNvSpPr/>
            <p:nvPr/>
          </p:nvSpPr>
          <p:spPr>
            <a:xfrm>
              <a:off x="6707378" y="3667505"/>
              <a:ext cx="1965960" cy="1179195"/>
            </a:xfrm>
            <a:custGeom>
              <a:avLst/>
              <a:gdLst/>
              <a:ahLst/>
              <a:cxnLst/>
              <a:rect l="l" t="t" r="r" b="b"/>
              <a:pathLst>
                <a:path w="1965959" h="1179195">
                  <a:moveTo>
                    <a:pt x="0" y="117856"/>
                  </a:moveTo>
                  <a:lnTo>
                    <a:pt x="9272" y="71955"/>
                  </a:lnTo>
                  <a:lnTo>
                    <a:pt x="34559" y="34496"/>
                  </a:lnTo>
                  <a:lnTo>
                    <a:pt x="72062" y="9253"/>
                  </a:lnTo>
                  <a:lnTo>
                    <a:pt x="117982" y="0"/>
                  </a:lnTo>
                  <a:lnTo>
                    <a:pt x="1847469" y="0"/>
                  </a:lnTo>
                  <a:lnTo>
                    <a:pt x="1893389" y="9253"/>
                  </a:lnTo>
                  <a:lnTo>
                    <a:pt x="1930892" y="34496"/>
                  </a:lnTo>
                  <a:lnTo>
                    <a:pt x="1956179" y="71955"/>
                  </a:lnTo>
                  <a:lnTo>
                    <a:pt x="1965452" y="117856"/>
                  </a:lnTo>
                  <a:lnTo>
                    <a:pt x="1965452" y="1061339"/>
                  </a:lnTo>
                  <a:lnTo>
                    <a:pt x="1956179" y="1107186"/>
                  </a:lnTo>
                  <a:lnTo>
                    <a:pt x="1930892" y="1144651"/>
                  </a:lnTo>
                  <a:lnTo>
                    <a:pt x="1893389" y="1169924"/>
                  </a:lnTo>
                  <a:lnTo>
                    <a:pt x="1847469" y="1179195"/>
                  </a:lnTo>
                  <a:lnTo>
                    <a:pt x="117982" y="1179195"/>
                  </a:lnTo>
                  <a:lnTo>
                    <a:pt x="72062" y="1169924"/>
                  </a:lnTo>
                  <a:lnTo>
                    <a:pt x="34559" y="1144651"/>
                  </a:lnTo>
                  <a:lnTo>
                    <a:pt x="9272" y="1107186"/>
                  </a:lnTo>
                  <a:lnTo>
                    <a:pt x="0" y="1061339"/>
                  </a:lnTo>
                  <a:lnTo>
                    <a:pt x="0" y="117856"/>
                  </a:lnTo>
                  <a:close/>
                </a:path>
              </a:pathLst>
            </a:custGeom>
            <a:ln w="25400">
              <a:solidFill>
                <a:srgbClr val="FFFFFF"/>
              </a:solidFill>
            </a:ln>
          </p:spPr>
          <p:txBody>
            <a:bodyPr wrap="square" lIns="0" tIns="0" rIns="0" bIns="0" rtlCol="0"/>
            <a:lstStyle/>
            <a:p>
              <a:endParaRPr/>
            </a:p>
          </p:txBody>
        </p:sp>
      </p:grpSp>
      <p:sp>
        <p:nvSpPr>
          <p:cNvPr id="49" name="object 51"/>
          <p:cNvSpPr txBox="1"/>
          <p:nvPr/>
        </p:nvSpPr>
        <p:spPr>
          <a:xfrm>
            <a:off x="6642392" y="3018335"/>
            <a:ext cx="10198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Robotik</a:t>
            </a:r>
            <a:r>
              <a:rPr sz="1600" spc="-65" dirty="0">
                <a:solidFill>
                  <a:srgbClr val="FFFFFF"/>
                </a:solidFill>
                <a:latin typeface="Comic Sans MS"/>
                <a:cs typeface="Comic Sans MS"/>
              </a:rPr>
              <a:t> </a:t>
            </a:r>
            <a:r>
              <a:rPr sz="1600" spc="-5" dirty="0">
                <a:solidFill>
                  <a:srgbClr val="FFFFFF"/>
                </a:solidFill>
                <a:latin typeface="Comic Sans MS"/>
                <a:cs typeface="Comic Sans MS"/>
              </a:rPr>
              <a:t>ve</a:t>
            </a:r>
            <a:endParaRPr sz="1600">
              <a:latin typeface="Comic Sans MS"/>
              <a:cs typeface="Comic Sans MS"/>
            </a:endParaRPr>
          </a:p>
        </p:txBody>
      </p:sp>
      <p:sp>
        <p:nvSpPr>
          <p:cNvPr id="50" name="object 52"/>
          <p:cNvSpPr txBox="1"/>
          <p:nvPr/>
        </p:nvSpPr>
        <p:spPr>
          <a:xfrm>
            <a:off x="6646963" y="3301875"/>
            <a:ext cx="101346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otom</a:t>
            </a:r>
            <a:r>
              <a:rPr sz="1600" spc="-15" dirty="0">
                <a:solidFill>
                  <a:srgbClr val="FFFFFF"/>
                </a:solidFill>
                <a:latin typeface="Comic Sans MS"/>
                <a:cs typeface="Comic Sans MS"/>
              </a:rPr>
              <a:t>a</a:t>
            </a:r>
            <a:r>
              <a:rPr sz="1600" spc="-5" dirty="0">
                <a:solidFill>
                  <a:srgbClr val="FFFFFF"/>
                </a:solidFill>
                <a:latin typeface="Comic Sans MS"/>
                <a:cs typeface="Comic Sans MS"/>
              </a:rPr>
              <a:t>syon</a:t>
            </a:r>
            <a:endParaRPr sz="1600">
              <a:latin typeface="Comic Sans MS"/>
              <a:cs typeface="Comic Sans MS"/>
            </a:endParaRPr>
          </a:p>
        </p:txBody>
      </p:sp>
      <p:grpSp>
        <p:nvGrpSpPr>
          <p:cNvPr id="51" name="object 53"/>
          <p:cNvGrpSpPr/>
          <p:nvPr/>
        </p:nvGrpSpPr>
        <p:grpSpPr>
          <a:xfrm>
            <a:off x="6156744" y="4305480"/>
            <a:ext cx="1991360" cy="1205230"/>
            <a:chOff x="6694678" y="5128895"/>
            <a:chExt cx="1991360" cy="1205230"/>
          </a:xfrm>
        </p:grpSpPr>
        <p:sp>
          <p:nvSpPr>
            <p:cNvPr id="52" name="object 54"/>
            <p:cNvSpPr/>
            <p:nvPr/>
          </p:nvSpPr>
          <p:spPr>
            <a:xfrm>
              <a:off x="6707378" y="5141595"/>
              <a:ext cx="1965960" cy="1179830"/>
            </a:xfrm>
            <a:custGeom>
              <a:avLst/>
              <a:gdLst/>
              <a:ahLst/>
              <a:cxnLst/>
              <a:rect l="l" t="t" r="r" b="b"/>
              <a:pathLst>
                <a:path w="1965959" h="1179829">
                  <a:moveTo>
                    <a:pt x="1847469" y="0"/>
                  </a:moveTo>
                  <a:lnTo>
                    <a:pt x="117982" y="0"/>
                  </a:lnTo>
                  <a:lnTo>
                    <a:pt x="72062" y="9253"/>
                  </a:lnTo>
                  <a:lnTo>
                    <a:pt x="34559" y="34496"/>
                  </a:lnTo>
                  <a:lnTo>
                    <a:pt x="9272" y="71955"/>
                  </a:lnTo>
                  <a:lnTo>
                    <a:pt x="0" y="117855"/>
                  </a:lnTo>
                  <a:lnTo>
                    <a:pt x="0" y="1061288"/>
                  </a:lnTo>
                  <a:lnTo>
                    <a:pt x="9272" y="1107195"/>
                  </a:lnTo>
                  <a:lnTo>
                    <a:pt x="34559" y="1144681"/>
                  </a:lnTo>
                  <a:lnTo>
                    <a:pt x="72062" y="1169953"/>
                  </a:lnTo>
                  <a:lnTo>
                    <a:pt x="117982" y="1179220"/>
                  </a:lnTo>
                  <a:lnTo>
                    <a:pt x="1847469" y="1179220"/>
                  </a:lnTo>
                  <a:lnTo>
                    <a:pt x="1893389" y="1169953"/>
                  </a:lnTo>
                  <a:lnTo>
                    <a:pt x="1930892" y="1144681"/>
                  </a:lnTo>
                  <a:lnTo>
                    <a:pt x="1956179" y="1107195"/>
                  </a:lnTo>
                  <a:lnTo>
                    <a:pt x="1965452" y="1061288"/>
                  </a:lnTo>
                  <a:lnTo>
                    <a:pt x="1965452" y="117855"/>
                  </a:lnTo>
                  <a:lnTo>
                    <a:pt x="1956179" y="71955"/>
                  </a:lnTo>
                  <a:lnTo>
                    <a:pt x="1930892" y="34496"/>
                  </a:lnTo>
                  <a:lnTo>
                    <a:pt x="1893389" y="9253"/>
                  </a:lnTo>
                  <a:lnTo>
                    <a:pt x="1847469" y="0"/>
                  </a:lnTo>
                  <a:close/>
                </a:path>
              </a:pathLst>
            </a:custGeom>
            <a:solidFill>
              <a:srgbClr val="84AA33"/>
            </a:solidFill>
          </p:spPr>
          <p:txBody>
            <a:bodyPr wrap="square" lIns="0" tIns="0" rIns="0" bIns="0" rtlCol="0"/>
            <a:lstStyle/>
            <a:p>
              <a:endParaRPr/>
            </a:p>
          </p:txBody>
        </p:sp>
        <p:sp>
          <p:nvSpPr>
            <p:cNvPr id="53" name="object 55"/>
            <p:cNvSpPr/>
            <p:nvPr/>
          </p:nvSpPr>
          <p:spPr>
            <a:xfrm>
              <a:off x="6707378" y="5141595"/>
              <a:ext cx="1965960" cy="1179830"/>
            </a:xfrm>
            <a:custGeom>
              <a:avLst/>
              <a:gdLst/>
              <a:ahLst/>
              <a:cxnLst/>
              <a:rect l="l" t="t" r="r" b="b"/>
              <a:pathLst>
                <a:path w="1965959" h="1179829">
                  <a:moveTo>
                    <a:pt x="0" y="117855"/>
                  </a:moveTo>
                  <a:lnTo>
                    <a:pt x="9272" y="71955"/>
                  </a:lnTo>
                  <a:lnTo>
                    <a:pt x="34559" y="34496"/>
                  </a:lnTo>
                  <a:lnTo>
                    <a:pt x="72062" y="9253"/>
                  </a:lnTo>
                  <a:lnTo>
                    <a:pt x="117982" y="0"/>
                  </a:lnTo>
                  <a:lnTo>
                    <a:pt x="1847469" y="0"/>
                  </a:lnTo>
                  <a:lnTo>
                    <a:pt x="1893389" y="9253"/>
                  </a:lnTo>
                  <a:lnTo>
                    <a:pt x="1930892" y="34496"/>
                  </a:lnTo>
                  <a:lnTo>
                    <a:pt x="1956179" y="71955"/>
                  </a:lnTo>
                  <a:lnTo>
                    <a:pt x="1965452" y="117855"/>
                  </a:lnTo>
                  <a:lnTo>
                    <a:pt x="1965452" y="1061288"/>
                  </a:lnTo>
                  <a:lnTo>
                    <a:pt x="1956179" y="1107195"/>
                  </a:lnTo>
                  <a:lnTo>
                    <a:pt x="1930892" y="1144681"/>
                  </a:lnTo>
                  <a:lnTo>
                    <a:pt x="1893389" y="1169953"/>
                  </a:lnTo>
                  <a:lnTo>
                    <a:pt x="1847469" y="1179220"/>
                  </a:lnTo>
                  <a:lnTo>
                    <a:pt x="117982" y="1179220"/>
                  </a:lnTo>
                  <a:lnTo>
                    <a:pt x="72062" y="1169953"/>
                  </a:lnTo>
                  <a:lnTo>
                    <a:pt x="34559" y="1144681"/>
                  </a:lnTo>
                  <a:lnTo>
                    <a:pt x="9272" y="1107195"/>
                  </a:lnTo>
                  <a:lnTo>
                    <a:pt x="0" y="1061288"/>
                  </a:lnTo>
                  <a:lnTo>
                    <a:pt x="0" y="117855"/>
                  </a:lnTo>
                  <a:close/>
                </a:path>
              </a:pathLst>
            </a:custGeom>
            <a:ln w="25400">
              <a:solidFill>
                <a:srgbClr val="FFFFFF"/>
              </a:solidFill>
            </a:ln>
          </p:spPr>
          <p:txBody>
            <a:bodyPr wrap="square" lIns="0" tIns="0" rIns="0" bIns="0" rtlCol="0"/>
            <a:lstStyle/>
            <a:p>
              <a:endParaRPr/>
            </a:p>
          </p:txBody>
        </p:sp>
      </p:grpSp>
      <p:sp>
        <p:nvSpPr>
          <p:cNvPr id="54" name="object 56"/>
          <p:cNvSpPr txBox="1"/>
          <p:nvPr/>
        </p:nvSpPr>
        <p:spPr>
          <a:xfrm>
            <a:off x="6389026" y="4634435"/>
            <a:ext cx="152781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FFFFFF"/>
                </a:solidFill>
                <a:latin typeface="Comic Sans MS"/>
                <a:cs typeface="Comic Sans MS"/>
              </a:rPr>
              <a:t>Bilgisayar</a:t>
            </a:r>
            <a:r>
              <a:rPr sz="1600" spc="-30" dirty="0">
                <a:solidFill>
                  <a:srgbClr val="FFFFFF"/>
                </a:solidFill>
                <a:latin typeface="Comic Sans MS"/>
                <a:cs typeface="Comic Sans MS"/>
              </a:rPr>
              <a:t> </a:t>
            </a:r>
            <a:r>
              <a:rPr sz="1600" spc="-5" dirty="0">
                <a:solidFill>
                  <a:srgbClr val="FFFFFF"/>
                </a:solidFill>
                <a:latin typeface="Comic Sans MS"/>
                <a:cs typeface="Comic Sans MS"/>
              </a:rPr>
              <a:t>ağları</a:t>
            </a:r>
            <a:endParaRPr sz="1600">
              <a:latin typeface="Comic Sans MS"/>
              <a:cs typeface="Comic Sans MS"/>
            </a:endParaRPr>
          </a:p>
        </p:txBody>
      </p:sp>
      <p:pic>
        <p:nvPicPr>
          <p:cNvPr id="55"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56" name="Picture 2" descr="C:\Users\Celal\Desktop\remzi hoca\mühendislik.png"/>
          <p:cNvPicPr>
            <a:picLocks noChangeAspect="1" noChangeArrowheads="1"/>
          </p:cNvPicPr>
          <p:nvPr/>
        </p:nvPicPr>
        <p:blipFill>
          <a:blip r:embed="rId3" cstate="print"/>
          <a:srcRect/>
          <a:stretch>
            <a:fillRect/>
          </a:stretch>
        </p:blipFill>
        <p:spPr bwMode="auto">
          <a:xfrm>
            <a:off x="8501090" y="0"/>
            <a:ext cx="642910" cy="67226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14</a:t>
            </a:fld>
            <a:endParaRPr lang="tr-TR" dirty="0">
              <a:solidFill>
                <a:schemeClr val="tx1"/>
              </a:solidFill>
            </a:endParaRPr>
          </a:p>
        </p:txBody>
      </p:sp>
      <p:sp>
        <p:nvSpPr>
          <p:cNvPr id="6" name="5 Dikdörtgen"/>
          <p:cNvSpPr/>
          <p:nvPr/>
        </p:nvSpPr>
        <p:spPr>
          <a:xfrm>
            <a:off x="357158" y="928674"/>
            <a:ext cx="7286676" cy="461665"/>
          </a:xfrm>
          <a:prstGeom prst="rect">
            <a:avLst/>
          </a:prstGeom>
        </p:spPr>
        <p:txBody>
          <a:bodyPr wrap="square">
            <a:spAutoFit/>
          </a:bodyPr>
          <a:lstStyle/>
          <a:p>
            <a:r>
              <a:rPr lang="tr-TR" sz="2400" b="1" dirty="0" smtClean="0">
                <a:latin typeface="Times New Roman" pitchFamily="18" charset="0"/>
                <a:cs typeface="Times New Roman" pitchFamily="18" charset="0"/>
              </a:rPr>
              <a:t>Bölüm Bünyesindeki </a:t>
            </a:r>
            <a:r>
              <a:rPr lang="tr-TR" sz="2400" b="1" dirty="0" err="1" smtClean="0">
                <a:latin typeface="Times New Roman" pitchFamily="18" charset="0"/>
                <a:cs typeface="Times New Roman" pitchFamily="18" charset="0"/>
              </a:rPr>
              <a:t>Laboratuvarlar</a:t>
            </a:r>
            <a:endParaRPr lang="tr-TR" sz="2400" b="1" dirty="0">
              <a:latin typeface="Times New Roman" pitchFamily="18" charset="0"/>
              <a:cs typeface="Times New Roman" pitchFamily="18" charset="0"/>
            </a:endParaRPr>
          </a:p>
        </p:txBody>
      </p:sp>
      <p:sp>
        <p:nvSpPr>
          <p:cNvPr id="8" name="7 Dikdörtgen"/>
          <p:cNvSpPr/>
          <p:nvPr/>
        </p:nvSpPr>
        <p:spPr>
          <a:xfrm>
            <a:off x="357158" y="1285864"/>
            <a:ext cx="4572000" cy="3400931"/>
          </a:xfrm>
          <a:prstGeom prst="rect">
            <a:avLst/>
          </a:prstGeom>
        </p:spPr>
        <p:txBody>
          <a:bodyPr>
            <a:spAutoFit/>
          </a:bodyPr>
          <a:lstStyle/>
          <a:p>
            <a:pPr>
              <a:lnSpc>
                <a:spcPct val="250000"/>
              </a:lnSpc>
            </a:pPr>
            <a:endParaRPr lang="tr-TR" sz="1600" dirty="0" smtClean="0">
              <a:latin typeface="Times New Roman" pitchFamily="18" charset="0"/>
              <a:cs typeface="Times New Roman" pitchFamily="18" charset="0"/>
            </a:endParaRPr>
          </a:p>
          <a:p>
            <a:pPr algn="just">
              <a:lnSpc>
                <a:spcPct val="250000"/>
              </a:lnSpc>
              <a:buFont typeface="Wingdings" pitchFamily="2" charset="2"/>
              <a:buChar char="Ø"/>
            </a:pPr>
            <a:r>
              <a:rPr lang="tr-TR" dirty="0" smtClean="0">
                <a:latin typeface="Times New Roman" pitchFamily="18" charset="0"/>
                <a:cs typeface="Times New Roman" pitchFamily="18" charset="0"/>
              </a:rPr>
              <a:t> ELEKTRİK MAKİNALARI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GÜÇ ELEKTRONİĞİ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HABERLEŞME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SAYISAL TASARIM LABORATUVARI </a:t>
            </a:r>
          </a:p>
          <a:p>
            <a:pPr algn="just">
              <a:lnSpc>
                <a:spcPct val="250000"/>
              </a:lnSpc>
              <a:buFont typeface="Wingdings" pitchFamily="2" charset="2"/>
              <a:buChar char="Ø"/>
            </a:pPr>
            <a:r>
              <a:rPr lang="tr-TR" dirty="0" smtClean="0">
                <a:latin typeface="Times New Roman" pitchFamily="18" charset="0"/>
                <a:cs typeface="Times New Roman" pitchFamily="18" charset="0"/>
              </a:rPr>
              <a:t> ELEKTRİK DEVRE LABORATUVARI</a:t>
            </a:r>
            <a:endParaRPr lang="tr-TR" dirty="0">
              <a:latin typeface="Times New Roman" pitchFamily="18" charset="0"/>
              <a:cs typeface="Times New Roman" pitchFamily="18" charset="0"/>
            </a:endParaRPr>
          </a:p>
        </p:txBody>
      </p:sp>
      <p:sp>
        <p:nvSpPr>
          <p:cNvPr id="9" name="8 Dikdörtgen"/>
          <p:cNvSpPr/>
          <p:nvPr/>
        </p:nvSpPr>
        <p:spPr>
          <a:xfrm>
            <a:off x="4429124" y="1857368"/>
            <a:ext cx="4572000" cy="3862596"/>
          </a:xfrm>
          <a:prstGeom prst="rect">
            <a:avLst/>
          </a:prstGeom>
        </p:spPr>
        <p:txBody>
          <a:bodyPr>
            <a:spAutoFit/>
          </a:bodyPr>
          <a:lstStyle/>
          <a:p>
            <a:pPr algn="just">
              <a:lnSpc>
                <a:spcPct val="250000"/>
              </a:lnSpc>
              <a:buFont typeface="Wingdings" pitchFamily="2" charset="2"/>
              <a:buChar char="Ø"/>
            </a:pPr>
            <a:r>
              <a:rPr lang="tr-TR" dirty="0" smtClean="0"/>
              <a:t> </a:t>
            </a:r>
            <a:r>
              <a:rPr lang="tr-TR" dirty="0" smtClean="0">
                <a:latin typeface="Times New Roman" pitchFamily="18" charset="0"/>
                <a:cs typeface="Times New Roman" pitchFamily="18" charset="0"/>
              </a:rPr>
              <a:t>MİKROİŞLEMCİ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ELEKTRONİK DEVRE LABORATUVARI </a:t>
            </a:r>
          </a:p>
          <a:p>
            <a:pPr algn="just">
              <a:lnSpc>
                <a:spcPct val="250000"/>
              </a:lnSpc>
              <a:buFont typeface="Wingdings" pitchFamily="2" charset="2"/>
              <a:buChar char="Ø"/>
            </a:pPr>
            <a:r>
              <a:rPr lang="tr-TR" dirty="0" smtClean="0">
                <a:latin typeface="Times New Roman" pitchFamily="18" charset="0"/>
                <a:cs typeface="Times New Roman" pitchFamily="18" charset="0"/>
              </a:rPr>
              <a:t> SAYISAL ELEKTRONİK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BİLGİSAYAR LABORATUVARI</a:t>
            </a:r>
          </a:p>
          <a:p>
            <a:pPr algn="just">
              <a:lnSpc>
                <a:spcPct val="250000"/>
              </a:lnSpc>
              <a:buFont typeface="Wingdings" pitchFamily="2" charset="2"/>
              <a:buChar char="Ø"/>
            </a:pPr>
            <a:r>
              <a:rPr lang="tr-TR" dirty="0" smtClean="0">
                <a:latin typeface="Times New Roman" pitchFamily="18" charset="0"/>
                <a:cs typeface="Times New Roman" pitchFamily="18" charset="0"/>
              </a:rPr>
              <a:t> PLC LABORATUVARI</a:t>
            </a:r>
          </a:p>
          <a:p>
            <a:pPr algn="just">
              <a:lnSpc>
                <a:spcPct val="250000"/>
              </a:lnSpc>
            </a:pPr>
            <a:r>
              <a:rPr lang="tr-TR" dirty="0" smtClean="0"/>
              <a:t/>
            </a:r>
            <a:br>
              <a:rPr lang="tr-TR" dirty="0" smtClean="0"/>
            </a:br>
            <a:endParaRPr lang="tr-TR" dirty="0"/>
          </a:p>
        </p:txBody>
      </p:sp>
      <p:pic>
        <p:nvPicPr>
          <p:cNvPr id="11" name="Picture 3" descr="C:\Users\Celal\Desktop\remzi hoca\hru_amblem_logo.png"/>
          <p:cNvPicPr>
            <a:picLocks noChangeAspect="1" noChangeArrowheads="1"/>
          </p:cNvPicPr>
          <p:nvPr/>
        </p:nvPicPr>
        <p:blipFill>
          <a:blip r:embed="rId2" cstate="print"/>
          <a:srcRect/>
          <a:stretch>
            <a:fillRect/>
          </a:stretch>
        </p:blipFill>
        <p:spPr bwMode="auto">
          <a:xfrm>
            <a:off x="0" y="0"/>
            <a:ext cx="928694" cy="927528"/>
          </a:xfrm>
          <a:prstGeom prst="rect">
            <a:avLst/>
          </a:prstGeom>
          <a:noFill/>
        </p:spPr>
      </p:pic>
      <p:pic>
        <p:nvPicPr>
          <p:cNvPr id="12" name="Picture 2" descr="C:\Users\Celal\Desktop\remzi hoca\mühendislik.png"/>
          <p:cNvPicPr>
            <a:picLocks noChangeAspect="1" noChangeArrowheads="1"/>
          </p:cNvPicPr>
          <p:nvPr/>
        </p:nvPicPr>
        <p:blipFill>
          <a:blip r:embed="rId3" cstate="print"/>
          <a:srcRect/>
          <a:stretch>
            <a:fillRect/>
          </a:stretch>
        </p:blipFill>
        <p:spPr bwMode="auto">
          <a:xfrm>
            <a:off x="8215306" y="0"/>
            <a:ext cx="928694" cy="85723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86776" y="5214954"/>
            <a:ext cx="762000" cy="304800"/>
          </a:xfrm>
        </p:spPr>
        <p:txBody>
          <a:bodyPr/>
          <a:lstStyle/>
          <a:p>
            <a:fld id="{78D21D61-5BF1-47BC-8A54-2A809EDF2BE5}" type="slidenum">
              <a:rPr lang="tr-TR" smtClean="0">
                <a:solidFill>
                  <a:schemeClr val="tx1"/>
                </a:solidFill>
              </a:rPr>
              <a:pPr/>
              <a:t>15</a:t>
            </a:fld>
            <a:endParaRPr lang="tr-TR" dirty="0">
              <a:solidFill>
                <a:schemeClr val="tx1"/>
              </a:solidFill>
            </a:endParaRPr>
          </a:p>
        </p:txBody>
      </p:sp>
      <p:sp>
        <p:nvSpPr>
          <p:cNvPr id="4" name="3 Dikdörtgen"/>
          <p:cNvSpPr/>
          <p:nvPr/>
        </p:nvSpPr>
        <p:spPr>
          <a:xfrm>
            <a:off x="785786" y="857236"/>
            <a:ext cx="3793218" cy="461665"/>
          </a:xfrm>
          <a:prstGeom prst="rect">
            <a:avLst/>
          </a:prstGeom>
        </p:spPr>
        <p:txBody>
          <a:bodyPr wrap="none">
            <a:spAutoFit/>
          </a:bodyPr>
          <a:lstStyle/>
          <a:p>
            <a:r>
              <a:rPr lang="tr-TR" sz="2400" dirty="0" smtClean="0">
                <a:latin typeface="Times New Roman" pitchFamily="18" charset="0"/>
                <a:cs typeface="Times New Roman" pitchFamily="18" charset="0"/>
              </a:rPr>
              <a:t>Sayısal Tasarım </a:t>
            </a:r>
            <a:r>
              <a:rPr lang="tr-TR" sz="2400" dirty="0" err="1" smtClean="0">
                <a:latin typeface="Times New Roman" pitchFamily="18" charset="0"/>
                <a:cs typeface="Times New Roman" pitchFamily="18" charset="0"/>
              </a:rPr>
              <a:t>Laboratuvarı</a:t>
            </a:r>
            <a:endParaRPr lang="tr-TR" sz="2400" dirty="0">
              <a:latin typeface="Times New Roman" pitchFamily="18" charset="0"/>
              <a:cs typeface="Times New Roman" pitchFamily="18" charset="0"/>
            </a:endParaRPr>
          </a:p>
        </p:txBody>
      </p:sp>
      <p:pic>
        <p:nvPicPr>
          <p:cNvPr id="71682" name="Picture 2"/>
          <p:cNvPicPr>
            <a:picLocks noChangeAspect="1" noChangeArrowheads="1"/>
          </p:cNvPicPr>
          <p:nvPr/>
        </p:nvPicPr>
        <p:blipFill>
          <a:blip r:embed="rId2" cstate="print"/>
          <a:srcRect r="9091"/>
          <a:stretch>
            <a:fillRect/>
          </a:stretch>
        </p:blipFill>
        <p:spPr bwMode="auto">
          <a:xfrm>
            <a:off x="500034" y="1500178"/>
            <a:ext cx="4071966" cy="2786082"/>
          </a:xfrm>
          <a:prstGeom prst="rect">
            <a:avLst/>
          </a:prstGeom>
          <a:noFill/>
          <a:ln w="9525">
            <a:noFill/>
            <a:miter lim="800000"/>
            <a:headEnd/>
            <a:tailEnd/>
          </a:ln>
          <a:effectLst/>
        </p:spPr>
      </p:pic>
      <p:sp>
        <p:nvSpPr>
          <p:cNvPr id="6" name="5 Dikdörtgen"/>
          <p:cNvSpPr/>
          <p:nvPr/>
        </p:nvSpPr>
        <p:spPr>
          <a:xfrm>
            <a:off x="500034" y="4545449"/>
            <a:ext cx="8143932" cy="1169551"/>
          </a:xfrm>
          <a:prstGeom prst="rect">
            <a:avLst/>
          </a:prstGeom>
        </p:spPr>
        <p:txBody>
          <a:bodyPr wrap="square">
            <a:spAutoFit/>
          </a:bodyPr>
          <a:lstStyle/>
          <a:p>
            <a:pPr>
              <a:lnSpc>
                <a:spcPct val="150000"/>
              </a:lnSpc>
            </a:pPr>
            <a:r>
              <a:rPr lang="tr-TR" dirty="0" smtClean="0">
                <a:latin typeface="Times New Roman" pitchFamily="18" charset="0"/>
                <a:cs typeface="Times New Roman" pitchFamily="18" charset="0"/>
              </a:rPr>
              <a:t>Sayısal Tasarım Laboratuarımızda Sayısal Tasarım Devreleri dersinde öğrencilerimize anlatılan konuların uygulamaları yapılmaktadır.</a:t>
            </a:r>
          </a:p>
          <a:p>
            <a:r>
              <a:rPr lang="tr-TR" dirty="0" smtClean="0"/>
              <a:t/>
            </a:r>
            <a:br>
              <a:rPr lang="tr-TR" dirty="0" smtClean="0"/>
            </a:br>
            <a:endParaRPr lang="tr-TR" dirty="0"/>
          </a:p>
        </p:txBody>
      </p:sp>
      <p:pic>
        <p:nvPicPr>
          <p:cNvPr id="71684" name="Picture 4"/>
          <p:cNvPicPr>
            <a:picLocks noChangeAspect="1" noChangeArrowheads="1"/>
          </p:cNvPicPr>
          <p:nvPr/>
        </p:nvPicPr>
        <p:blipFill>
          <a:blip r:embed="rId3" cstate="print"/>
          <a:srcRect/>
          <a:stretch>
            <a:fillRect/>
          </a:stretch>
        </p:blipFill>
        <p:spPr bwMode="auto">
          <a:xfrm>
            <a:off x="5000628" y="1500178"/>
            <a:ext cx="3500462" cy="2714644"/>
          </a:xfrm>
          <a:prstGeom prst="rect">
            <a:avLst/>
          </a:prstGeom>
          <a:noFill/>
          <a:ln w="9525">
            <a:noFill/>
            <a:miter lim="800000"/>
            <a:headEnd/>
            <a:tailEnd/>
          </a:ln>
          <a:effectLst/>
        </p:spPr>
      </p:pic>
      <p:pic>
        <p:nvPicPr>
          <p:cNvPr id="10"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1"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16</a:t>
            </a:fld>
            <a:endParaRPr lang="tr-TR" dirty="0">
              <a:solidFill>
                <a:schemeClr val="tx1"/>
              </a:solidFill>
            </a:endParaRPr>
          </a:p>
        </p:txBody>
      </p:sp>
      <p:sp>
        <p:nvSpPr>
          <p:cNvPr id="4" name="3 Dikdörtgen"/>
          <p:cNvSpPr/>
          <p:nvPr/>
        </p:nvSpPr>
        <p:spPr>
          <a:xfrm>
            <a:off x="785786" y="642922"/>
            <a:ext cx="4572000" cy="892552"/>
          </a:xfrm>
          <a:prstGeom prst="rect">
            <a:avLst/>
          </a:prstGeom>
        </p:spPr>
        <p:txBody>
          <a:bodyPr>
            <a:spAutoFit/>
          </a:bodyPr>
          <a:lstStyle/>
          <a:p>
            <a:r>
              <a:rPr lang="tr-TR" sz="2400" dirty="0" smtClean="0">
                <a:latin typeface="Times New Roman" pitchFamily="18" charset="0"/>
                <a:cs typeface="Times New Roman" pitchFamily="18" charset="0"/>
              </a:rPr>
              <a:t>Elektronik Devre </a:t>
            </a:r>
            <a:r>
              <a:rPr lang="tr-TR" sz="2400" dirty="0" err="1" smtClean="0">
                <a:latin typeface="Times New Roman" pitchFamily="18" charset="0"/>
                <a:cs typeface="Times New Roman" pitchFamily="18" charset="0"/>
              </a:rPr>
              <a:t>Laboratuvarı</a:t>
            </a:r>
            <a:endParaRPr lang="tr-TR" sz="2400" dirty="0" smtClean="0">
              <a:latin typeface="Times New Roman" pitchFamily="18" charset="0"/>
              <a:cs typeface="Times New Roman" pitchFamily="18" charset="0"/>
            </a:endParaRPr>
          </a:p>
          <a:p>
            <a:r>
              <a:rPr lang="tr-TR" dirty="0" smtClean="0"/>
              <a:t/>
            </a:r>
            <a:br>
              <a:rPr lang="tr-TR" dirty="0" smtClean="0"/>
            </a:br>
            <a:endParaRPr lang="tr-TR" dirty="0"/>
          </a:p>
        </p:txBody>
      </p:sp>
      <p:pic>
        <p:nvPicPr>
          <p:cNvPr id="72706" name="Picture 2"/>
          <p:cNvPicPr>
            <a:picLocks noChangeAspect="1" noChangeArrowheads="1"/>
          </p:cNvPicPr>
          <p:nvPr/>
        </p:nvPicPr>
        <p:blipFill>
          <a:blip r:embed="rId2"/>
          <a:srcRect/>
          <a:stretch>
            <a:fillRect/>
          </a:stretch>
        </p:blipFill>
        <p:spPr bwMode="auto">
          <a:xfrm>
            <a:off x="500034" y="1500178"/>
            <a:ext cx="4286280" cy="2946818"/>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r="8621" b="18421"/>
          <a:stretch>
            <a:fillRect/>
          </a:stretch>
        </p:blipFill>
        <p:spPr bwMode="auto">
          <a:xfrm>
            <a:off x="5072066" y="1571616"/>
            <a:ext cx="3567435" cy="2857520"/>
          </a:xfrm>
          <a:prstGeom prst="rect">
            <a:avLst/>
          </a:prstGeom>
          <a:noFill/>
          <a:ln w="9525">
            <a:noFill/>
            <a:miter lim="800000"/>
            <a:headEnd/>
            <a:tailEnd/>
          </a:ln>
          <a:effectLst/>
        </p:spPr>
      </p:pic>
      <p:sp>
        <p:nvSpPr>
          <p:cNvPr id="7" name="6 Dikdörtgen"/>
          <p:cNvSpPr/>
          <p:nvPr/>
        </p:nvSpPr>
        <p:spPr>
          <a:xfrm>
            <a:off x="500034" y="4572012"/>
            <a:ext cx="8072494" cy="1384995"/>
          </a:xfrm>
          <a:prstGeom prst="rect">
            <a:avLst/>
          </a:prstGeom>
        </p:spPr>
        <p:txBody>
          <a:bodyPr wrap="square">
            <a:spAutoFit/>
          </a:bodyPr>
          <a:lstStyle/>
          <a:p>
            <a:pPr algn="just">
              <a:lnSpc>
                <a:spcPct val="150000"/>
              </a:lnSpc>
            </a:pPr>
            <a:r>
              <a:rPr lang="tr-TR" dirty="0" smtClean="0">
                <a:latin typeface="Times New Roman" pitchFamily="18" charset="0"/>
                <a:cs typeface="Times New Roman" pitchFamily="18" charset="0"/>
              </a:rPr>
              <a:t>Elektronik Devre Laboratuarımızda Elektronik Devreleri dersinde öğrencilerimize anlatılan konuların uygulamaları yapılmaktadır.</a:t>
            </a:r>
          </a:p>
          <a:p>
            <a:pPr algn="just">
              <a:lnSpc>
                <a:spcPct val="150000"/>
              </a:lnSpc>
            </a:pPr>
            <a:r>
              <a:rPr lang="tr-TR" dirty="0" smtClean="0">
                <a:latin typeface="Times New Roman" pitchFamily="18" charset="0"/>
                <a:cs typeface="Times New Roman" pitchFamily="18" charset="0"/>
              </a:rPr>
              <a:t/>
            </a:r>
            <a:br>
              <a:rPr lang="tr-TR" dirty="0" smtClean="0">
                <a:latin typeface="Times New Roman" pitchFamily="18" charset="0"/>
                <a:cs typeface="Times New Roman" pitchFamily="18" charset="0"/>
              </a:rPr>
            </a:br>
            <a:endParaRPr lang="tr-TR" dirty="0">
              <a:latin typeface="Times New Roman" pitchFamily="18" charset="0"/>
              <a:cs typeface="Times New Roman" pitchFamily="18" charset="0"/>
            </a:endParaRPr>
          </a:p>
        </p:txBody>
      </p:sp>
      <p:pic>
        <p:nvPicPr>
          <p:cNvPr id="8"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pic>
        <p:nvPicPr>
          <p:cNvPr id="9" name="Picture 3" descr="C:\Users\Celal\Desktop\remzi hoca\hru_amblem_logo.png"/>
          <p:cNvPicPr>
            <a:picLocks noChangeAspect="1" noChangeArrowheads="1"/>
          </p:cNvPicPr>
          <p:nvPr/>
        </p:nvPicPr>
        <p:blipFill>
          <a:blip r:embed="rId5" cstate="print"/>
          <a:srcRect/>
          <a:stretch>
            <a:fillRect/>
          </a:stretch>
        </p:blipFill>
        <p:spPr bwMode="auto">
          <a:xfrm>
            <a:off x="0" y="0"/>
            <a:ext cx="928694" cy="92752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86776" y="5286392"/>
            <a:ext cx="762000" cy="304800"/>
          </a:xfrm>
        </p:spPr>
        <p:txBody>
          <a:bodyPr/>
          <a:lstStyle/>
          <a:p>
            <a:fld id="{78D21D61-5BF1-47BC-8A54-2A809EDF2BE5}" type="slidenum">
              <a:rPr lang="tr-TR" smtClean="0">
                <a:solidFill>
                  <a:schemeClr val="tx1"/>
                </a:solidFill>
              </a:rPr>
              <a:pPr/>
              <a:t>17</a:t>
            </a:fld>
            <a:endParaRPr lang="tr-TR" dirty="0">
              <a:solidFill>
                <a:schemeClr val="tx1"/>
              </a:solidFill>
            </a:endParaRPr>
          </a:p>
        </p:txBody>
      </p:sp>
      <p:sp>
        <p:nvSpPr>
          <p:cNvPr id="4" name="3 Dikdörtgen"/>
          <p:cNvSpPr/>
          <p:nvPr/>
        </p:nvSpPr>
        <p:spPr>
          <a:xfrm>
            <a:off x="857224" y="785798"/>
            <a:ext cx="6858048" cy="461665"/>
          </a:xfrm>
          <a:prstGeom prst="rect">
            <a:avLst/>
          </a:prstGeom>
        </p:spPr>
        <p:txBody>
          <a:bodyPr wrap="square">
            <a:spAutoFit/>
          </a:bodyPr>
          <a:lstStyle/>
          <a:p>
            <a:r>
              <a:rPr lang="tr-TR" sz="2400" dirty="0" smtClean="0">
                <a:latin typeface="Times New Roman" pitchFamily="18" charset="0"/>
                <a:cs typeface="Times New Roman" pitchFamily="18" charset="0"/>
              </a:rPr>
              <a:t>Sayısal Elektronik </a:t>
            </a:r>
            <a:r>
              <a:rPr lang="tr-TR" sz="2400" dirty="0" err="1" smtClean="0">
                <a:latin typeface="Times New Roman" pitchFamily="18" charset="0"/>
                <a:cs typeface="Times New Roman" pitchFamily="18" charset="0"/>
              </a:rPr>
              <a:t>Laboratuvarı</a:t>
            </a:r>
            <a:endParaRPr lang="tr-TR" sz="2400" dirty="0">
              <a:latin typeface="Times New Roman" pitchFamily="18" charset="0"/>
              <a:cs typeface="Times New Roman" pitchFamily="18" charset="0"/>
            </a:endParaRPr>
          </a:p>
        </p:txBody>
      </p:sp>
      <p:pic>
        <p:nvPicPr>
          <p:cNvPr id="73734" name="Picture 6" descr="http://web.harran.edu.tr/assets/uploads/other/images/IMG_9495.JPG"/>
          <p:cNvPicPr>
            <a:picLocks noChangeAspect="1" noChangeArrowheads="1"/>
          </p:cNvPicPr>
          <p:nvPr/>
        </p:nvPicPr>
        <p:blipFill>
          <a:blip r:embed="rId2"/>
          <a:srcRect/>
          <a:stretch>
            <a:fillRect/>
          </a:stretch>
        </p:blipFill>
        <p:spPr bwMode="auto">
          <a:xfrm>
            <a:off x="1285852" y="1428740"/>
            <a:ext cx="6215106" cy="3363469"/>
          </a:xfrm>
          <a:prstGeom prst="rect">
            <a:avLst/>
          </a:prstGeom>
          <a:noFill/>
        </p:spPr>
      </p:pic>
      <p:sp>
        <p:nvSpPr>
          <p:cNvPr id="11" name="10 Dikdörtgen"/>
          <p:cNvSpPr/>
          <p:nvPr/>
        </p:nvSpPr>
        <p:spPr>
          <a:xfrm>
            <a:off x="571472" y="4857764"/>
            <a:ext cx="7500990" cy="1023165"/>
          </a:xfrm>
          <a:prstGeom prst="rect">
            <a:avLst/>
          </a:prstGeom>
        </p:spPr>
        <p:txBody>
          <a:bodyPr wrap="square">
            <a:spAutoFit/>
          </a:bodyPr>
          <a:lstStyle/>
          <a:p>
            <a:pPr>
              <a:lnSpc>
                <a:spcPct val="150000"/>
              </a:lnSpc>
            </a:pPr>
            <a:r>
              <a:rPr lang="tr-TR" dirty="0" smtClean="0">
                <a:latin typeface="Times New Roman" pitchFamily="18" charset="0"/>
                <a:cs typeface="Times New Roman" pitchFamily="18" charset="0"/>
              </a:rPr>
              <a:t>Sayısal Elektronik Laboratuarımızda Sayısal Elektronik Devreleri dersinde öğrencilerimize anlatılan konuların uygulamaları yapılmaktadır.</a:t>
            </a:r>
            <a:br>
              <a:rPr lang="tr-TR" dirty="0" smtClean="0">
                <a:latin typeface="Times New Roman" pitchFamily="18" charset="0"/>
                <a:cs typeface="Times New Roman" pitchFamily="18" charset="0"/>
              </a:rPr>
            </a:br>
            <a:endParaRPr lang="tr-TR" dirty="0">
              <a:latin typeface="Times New Roman" pitchFamily="18" charset="0"/>
              <a:cs typeface="Times New Roman" pitchFamily="18" charset="0"/>
            </a:endParaRPr>
          </a:p>
        </p:txBody>
      </p:sp>
      <p:pic>
        <p:nvPicPr>
          <p:cNvPr id="12"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57422" y="928674"/>
            <a:ext cx="5166906" cy="307777"/>
          </a:xfrm>
          <a:prstGeom prst="rect">
            <a:avLst/>
          </a:prstGeom>
        </p:spPr>
        <p:txBody>
          <a:bodyPr wrap="square">
            <a:spAutoFit/>
          </a:bodyPr>
          <a:lstStyle/>
          <a:p>
            <a:endParaRPr lang="tr-TR" dirty="0"/>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8" name="17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18</a:t>
            </a:fld>
            <a:endParaRPr lang="tr-TR" dirty="0">
              <a:solidFill>
                <a:schemeClr val="tx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4" y="1285864"/>
            <a:ext cx="4357718" cy="3786214"/>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rcRect l="4447" r="16995"/>
          <a:stretch>
            <a:fillRect/>
          </a:stretch>
        </p:blipFill>
        <p:spPr>
          <a:xfrm>
            <a:off x="4857752" y="1285864"/>
            <a:ext cx="3286148" cy="2356127"/>
          </a:xfrm>
          <a:prstGeom prst="rect">
            <a:avLst/>
          </a:prstGeom>
        </p:spPr>
      </p:pic>
      <p:pic>
        <p:nvPicPr>
          <p:cNvPr id="16" name="Picture 3" descr="C:\Users\Celal\Desktop\remzi hoca\hru_amblem_logo.png"/>
          <p:cNvPicPr>
            <a:picLocks noChangeAspect="1" noChangeArrowheads="1"/>
          </p:cNvPicPr>
          <p:nvPr/>
        </p:nvPicPr>
        <p:blipFill>
          <a:blip r:embed="rId5" cstate="print"/>
          <a:srcRect/>
          <a:stretch>
            <a:fillRect/>
          </a:stretch>
        </p:blipFill>
        <p:spPr bwMode="auto">
          <a:xfrm>
            <a:off x="0" y="0"/>
            <a:ext cx="928694" cy="927528"/>
          </a:xfrm>
          <a:prstGeom prst="rect">
            <a:avLst/>
          </a:prstGeom>
          <a:noFill/>
        </p:spPr>
      </p:pic>
      <p:pic>
        <p:nvPicPr>
          <p:cNvPr id="17" name="Picture 2" descr="C:\Users\Celal\Desktop\remzi hoca\mühendislik.png"/>
          <p:cNvPicPr>
            <a:picLocks noChangeAspect="1" noChangeArrowheads="1"/>
          </p:cNvPicPr>
          <p:nvPr/>
        </p:nvPicPr>
        <p:blipFill>
          <a:blip r:embed="rId6" cstate="print"/>
          <a:srcRect/>
          <a:stretch>
            <a:fillRect/>
          </a:stretch>
        </p:blipFill>
        <p:spPr bwMode="auto">
          <a:xfrm>
            <a:off x="8215306" y="0"/>
            <a:ext cx="928694" cy="857236"/>
          </a:xfrm>
          <a:prstGeom prst="rect">
            <a:avLst/>
          </a:prstGeom>
          <a:noFill/>
        </p:spPr>
      </p:pic>
      <p:pic>
        <p:nvPicPr>
          <p:cNvPr id="67585" name="Picture 1"/>
          <p:cNvPicPr>
            <a:picLocks noChangeAspect="1" noChangeArrowheads="1"/>
          </p:cNvPicPr>
          <p:nvPr/>
        </p:nvPicPr>
        <p:blipFill>
          <a:blip r:embed="rId7"/>
          <a:srcRect r="12280" b="10302"/>
          <a:stretch>
            <a:fillRect/>
          </a:stretch>
        </p:blipFill>
        <p:spPr bwMode="auto">
          <a:xfrm>
            <a:off x="4857752" y="3786194"/>
            <a:ext cx="3286148" cy="1285884"/>
          </a:xfrm>
          <a:prstGeom prst="rect">
            <a:avLst/>
          </a:prstGeom>
          <a:noFill/>
          <a:ln w="9525">
            <a:noFill/>
            <a:miter lim="800000"/>
            <a:headEnd/>
            <a:tailEnd/>
          </a:ln>
          <a:effectLst/>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57422" y="928674"/>
            <a:ext cx="5166906" cy="307777"/>
          </a:xfrm>
          <a:prstGeom prst="rect">
            <a:avLst/>
          </a:prstGeom>
        </p:spPr>
        <p:txBody>
          <a:bodyPr wrap="square">
            <a:spAutoFit/>
          </a:bodyPr>
          <a:lstStyle/>
          <a:p>
            <a:endParaRPr lang="tr-TR" dirty="0"/>
          </a:p>
        </p:txBody>
      </p:sp>
      <p:sp>
        <p:nvSpPr>
          <p:cNvPr id="9" name="8 Dikdörtgen"/>
          <p:cNvSpPr/>
          <p:nvPr/>
        </p:nvSpPr>
        <p:spPr>
          <a:xfrm>
            <a:off x="2286000" y="1734116"/>
            <a:ext cx="4572000" cy="307777"/>
          </a:xfrm>
          <a:prstGeom prst="rect">
            <a:avLst/>
          </a:prstGeom>
        </p:spPr>
        <p:txBody>
          <a:bodyPr>
            <a:spAutoFit/>
          </a:bodyPr>
          <a:lstStyle/>
          <a:p>
            <a:pPr marL="274320" indent="-274320" algn="ctr">
              <a:buFont typeface="Wingdings 3"/>
              <a:buChar char=""/>
              <a:defRPr/>
            </a:pPr>
            <a:endParaRPr lang="tr-TR"/>
          </a:p>
        </p:txBody>
      </p:sp>
      <p:sp>
        <p:nvSpPr>
          <p:cNvPr id="22" name="21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19</a:t>
            </a:fld>
            <a:endParaRPr lang="tr-TR" dirty="0">
              <a:solidFill>
                <a:schemeClr val="tx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10" y="1000112"/>
            <a:ext cx="3709076" cy="2089148"/>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00112"/>
            <a:ext cx="4116996" cy="1997090"/>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10" y="3143252"/>
            <a:ext cx="3666882" cy="2065383"/>
          </a:xfrm>
          <a:prstGeom prst="rect">
            <a:avLst/>
          </a:prstGeom>
        </p:spPr>
      </p:pic>
      <p:pic>
        <p:nvPicPr>
          <p:cNvPr id="5" name="Resi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438" y="3071814"/>
            <a:ext cx="4116996" cy="2052643"/>
          </a:xfrm>
          <a:prstGeom prst="rect">
            <a:avLst/>
          </a:prstGeom>
        </p:spPr>
      </p:pic>
      <p:pic>
        <p:nvPicPr>
          <p:cNvPr id="14" name="Picture 3" descr="C:\Users\Celal\Desktop\remzi hoca\hru_amblem_logo.png"/>
          <p:cNvPicPr>
            <a:picLocks noChangeAspect="1" noChangeArrowheads="1"/>
          </p:cNvPicPr>
          <p:nvPr/>
        </p:nvPicPr>
        <p:blipFill>
          <a:blip r:embed="rId7" cstate="print"/>
          <a:srcRect/>
          <a:stretch>
            <a:fillRect/>
          </a:stretch>
        </p:blipFill>
        <p:spPr bwMode="auto">
          <a:xfrm>
            <a:off x="0" y="0"/>
            <a:ext cx="928694" cy="927528"/>
          </a:xfrm>
          <a:prstGeom prst="rect">
            <a:avLst/>
          </a:prstGeom>
          <a:noFill/>
        </p:spPr>
      </p:pic>
      <p:pic>
        <p:nvPicPr>
          <p:cNvPr id="15" name="Picture 2" descr="C:\Users\Celal\Desktop\remzi hoca\mühendislik.png"/>
          <p:cNvPicPr>
            <a:picLocks noChangeAspect="1" noChangeArrowheads="1"/>
          </p:cNvPicPr>
          <p:nvPr/>
        </p:nvPicPr>
        <p:blipFill>
          <a:blip r:embed="rId8"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2</a:t>
            </a:fld>
            <a:endParaRPr lang="tr-TR" dirty="0">
              <a:solidFill>
                <a:schemeClr val="tx1"/>
              </a:solidFill>
            </a:endParaRPr>
          </a:p>
        </p:txBody>
      </p:sp>
      <p:sp>
        <p:nvSpPr>
          <p:cNvPr id="4" name="object 7"/>
          <p:cNvSpPr txBox="1">
            <a:spLocks/>
          </p:cNvSpPr>
          <p:nvPr/>
        </p:nvSpPr>
        <p:spPr>
          <a:xfrm>
            <a:off x="0" y="571484"/>
            <a:ext cx="8143932" cy="643125"/>
          </a:xfrm>
          <a:prstGeom prst="rect">
            <a:avLst/>
          </a:prstGeom>
        </p:spPr>
        <p:txBody>
          <a:bodyPr vert="horz" wrap="square" lIns="0" tIns="40005" rIns="0" bIns="0" rtlCol="0">
            <a:spAutoFit/>
          </a:bodyPr>
          <a:lstStyle/>
          <a:p>
            <a:pPr marL="12700" marR="5080" lvl="0" indent="487680" defTabSz="914400" rtl="0" eaLnBrk="1" fontAlgn="auto" latinLnBrk="0" hangingPunct="1">
              <a:lnSpc>
                <a:spcPts val="4730"/>
              </a:lnSpc>
              <a:spcBef>
                <a:spcPts val="315"/>
              </a:spcBef>
              <a:spcAft>
                <a:spcPts val="0"/>
              </a:spcAft>
              <a:buClrTx/>
              <a:buSzTx/>
              <a:buFontTx/>
              <a:buNone/>
              <a:tabLst/>
              <a:defRPr/>
            </a:pPr>
            <a:r>
              <a:rPr kumimoji="0" lang="de-DE" sz="2800" b="1" i="0" u="none" strike="noStrike" kern="1200" cap="none" spc="35" normalizeH="0" baseline="0" noProof="0" dirty="0" smtClean="0">
                <a:ln>
                  <a:noFill/>
                </a:ln>
                <a:effectLst/>
                <a:uLnTx/>
                <a:uFillTx/>
                <a:latin typeface="Times New Roman" pitchFamily="18" charset="0"/>
                <a:ea typeface="+mj-ea"/>
                <a:cs typeface="Times New Roman" pitchFamily="18" charset="0"/>
              </a:rPr>
              <a:t>Elektrik</a:t>
            </a:r>
            <a:r>
              <a:rPr lang="tr-TR" sz="2800" b="1" spc="-145" dirty="0" smtClean="0">
                <a:latin typeface="Times New Roman" pitchFamily="18" charset="0"/>
                <a:ea typeface="+mj-ea"/>
                <a:cs typeface="Times New Roman" pitchFamily="18" charset="0"/>
              </a:rPr>
              <a:t>-</a:t>
            </a:r>
            <a:r>
              <a:rPr kumimoji="0" lang="de-DE" sz="2800" b="1" i="0" u="none" strike="noStrike" kern="1200" cap="none" spc="-5" normalizeH="0" baseline="0" noProof="0" dirty="0" smtClean="0">
                <a:ln>
                  <a:noFill/>
                </a:ln>
                <a:effectLst/>
                <a:uLnTx/>
                <a:uFillTx/>
                <a:latin typeface="Times New Roman" pitchFamily="18" charset="0"/>
                <a:ea typeface="+mj-ea"/>
                <a:cs typeface="Times New Roman" pitchFamily="18" charset="0"/>
              </a:rPr>
              <a:t>Elektronik  </a:t>
            </a:r>
            <a:r>
              <a:rPr kumimoji="0" lang="de-DE" sz="2800" b="1" i="0" u="none" strike="noStrike" kern="1200" cap="none" spc="-80" normalizeH="0" baseline="0" noProof="0" dirty="0" err="1" smtClean="0">
                <a:ln>
                  <a:noFill/>
                </a:ln>
                <a:effectLst/>
                <a:uLnTx/>
                <a:uFillTx/>
                <a:latin typeface="Times New Roman" pitchFamily="18" charset="0"/>
                <a:ea typeface="+mj-ea"/>
                <a:cs typeface="Times New Roman" pitchFamily="18" charset="0"/>
              </a:rPr>
              <a:t>Mühendisliği</a:t>
            </a:r>
            <a:r>
              <a:rPr kumimoji="0" lang="de-DE" sz="2800" b="1" i="0" u="none" strike="noStrike" kern="1200" cap="none" spc="40" normalizeH="0" baseline="0" noProof="0" dirty="0" smtClean="0">
                <a:ln>
                  <a:noFill/>
                </a:ln>
                <a:effectLst/>
                <a:uLnTx/>
                <a:uFillTx/>
                <a:latin typeface="Times New Roman" pitchFamily="18" charset="0"/>
                <a:ea typeface="+mj-ea"/>
                <a:cs typeface="Times New Roman" pitchFamily="18" charset="0"/>
              </a:rPr>
              <a:t> </a:t>
            </a:r>
            <a:r>
              <a:rPr kumimoji="0" lang="de-DE" sz="2800" b="1" i="0" u="none" strike="noStrike" kern="1200" cap="none" spc="-80" normalizeH="0" baseline="0" noProof="0" dirty="0" err="1" smtClean="0">
                <a:ln>
                  <a:noFill/>
                </a:ln>
                <a:effectLst/>
                <a:uLnTx/>
                <a:uFillTx/>
                <a:latin typeface="Times New Roman" pitchFamily="18" charset="0"/>
                <a:ea typeface="+mj-ea"/>
                <a:cs typeface="Times New Roman" pitchFamily="18" charset="0"/>
              </a:rPr>
              <a:t>Misyonumuz</a:t>
            </a:r>
            <a:endParaRPr kumimoji="0" lang="de-DE" sz="28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7" name="object 10"/>
          <p:cNvSpPr/>
          <p:nvPr/>
        </p:nvSpPr>
        <p:spPr>
          <a:xfrm>
            <a:off x="785786" y="1500178"/>
            <a:ext cx="7488300" cy="1143008"/>
          </a:xfrm>
          <a:custGeom>
            <a:avLst/>
            <a:gdLst/>
            <a:ahLst/>
            <a:cxnLst/>
            <a:rect l="l" t="t" r="r" b="b"/>
            <a:pathLst>
              <a:path w="7409815" h="1392554">
                <a:moveTo>
                  <a:pt x="0" y="232028"/>
                </a:moveTo>
                <a:lnTo>
                  <a:pt x="4714" y="185267"/>
                </a:lnTo>
                <a:lnTo>
                  <a:pt x="18236" y="141714"/>
                </a:lnTo>
                <a:lnTo>
                  <a:pt x="39634" y="102300"/>
                </a:lnTo>
                <a:lnTo>
                  <a:pt x="67976" y="67960"/>
                </a:lnTo>
                <a:lnTo>
                  <a:pt x="102331" y="39627"/>
                </a:lnTo>
                <a:lnTo>
                  <a:pt x="141767" y="18234"/>
                </a:lnTo>
                <a:lnTo>
                  <a:pt x="185353" y="4714"/>
                </a:lnTo>
                <a:lnTo>
                  <a:pt x="232156" y="0"/>
                </a:lnTo>
                <a:lnTo>
                  <a:pt x="7177532" y="0"/>
                </a:lnTo>
                <a:lnTo>
                  <a:pt x="7224298" y="4714"/>
                </a:lnTo>
                <a:lnTo>
                  <a:pt x="7267866" y="18234"/>
                </a:lnTo>
                <a:lnTo>
                  <a:pt x="7307300" y="39627"/>
                </a:lnTo>
                <a:lnTo>
                  <a:pt x="7341663" y="67960"/>
                </a:lnTo>
                <a:lnTo>
                  <a:pt x="7370020" y="102300"/>
                </a:lnTo>
                <a:lnTo>
                  <a:pt x="7391433" y="141714"/>
                </a:lnTo>
                <a:lnTo>
                  <a:pt x="7404968" y="185267"/>
                </a:lnTo>
                <a:lnTo>
                  <a:pt x="7409687" y="232028"/>
                </a:lnTo>
                <a:lnTo>
                  <a:pt x="7409687" y="1160271"/>
                </a:lnTo>
                <a:lnTo>
                  <a:pt x="7404968" y="1207033"/>
                </a:lnTo>
                <a:lnTo>
                  <a:pt x="7391433" y="1250586"/>
                </a:lnTo>
                <a:lnTo>
                  <a:pt x="7370020" y="1290000"/>
                </a:lnTo>
                <a:lnTo>
                  <a:pt x="7341663" y="1324340"/>
                </a:lnTo>
                <a:lnTo>
                  <a:pt x="7307300" y="1352673"/>
                </a:lnTo>
                <a:lnTo>
                  <a:pt x="7267866" y="1374066"/>
                </a:lnTo>
                <a:lnTo>
                  <a:pt x="7224298" y="1387586"/>
                </a:lnTo>
                <a:lnTo>
                  <a:pt x="7177532" y="1392301"/>
                </a:lnTo>
                <a:lnTo>
                  <a:pt x="232156" y="1392301"/>
                </a:lnTo>
                <a:lnTo>
                  <a:pt x="185353" y="1387586"/>
                </a:lnTo>
                <a:lnTo>
                  <a:pt x="141767" y="1374066"/>
                </a:lnTo>
                <a:lnTo>
                  <a:pt x="102331" y="1352673"/>
                </a:lnTo>
                <a:lnTo>
                  <a:pt x="67976" y="1324340"/>
                </a:lnTo>
                <a:lnTo>
                  <a:pt x="39634" y="1290000"/>
                </a:lnTo>
                <a:lnTo>
                  <a:pt x="18236" y="1250586"/>
                </a:lnTo>
                <a:lnTo>
                  <a:pt x="4714" y="1207033"/>
                </a:lnTo>
                <a:lnTo>
                  <a:pt x="0" y="1160271"/>
                </a:lnTo>
                <a:lnTo>
                  <a:pt x="0" y="232028"/>
                </a:lnTo>
                <a:close/>
              </a:path>
            </a:pathLst>
          </a:custGeom>
          <a:solidFill>
            <a:schemeClr val="accent2"/>
          </a:solidFill>
          <a:ln w="25400">
            <a:solidFill>
              <a:srgbClr val="002060"/>
            </a:solidFill>
          </a:ln>
        </p:spPr>
        <p:txBody>
          <a:bodyPr wrap="square" lIns="0" tIns="0" rIns="0" bIns="0" rtlCol="0"/>
          <a:lstStyle/>
          <a:p>
            <a:endParaRPr>
              <a:noFill/>
            </a:endParaRPr>
          </a:p>
        </p:txBody>
      </p:sp>
      <p:sp>
        <p:nvSpPr>
          <p:cNvPr id="8" name="object 11"/>
          <p:cNvSpPr txBox="1"/>
          <p:nvPr/>
        </p:nvSpPr>
        <p:spPr>
          <a:xfrm>
            <a:off x="1142976" y="1714492"/>
            <a:ext cx="7052309" cy="770255"/>
          </a:xfrm>
          <a:prstGeom prst="rect">
            <a:avLst/>
          </a:prstGeom>
        </p:spPr>
        <p:txBody>
          <a:bodyPr vert="horz" wrap="square" lIns="0" tIns="64769" rIns="0" bIns="0" rtlCol="0">
            <a:spAutoFit/>
          </a:bodyPr>
          <a:lstStyle/>
          <a:p>
            <a:pPr marL="832485" marR="5080" indent="-820419">
              <a:lnSpc>
                <a:spcPts val="2740"/>
              </a:lnSpc>
              <a:spcBef>
                <a:spcPts val="509"/>
              </a:spcBef>
            </a:pPr>
            <a:r>
              <a:rPr sz="2600" b="1" spc="10" dirty="0">
                <a:solidFill>
                  <a:srgbClr val="FFFFFF"/>
                </a:solidFill>
                <a:latin typeface="Times New Roman" pitchFamily="18" charset="0"/>
                <a:cs typeface="Times New Roman" pitchFamily="18" charset="0"/>
              </a:rPr>
              <a:t>Öğrencilerine </a:t>
            </a:r>
            <a:r>
              <a:rPr sz="2600" b="1" spc="-45" dirty="0">
                <a:solidFill>
                  <a:srgbClr val="FFFFFF"/>
                </a:solidFill>
                <a:latin typeface="Times New Roman" pitchFamily="18" charset="0"/>
                <a:cs typeface="Times New Roman" pitchFamily="18" charset="0"/>
              </a:rPr>
              <a:t>mühendislik </a:t>
            </a:r>
            <a:r>
              <a:rPr sz="2600" b="1" spc="-65" dirty="0">
                <a:solidFill>
                  <a:srgbClr val="FFFFFF"/>
                </a:solidFill>
                <a:latin typeface="Times New Roman" pitchFamily="18" charset="0"/>
                <a:cs typeface="Times New Roman" pitchFamily="18" charset="0"/>
              </a:rPr>
              <a:t>için </a:t>
            </a:r>
            <a:r>
              <a:rPr sz="2600" b="1" spc="-25" dirty="0">
                <a:solidFill>
                  <a:srgbClr val="FFFFFF"/>
                </a:solidFill>
                <a:latin typeface="Times New Roman" pitchFamily="18" charset="0"/>
                <a:cs typeface="Times New Roman" pitchFamily="18" charset="0"/>
              </a:rPr>
              <a:t>gerekli </a:t>
            </a:r>
            <a:r>
              <a:rPr sz="2600" b="1" spc="-60" dirty="0">
                <a:solidFill>
                  <a:srgbClr val="FFFFFF"/>
                </a:solidFill>
                <a:latin typeface="Times New Roman" pitchFamily="18" charset="0"/>
                <a:cs typeface="Times New Roman" pitchFamily="18" charset="0"/>
              </a:rPr>
              <a:t>bilgi </a:t>
            </a:r>
            <a:r>
              <a:rPr sz="2600" b="1" spc="-90" dirty="0">
                <a:solidFill>
                  <a:srgbClr val="FFFFFF"/>
                </a:solidFill>
                <a:latin typeface="Times New Roman" pitchFamily="18" charset="0"/>
                <a:cs typeface="Times New Roman" pitchFamily="18" charset="0"/>
              </a:rPr>
              <a:t>ve  </a:t>
            </a:r>
            <a:r>
              <a:rPr sz="2600" b="1" spc="-30" dirty="0">
                <a:solidFill>
                  <a:srgbClr val="FFFFFF"/>
                </a:solidFill>
                <a:latin typeface="Times New Roman" pitchFamily="18" charset="0"/>
                <a:cs typeface="Times New Roman" pitchFamily="18" charset="0"/>
              </a:rPr>
              <a:t>beceriyi </a:t>
            </a:r>
            <a:r>
              <a:rPr sz="2600" b="1" spc="-95" dirty="0">
                <a:solidFill>
                  <a:srgbClr val="FFFFFF"/>
                </a:solidFill>
                <a:latin typeface="Times New Roman" pitchFamily="18" charset="0"/>
                <a:cs typeface="Times New Roman" pitchFamily="18" charset="0"/>
              </a:rPr>
              <a:t>yüksek </a:t>
            </a:r>
            <a:r>
              <a:rPr sz="2600" b="1" dirty="0">
                <a:solidFill>
                  <a:srgbClr val="FFFFFF"/>
                </a:solidFill>
                <a:latin typeface="Times New Roman" pitchFamily="18" charset="0"/>
                <a:cs typeface="Times New Roman" pitchFamily="18" charset="0"/>
              </a:rPr>
              <a:t>kalitede</a:t>
            </a:r>
            <a:r>
              <a:rPr sz="2600" b="1" spc="25" dirty="0">
                <a:solidFill>
                  <a:srgbClr val="FFFFFF"/>
                </a:solidFill>
                <a:latin typeface="Times New Roman" pitchFamily="18" charset="0"/>
                <a:cs typeface="Times New Roman" pitchFamily="18" charset="0"/>
              </a:rPr>
              <a:t> </a:t>
            </a:r>
            <a:r>
              <a:rPr sz="2600" b="1" spc="-75" dirty="0">
                <a:solidFill>
                  <a:srgbClr val="FFFFFF"/>
                </a:solidFill>
                <a:latin typeface="Times New Roman" pitchFamily="18" charset="0"/>
                <a:cs typeface="Times New Roman" pitchFamily="18" charset="0"/>
              </a:rPr>
              <a:t>sağlayarak</a:t>
            </a:r>
            <a:endParaRPr sz="2600">
              <a:latin typeface="Times New Roman" pitchFamily="18" charset="0"/>
              <a:cs typeface="Times New Roman" pitchFamily="18" charset="0"/>
            </a:endParaRPr>
          </a:p>
        </p:txBody>
      </p:sp>
      <p:grpSp>
        <p:nvGrpSpPr>
          <p:cNvPr id="10" name="object 12"/>
          <p:cNvGrpSpPr/>
          <p:nvPr/>
        </p:nvGrpSpPr>
        <p:grpSpPr>
          <a:xfrm>
            <a:off x="3571868" y="2786062"/>
            <a:ext cx="4572032" cy="1000132"/>
            <a:chOff x="3988942" y="3579495"/>
            <a:chExt cx="4772660" cy="1139190"/>
          </a:xfrm>
        </p:grpSpPr>
        <p:sp>
          <p:nvSpPr>
            <p:cNvPr id="11" name="object 13"/>
            <p:cNvSpPr/>
            <p:nvPr/>
          </p:nvSpPr>
          <p:spPr>
            <a:xfrm>
              <a:off x="4001642" y="3592195"/>
              <a:ext cx="4747260" cy="1113790"/>
            </a:xfrm>
            <a:custGeom>
              <a:avLst/>
              <a:gdLst/>
              <a:ahLst/>
              <a:cxnLst/>
              <a:rect l="l" t="t" r="r" b="b"/>
              <a:pathLst>
                <a:path w="4747259" h="1113789">
                  <a:moveTo>
                    <a:pt x="4561205" y="0"/>
                  </a:moveTo>
                  <a:lnTo>
                    <a:pt x="0" y="0"/>
                  </a:lnTo>
                  <a:lnTo>
                    <a:pt x="0" y="1113789"/>
                  </a:lnTo>
                  <a:lnTo>
                    <a:pt x="4561205" y="1113789"/>
                  </a:lnTo>
                  <a:lnTo>
                    <a:pt x="4610545" y="1107162"/>
                  </a:lnTo>
                  <a:lnTo>
                    <a:pt x="4654893" y="1088455"/>
                  </a:lnTo>
                  <a:lnTo>
                    <a:pt x="4692475" y="1059433"/>
                  </a:lnTo>
                  <a:lnTo>
                    <a:pt x="4721516" y="1021860"/>
                  </a:lnTo>
                  <a:lnTo>
                    <a:pt x="4740242" y="977500"/>
                  </a:lnTo>
                  <a:lnTo>
                    <a:pt x="4746879" y="928115"/>
                  </a:lnTo>
                  <a:lnTo>
                    <a:pt x="4746879" y="185546"/>
                  </a:lnTo>
                  <a:lnTo>
                    <a:pt x="4740242" y="136216"/>
                  </a:lnTo>
                  <a:lnTo>
                    <a:pt x="4721516" y="91891"/>
                  </a:lnTo>
                  <a:lnTo>
                    <a:pt x="4692475" y="54340"/>
                  </a:lnTo>
                  <a:lnTo>
                    <a:pt x="4654893" y="25329"/>
                  </a:lnTo>
                  <a:lnTo>
                    <a:pt x="4610545" y="6626"/>
                  </a:lnTo>
                  <a:lnTo>
                    <a:pt x="4561205" y="0"/>
                  </a:lnTo>
                  <a:close/>
                </a:path>
              </a:pathLst>
            </a:custGeom>
            <a:solidFill>
              <a:srgbClr val="CEDCE0">
                <a:alpha val="90194"/>
              </a:srgbClr>
            </a:solidFill>
          </p:spPr>
          <p:txBody>
            <a:bodyPr wrap="square" lIns="0" tIns="0" rIns="0" bIns="0" rtlCol="0"/>
            <a:lstStyle/>
            <a:p>
              <a:endParaRPr/>
            </a:p>
          </p:txBody>
        </p:sp>
        <p:sp>
          <p:nvSpPr>
            <p:cNvPr id="12" name="object 14"/>
            <p:cNvSpPr/>
            <p:nvPr/>
          </p:nvSpPr>
          <p:spPr>
            <a:xfrm>
              <a:off x="4001642" y="3592195"/>
              <a:ext cx="4747260" cy="1113790"/>
            </a:xfrm>
            <a:custGeom>
              <a:avLst/>
              <a:gdLst/>
              <a:ahLst/>
              <a:cxnLst/>
              <a:rect l="l" t="t" r="r" b="b"/>
              <a:pathLst>
                <a:path w="4747259" h="1113789">
                  <a:moveTo>
                    <a:pt x="4746879" y="185546"/>
                  </a:moveTo>
                  <a:lnTo>
                    <a:pt x="4746879" y="928115"/>
                  </a:lnTo>
                  <a:lnTo>
                    <a:pt x="4740242" y="977500"/>
                  </a:lnTo>
                  <a:lnTo>
                    <a:pt x="4721516" y="1021860"/>
                  </a:lnTo>
                  <a:lnTo>
                    <a:pt x="4692475" y="1059433"/>
                  </a:lnTo>
                  <a:lnTo>
                    <a:pt x="4654893" y="1088455"/>
                  </a:lnTo>
                  <a:lnTo>
                    <a:pt x="4610545" y="1107162"/>
                  </a:lnTo>
                  <a:lnTo>
                    <a:pt x="4561205" y="1113789"/>
                  </a:lnTo>
                  <a:lnTo>
                    <a:pt x="0" y="1113789"/>
                  </a:lnTo>
                  <a:lnTo>
                    <a:pt x="0" y="0"/>
                  </a:lnTo>
                  <a:lnTo>
                    <a:pt x="4561205" y="0"/>
                  </a:lnTo>
                  <a:lnTo>
                    <a:pt x="4610545" y="6626"/>
                  </a:lnTo>
                  <a:lnTo>
                    <a:pt x="4654893" y="25329"/>
                  </a:lnTo>
                  <a:lnTo>
                    <a:pt x="4692475" y="54340"/>
                  </a:lnTo>
                  <a:lnTo>
                    <a:pt x="4721516" y="91891"/>
                  </a:lnTo>
                  <a:lnTo>
                    <a:pt x="4740242" y="136216"/>
                  </a:lnTo>
                  <a:lnTo>
                    <a:pt x="4746879" y="185546"/>
                  </a:lnTo>
                  <a:close/>
                </a:path>
              </a:pathLst>
            </a:custGeom>
            <a:ln w="25399">
              <a:solidFill>
                <a:srgbClr val="CEDCE0"/>
              </a:solidFill>
            </a:ln>
          </p:spPr>
          <p:txBody>
            <a:bodyPr wrap="square" lIns="0" tIns="0" rIns="0" bIns="0" rtlCol="0"/>
            <a:lstStyle/>
            <a:p>
              <a:endParaRPr/>
            </a:p>
          </p:txBody>
        </p:sp>
      </p:grpSp>
      <p:sp>
        <p:nvSpPr>
          <p:cNvPr id="13" name="object 15"/>
          <p:cNvSpPr txBox="1"/>
          <p:nvPr/>
        </p:nvSpPr>
        <p:spPr>
          <a:xfrm>
            <a:off x="3679184" y="2876105"/>
            <a:ext cx="1983739" cy="885190"/>
          </a:xfrm>
          <a:prstGeom prst="rect">
            <a:avLst/>
          </a:prstGeom>
        </p:spPr>
        <p:txBody>
          <a:bodyPr vert="horz" wrap="square" lIns="0" tIns="12065" rIns="0" bIns="0" rtlCol="0">
            <a:spAutoFit/>
          </a:bodyPr>
          <a:lstStyle/>
          <a:p>
            <a:pPr marL="299085" indent="-287020">
              <a:lnSpc>
                <a:spcPct val="100000"/>
              </a:lnSpc>
              <a:spcBef>
                <a:spcPts val="95"/>
              </a:spcBef>
              <a:buChar char="•"/>
              <a:tabLst>
                <a:tab pos="299085" algn="l"/>
                <a:tab pos="299720" algn="l"/>
              </a:tabLst>
            </a:pPr>
            <a:r>
              <a:rPr sz="2800" spc="-114" dirty="0">
                <a:latin typeface="Times New Roman" pitchFamily="18" charset="0"/>
                <a:cs typeface="Times New Roman" pitchFamily="18" charset="0"/>
              </a:rPr>
              <a:t>Dünyada</a:t>
            </a:r>
            <a:r>
              <a:rPr sz="2800" spc="-140" dirty="0">
                <a:latin typeface="Times New Roman" pitchFamily="18" charset="0"/>
                <a:cs typeface="Times New Roman" pitchFamily="18" charset="0"/>
              </a:rPr>
              <a:t> </a:t>
            </a:r>
            <a:r>
              <a:rPr sz="2800" spc="-200" dirty="0">
                <a:latin typeface="Times New Roman" pitchFamily="18" charset="0"/>
                <a:cs typeface="Times New Roman" pitchFamily="18" charset="0"/>
              </a:rPr>
              <a:t>ve</a:t>
            </a:r>
            <a:endParaRPr sz="2800">
              <a:latin typeface="Times New Roman" pitchFamily="18" charset="0"/>
              <a:cs typeface="Times New Roman" pitchFamily="18" charset="0"/>
            </a:endParaRPr>
          </a:p>
          <a:p>
            <a:pPr marL="299085" indent="-287020">
              <a:lnSpc>
                <a:spcPct val="100000"/>
              </a:lnSpc>
              <a:spcBef>
                <a:spcPts val="50"/>
              </a:spcBef>
              <a:buChar char="•"/>
              <a:tabLst>
                <a:tab pos="299085" algn="l"/>
                <a:tab pos="299720" algn="l"/>
              </a:tabLst>
            </a:pPr>
            <a:r>
              <a:rPr sz="2800" spc="-140" dirty="0">
                <a:latin typeface="Times New Roman" pitchFamily="18" charset="0"/>
                <a:cs typeface="Times New Roman" pitchFamily="18" charset="0"/>
              </a:rPr>
              <a:t>Ülkemizde</a:t>
            </a:r>
            <a:endParaRPr sz="2800">
              <a:latin typeface="Times New Roman" pitchFamily="18" charset="0"/>
              <a:cs typeface="Times New Roman" pitchFamily="18" charset="0"/>
            </a:endParaRPr>
          </a:p>
        </p:txBody>
      </p:sp>
      <p:sp>
        <p:nvSpPr>
          <p:cNvPr id="14" name="object 19"/>
          <p:cNvSpPr txBox="1"/>
          <p:nvPr/>
        </p:nvSpPr>
        <p:spPr>
          <a:xfrm>
            <a:off x="1808346" y="3085274"/>
            <a:ext cx="882015" cy="422275"/>
          </a:xfrm>
          <a:prstGeom prst="rect">
            <a:avLst/>
          </a:prstGeom>
        </p:spPr>
        <p:txBody>
          <a:bodyPr vert="horz" wrap="square" lIns="0" tIns="12700" rIns="0" bIns="0" rtlCol="0">
            <a:spAutoFit/>
          </a:bodyPr>
          <a:lstStyle/>
          <a:p>
            <a:pPr marL="12700">
              <a:lnSpc>
                <a:spcPct val="100000"/>
              </a:lnSpc>
              <a:spcBef>
                <a:spcPts val="100"/>
              </a:spcBef>
            </a:pPr>
            <a:r>
              <a:rPr sz="2600" spc="145" dirty="0">
                <a:solidFill>
                  <a:srgbClr val="FFFFFF"/>
                </a:solidFill>
                <a:latin typeface="Trebuchet MS"/>
                <a:cs typeface="Trebuchet MS"/>
              </a:rPr>
              <a:t>O</a:t>
            </a:r>
            <a:r>
              <a:rPr sz="2600" spc="125" dirty="0">
                <a:solidFill>
                  <a:srgbClr val="FFFFFF"/>
                </a:solidFill>
                <a:latin typeface="Trebuchet MS"/>
                <a:cs typeface="Trebuchet MS"/>
              </a:rPr>
              <a:t>n</a:t>
            </a:r>
            <a:r>
              <a:rPr sz="2600" spc="-170" dirty="0">
                <a:solidFill>
                  <a:srgbClr val="FFFFFF"/>
                </a:solidFill>
                <a:latin typeface="Trebuchet MS"/>
                <a:cs typeface="Trebuchet MS"/>
              </a:rPr>
              <a:t>l</a:t>
            </a:r>
            <a:r>
              <a:rPr sz="2600" spc="-285" dirty="0">
                <a:solidFill>
                  <a:srgbClr val="FFFFFF"/>
                </a:solidFill>
                <a:latin typeface="Trebuchet MS"/>
                <a:cs typeface="Trebuchet MS"/>
              </a:rPr>
              <a:t>a</a:t>
            </a:r>
            <a:r>
              <a:rPr sz="2600" spc="-75" dirty="0">
                <a:solidFill>
                  <a:srgbClr val="FFFFFF"/>
                </a:solidFill>
                <a:latin typeface="Trebuchet MS"/>
                <a:cs typeface="Trebuchet MS"/>
              </a:rPr>
              <a:t>rı</a:t>
            </a:r>
            <a:endParaRPr sz="2600">
              <a:latin typeface="Trebuchet MS"/>
              <a:cs typeface="Trebuchet MS"/>
            </a:endParaRPr>
          </a:p>
        </p:txBody>
      </p:sp>
      <p:grpSp>
        <p:nvGrpSpPr>
          <p:cNvPr id="15" name="object 20"/>
          <p:cNvGrpSpPr/>
          <p:nvPr/>
        </p:nvGrpSpPr>
        <p:grpSpPr>
          <a:xfrm>
            <a:off x="3571868" y="4071946"/>
            <a:ext cx="4572032" cy="1139825"/>
            <a:chOff x="3988942" y="5041391"/>
            <a:chExt cx="4772660" cy="1139825"/>
          </a:xfrm>
        </p:grpSpPr>
        <p:sp>
          <p:nvSpPr>
            <p:cNvPr id="16" name="object 21"/>
            <p:cNvSpPr/>
            <p:nvPr/>
          </p:nvSpPr>
          <p:spPr>
            <a:xfrm>
              <a:off x="4001642" y="5054091"/>
              <a:ext cx="4747260" cy="1114425"/>
            </a:xfrm>
            <a:custGeom>
              <a:avLst/>
              <a:gdLst/>
              <a:ahLst/>
              <a:cxnLst/>
              <a:rect l="l" t="t" r="r" b="b"/>
              <a:pathLst>
                <a:path w="4747259" h="1114425">
                  <a:moveTo>
                    <a:pt x="4561205" y="0"/>
                  </a:moveTo>
                  <a:lnTo>
                    <a:pt x="0" y="0"/>
                  </a:lnTo>
                  <a:lnTo>
                    <a:pt x="0" y="1113878"/>
                  </a:lnTo>
                  <a:lnTo>
                    <a:pt x="4561205" y="1113878"/>
                  </a:lnTo>
                  <a:lnTo>
                    <a:pt x="4610545" y="1107247"/>
                  </a:lnTo>
                  <a:lnTo>
                    <a:pt x="4654893" y="1088534"/>
                  </a:lnTo>
                  <a:lnTo>
                    <a:pt x="4692475" y="1059507"/>
                  </a:lnTo>
                  <a:lnTo>
                    <a:pt x="4721516" y="1021934"/>
                  </a:lnTo>
                  <a:lnTo>
                    <a:pt x="4740242" y="977586"/>
                  </a:lnTo>
                  <a:lnTo>
                    <a:pt x="4746879" y="928230"/>
                  </a:lnTo>
                  <a:lnTo>
                    <a:pt x="4746879" y="185673"/>
                  </a:lnTo>
                  <a:lnTo>
                    <a:pt x="4740242" y="136333"/>
                  </a:lnTo>
                  <a:lnTo>
                    <a:pt x="4721516" y="91985"/>
                  </a:lnTo>
                  <a:lnTo>
                    <a:pt x="4692475" y="54403"/>
                  </a:lnTo>
                  <a:lnTo>
                    <a:pt x="4654893" y="25362"/>
                  </a:lnTo>
                  <a:lnTo>
                    <a:pt x="4610545" y="6636"/>
                  </a:lnTo>
                  <a:lnTo>
                    <a:pt x="4561205" y="0"/>
                  </a:lnTo>
                  <a:close/>
                </a:path>
              </a:pathLst>
            </a:custGeom>
            <a:solidFill>
              <a:srgbClr val="CEDCE0">
                <a:alpha val="90194"/>
              </a:srgbClr>
            </a:solidFill>
          </p:spPr>
          <p:txBody>
            <a:bodyPr wrap="square" lIns="0" tIns="0" rIns="0" bIns="0" rtlCol="0"/>
            <a:lstStyle/>
            <a:p>
              <a:endParaRPr/>
            </a:p>
          </p:txBody>
        </p:sp>
        <p:sp>
          <p:nvSpPr>
            <p:cNvPr id="17" name="object 22"/>
            <p:cNvSpPr/>
            <p:nvPr/>
          </p:nvSpPr>
          <p:spPr>
            <a:xfrm>
              <a:off x="4001642" y="5054091"/>
              <a:ext cx="4747260" cy="1114425"/>
            </a:xfrm>
            <a:custGeom>
              <a:avLst/>
              <a:gdLst/>
              <a:ahLst/>
              <a:cxnLst/>
              <a:rect l="l" t="t" r="r" b="b"/>
              <a:pathLst>
                <a:path w="4747259" h="1114425">
                  <a:moveTo>
                    <a:pt x="4746879" y="185673"/>
                  </a:moveTo>
                  <a:lnTo>
                    <a:pt x="4746879" y="928230"/>
                  </a:lnTo>
                  <a:lnTo>
                    <a:pt x="4740242" y="977586"/>
                  </a:lnTo>
                  <a:lnTo>
                    <a:pt x="4721516" y="1021934"/>
                  </a:lnTo>
                  <a:lnTo>
                    <a:pt x="4692475" y="1059507"/>
                  </a:lnTo>
                  <a:lnTo>
                    <a:pt x="4654893" y="1088534"/>
                  </a:lnTo>
                  <a:lnTo>
                    <a:pt x="4610545" y="1107247"/>
                  </a:lnTo>
                  <a:lnTo>
                    <a:pt x="4561205" y="1113878"/>
                  </a:lnTo>
                  <a:lnTo>
                    <a:pt x="0" y="1113878"/>
                  </a:lnTo>
                  <a:lnTo>
                    <a:pt x="0" y="0"/>
                  </a:lnTo>
                  <a:lnTo>
                    <a:pt x="4561205" y="0"/>
                  </a:lnTo>
                  <a:lnTo>
                    <a:pt x="4610545" y="6636"/>
                  </a:lnTo>
                  <a:lnTo>
                    <a:pt x="4654893" y="25362"/>
                  </a:lnTo>
                  <a:lnTo>
                    <a:pt x="4692475" y="54403"/>
                  </a:lnTo>
                  <a:lnTo>
                    <a:pt x="4721516" y="91985"/>
                  </a:lnTo>
                  <a:lnTo>
                    <a:pt x="4740242" y="136333"/>
                  </a:lnTo>
                  <a:lnTo>
                    <a:pt x="4746879" y="185673"/>
                  </a:lnTo>
                  <a:close/>
                </a:path>
              </a:pathLst>
            </a:custGeom>
            <a:ln w="25400">
              <a:solidFill>
                <a:srgbClr val="CEDCE0"/>
              </a:solidFill>
            </a:ln>
          </p:spPr>
          <p:txBody>
            <a:bodyPr wrap="square" lIns="0" tIns="0" rIns="0" bIns="0" rtlCol="0"/>
            <a:lstStyle/>
            <a:p>
              <a:endParaRPr/>
            </a:p>
          </p:txBody>
        </p:sp>
      </p:grpSp>
      <p:sp>
        <p:nvSpPr>
          <p:cNvPr id="18" name="object 23"/>
          <p:cNvSpPr txBox="1"/>
          <p:nvPr/>
        </p:nvSpPr>
        <p:spPr>
          <a:xfrm>
            <a:off x="3643306" y="4286260"/>
            <a:ext cx="4368165" cy="822960"/>
          </a:xfrm>
          <a:prstGeom prst="rect">
            <a:avLst/>
          </a:prstGeom>
        </p:spPr>
        <p:txBody>
          <a:bodyPr vert="horz" wrap="square" lIns="0" tIns="71120" rIns="0" bIns="0" rtlCol="0">
            <a:spAutoFit/>
          </a:bodyPr>
          <a:lstStyle/>
          <a:p>
            <a:pPr marL="299085" marR="5080" indent="-287020">
              <a:lnSpc>
                <a:spcPts val="2920"/>
              </a:lnSpc>
              <a:spcBef>
                <a:spcPts val="560"/>
              </a:spcBef>
              <a:buChar char="•"/>
              <a:tabLst>
                <a:tab pos="299085" algn="l"/>
                <a:tab pos="299720" algn="l"/>
              </a:tabLst>
            </a:pPr>
            <a:r>
              <a:rPr sz="2800" spc="-165" dirty="0">
                <a:latin typeface="Times New Roman" pitchFamily="18" charset="0"/>
                <a:cs typeface="Times New Roman" pitchFamily="18" charset="0"/>
              </a:rPr>
              <a:t>Başarıyla </a:t>
            </a:r>
            <a:r>
              <a:rPr sz="2800" spc="-160" dirty="0">
                <a:latin typeface="Times New Roman" pitchFamily="18" charset="0"/>
                <a:cs typeface="Times New Roman" pitchFamily="18" charset="0"/>
              </a:rPr>
              <a:t>rekabet </a:t>
            </a:r>
            <a:r>
              <a:rPr sz="2800" spc="-170" dirty="0">
                <a:latin typeface="Times New Roman" pitchFamily="18" charset="0"/>
                <a:cs typeface="Times New Roman" pitchFamily="18" charset="0"/>
              </a:rPr>
              <a:t>edebilecek  </a:t>
            </a:r>
            <a:r>
              <a:rPr sz="2800" spc="-180" dirty="0">
                <a:latin typeface="Times New Roman" pitchFamily="18" charset="0"/>
                <a:cs typeface="Times New Roman" pitchFamily="18" charset="0"/>
              </a:rPr>
              <a:t>düzeye</a:t>
            </a:r>
            <a:r>
              <a:rPr sz="2800" spc="-75" dirty="0">
                <a:latin typeface="Times New Roman" pitchFamily="18" charset="0"/>
                <a:cs typeface="Times New Roman" pitchFamily="18" charset="0"/>
              </a:rPr>
              <a:t> </a:t>
            </a:r>
            <a:r>
              <a:rPr sz="2800" spc="-190" dirty="0">
                <a:latin typeface="Times New Roman" pitchFamily="18" charset="0"/>
                <a:cs typeface="Times New Roman" pitchFamily="18" charset="0"/>
              </a:rPr>
              <a:t>ulaştırmaktır.</a:t>
            </a:r>
            <a:endParaRPr sz="2800">
              <a:latin typeface="Times New Roman" pitchFamily="18" charset="0"/>
              <a:cs typeface="Times New Roman" pitchFamily="18" charset="0"/>
            </a:endParaRPr>
          </a:p>
        </p:txBody>
      </p:sp>
      <p:grpSp>
        <p:nvGrpSpPr>
          <p:cNvPr id="19" name="object 24"/>
          <p:cNvGrpSpPr/>
          <p:nvPr/>
        </p:nvGrpSpPr>
        <p:grpSpPr>
          <a:xfrm>
            <a:off x="928662" y="4143384"/>
            <a:ext cx="2527172" cy="1106187"/>
            <a:chOff x="1318894" y="4902200"/>
            <a:chExt cx="2695575" cy="1417955"/>
          </a:xfrm>
        </p:grpSpPr>
        <p:sp>
          <p:nvSpPr>
            <p:cNvPr id="20" name="object 25"/>
            <p:cNvSpPr/>
            <p:nvPr/>
          </p:nvSpPr>
          <p:spPr>
            <a:xfrm>
              <a:off x="1331594" y="4914900"/>
              <a:ext cx="2670175" cy="1392555"/>
            </a:xfrm>
            <a:custGeom>
              <a:avLst/>
              <a:gdLst/>
              <a:ahLst/>
              <a:cxnLst/>
              <a:rect l="l" t="t" r="r" b="b"/>
              <a:pathLst>
                <a:path w="2670175" h="1392554">
                  <a:moveTo>
                    <a:pt x="2438019" y="0"/>
                  </a:moveTo>
                  <a:lnTo>
                    <a:pt x="232156" y="0"/>
                  </a:lnTo>
                  <a:lnTo>
                    <a:pt x="185353" y="4714"/>
                  </a:lnTo>
                  <a:lnTo>
                    <a:pt x="141767" y="18234"/>
                  </a:lnTo>
                  <a:lnTo>
                    <a:pt x="102331" y="39627"/>
                  </a:lnTo>
                  <a:lnTo>
                    <a:pt x="67976" y="67960"/>
                  </a:lnTo>
                  <a:lnTo>
                    <a:pt x="39634" y="102300"/>
                  </a:lnTo>
                  <a:lnTo>
                    <a:pt x="18236" y="141714"/>
                  </a:lnTo>
                  <a:lnTo>
                    <a:pt x="4714" y="185267"/>
                  </a:lnTo>
                  <a:lnTo>
                    <a:pt x="0" y="232029"/>
                  </a:lnTo>
                  <a:lnTo>
                    <a:pt x="0" y="1160246"/>
                  </a:lnTo>
                  <a:lnTo>
                    <a:pt x="4714" y="1207016"/>
                  </a:lnTo>
                  <a:lnTo>
                    <a:pt x="18236" y="1250578"/>
                  </a:lnTo>
                  <a:lnTo>
                    <a:pt x="39634" y="1289998"/>
                  </a:lnTo>
                  <a:lnTo>
                    <a:pt x="67976" y="1324343"/>
                  </a:lnTo>
                  <a:lnTo>
                    <a:pt x="102331" y="1352680"/>
                  </a:lnTo>
                  <a:lnTo>
                    <a:pt x="141767" y="1374076"/>
                  </a:lnTo>
                  <a:lnTo>
                    <a:pt x="185353" y="1387598"/>
                  </a:lnTo>
                  <a:lnTo>
                    <a:pt x="232156" y="1392313"/>
                  </a:lnTo>
                  <a:lnTo>
                    <a:pt x="2438019" y="1392313"/>
                  </a:lnTo>
                  <a:lnTo>
                    <a:pt x="2484780" y="1387598"/>
                  </a:lnTo>
                  <a:lnTo>
                    <a:pt x="2528333" y="1374076"/>
                  </a:lnTo>
                  <a:lnTo>
                    <a:pt x="2567747" y="1352680"/>
                  </a:lnTo>
                  <a:lnTo>
                    <a:pt x="2602087" y="1324343"/>
                  </a:lnTo>
                  <a:lnTo>
                    <a:pt x="2630420" y="1289998"/>
                  </a:lnTo>
                  <a:lnTo>
                    <a:pt x="2651813" y="1250578"/>
                  </a:lnTo>
                  <a:lnTo>
                    <a:pt x="2665333" y="1207016"/>
                  </a:lnTo>
                  <a:lnTo>
                    <a:pt x="2670047" y="1160246"/>
                  </a:lnTo>
                  <a:lnTo>
                    <a:pt x="2670047" y="232029"/>
                  </a:lnTo>
                  <a:lnTo>
                    <a:pt x="2665333" y="185267"/>
                  </a:lnTo>
                  <a:lnTo>
                    <a:pt x="2651813" y="141714"/>
                  </a:lnTo>
                  <a:lnTo>
                    <a:pt x="2630420" y="102300"/>
                  </a:lnTo>
                  <a:lnTo>
                    <a:pt x="2602087" y="67960"/>
                  </a:lnTo>
                  <a:lnTo>
                    <a:pt x="2567747" y="39627"/>
                  </a:lnTo>
                  <a:lnTo>
                    <a:pt x="2528333" y="18234"/>
                  </a:lnTo>
                  <a:lnTo>
                    <a:pt x="2484780" y="4714"/>
                  </a:lnTo>
                  <a:lnTo>
                    <a:pt x="2438019" y="0"/>
                  </a:lnTo>
                  <a:close/>
                </a:path>
              </a:pathLst>
            </a:custGeom>
            <a:solidFill>
              <a:srgbClr val="8797C3"/>
            </a:solidFill>
          </p:spPr>
          <p:txBody>
            <a:bodyPr wrap="square" lIns="0" tIns="0" rIns="0" bIns="0" rtlCol="0"/>
            <a:lstStyle/>
            <a:p>
              <a:endParaRPr/>
            </a:p>
          </p:txBody>
        </p:sp>
        <p:sp>
          <p:nvSpPr>
            <p:cNvPr id="21" name="object 26"/>
            <p:cNvSpPr/>
            <p:nvPr/>
          </p:nvSpPr>
          <p:spPr>
            <a:xfrm>
              <a:off x="1331594" y="4914900"/>
              <a:ext cx="2670175" cy="1392555"/>
            </a:xfrm>
            <a:custGeom>
              <a:avLst/>
              <a:gdLst/>
              <a:ahLst/>
              <a:cxnLst/>
              <a:rect l="l" t="t" r="r" b="b"/>
              <a:pathLst>
                <a:path w="2670175" h="1392554">
                  <a:moveTo>
                    <a:pt x="0" y="232029"/>
                  </a:moveTo>
                  <a:lnTo>
                    <a:pt x="4714" y="185267"/>
                  </a:lnTo>
                  <a:lnTo>
                    <a:pt x="18236" y="141714"/>
                  </a:lnTo>
                  <a:lnTo>
                    <a:pt x="39634" y="102300"/>
                  </a:lnTo>
                  <a:lnTo>
                    <a:pt x="67976" y="67960"/>
                  </a:lnTo>
                  <a:lnTo>
                    <a:pt x="102331" y="39627"/>
                  </a:lnTo>
                  <a:lnTo>
                    <a:pt x="141767" y="18234"/>
                  </a:lnTo>
                  <a:lnTo>
                    <a:pt x="185353" y="4714"/>
                  </a:lnTo>
                  <a:lnTo>
                    <a:pt x="232156" y="0"/>
                  </a:lnTo>
                  <a:lnTo>
                    <a:pt x="2438019" y="0"/>
                  </a:lnTo>
                  <a:lnTo>
                    <a:pt x="2484780" y="4714"/>
                  </a:lnTo>
                  <a:lnTo>
                    <a:pt x="2528333" y="18234"/>
                  </a:lnTo>
                  <a:lnTo>
                    <a:pt x="2567747" y="39627"/>
                  </a:lnTo>
                  <a:lnTo>
                    <a:pt x="2602087" y="67960"/>
                  </a:lnTo>
                  <a:lnTo>
                    <a:pt x="2630420" y="102300"/>
                  </a:lnTo>
                  <a:lnTo>
                    <a:pt x="2651813" y="141714"/>
                  </a:lnTo>
                  <a:lnTo>
                    <a:pt x="2665333" y="185267"/>
                  </a:lnTo>
                  <a:lnTo>
                    <a:pt x="2670047" y="232029"/>
                  </a:lnTo>
                  <a:lnTo>
                    <a:pt x="2670047" y="1160246"/>
                  </a:lnTo>
                  <a:lnTo>
                    <a:pt x="2665333" y="1207016"/>
                  </a:lnTo>
                  <a:lnTo>
                    <a:pt x="2651813" y="1250578"/>
                  </a:lnTo>
                  <a:lnTo>
                    <a:pt x="2630420" y="1289998"/>
                  </a:lnTo>
                  <a:lnTo>
                    <a:pt x="2602087" y="1324343"/>
                  </a:lnTo>
                  <a:lnTo>
                    <a:pt x="2567747" y="1352680"/>
                  </a:lnTo>
                  <a:lnTo>
                    <a:pt x="2528333" y="1374076"/>
                  </a:lnTo>
                  <a:lnTo>
                    <a:pt x="2484780" y="1387598"/>
                  </a:lnTo>
                  <a:lnTo>
                    <a:pt x="2438019" y="1392313"/>
                  </a:lnTo>
                  <a:lnTo>
                    <a:pt x="232156" y="1392313"/>
                  </a:lnTo>
                  <a:lnTo>
                    <a:pt x="185353" y="1387598"/>
                  </a:lnTo>
                  <a:lnTo>
                    <a:pt x="141767" y="1374076"/>
                  </a:lnTo>
                  <a:lnTo>
                    <a:pt x="102331" y="1352680"/>
                  </a:lnTo>
                  <a:lnTo>
                    <a:pt x="67976" y="1324343"/>
                  </a:lnTo>
                  <a:lnTo>
                    <a:pt x="39634" y="1289998"/>
                  </a:lnTo>
                  <a:lnTo>
                    <a:pt x="18236" y="1250578"/>
                  </a:lnTo>
                  <a:lnTo>
                    <a:pt x="4714" y="1207016"/>
                  </a:lnTo>
                  <a:lnTo>
                    <a:pt x="0" y="1160246"/>
                  </a:lnTo>
                  <a:lnTo>
                    <a:pt x="0" y="232029"/>
                  </a:lnTo>
                  <a:close/>
                </a:path>
              </a:pathLst>
            </a:custGeom>
            <a:ln w="25399">
              <a:solidFill>
                <a:srgbClr val="FFFFFF"/>
              </a:solidFill>
            </a:ln>
          </p:spPr>
          <p:txBody>
            <a:bodyPr wrap="square" lIns="0" tIns="0" rIns="0" bIns="0" rtlCol="0"/>
            <a:lstStyle/>
            <a:p>
              <a:endParaRPr/>
            </a:p>
          </p:txBody>
        </p:sp>
      </p:grpSp>
      <p:sp>
        <p:nvSpPr>
          <p:cNvPr id="22" name="object 27"/>
          <p:cNvSpPr txBox="1"/>
          <p:nvPr/>
        </p:nvSpPr>
        <p:spPr>
          <a:xfrm>
            <a:off x="1000100" y="4214822"/>
            <a:ext cx="2362200" cy="1029320"/>
          </a:xfrm>
          <a:prstGeom prst="rect">
            <a:avLst/>
          </a:prstGeom>
        </p:spPr>
        <p:txBody>
          <a:bodyPr vert="horz" wrap="square" lIns="0" tIns="64769" rIns="0" bIns="0" rtlCol="0">
            <a:spAutoFit/>
          </a:bodyPr>
          <a:lstStyle/>
          <a:p>
            <a:pPr marL="12700" marR="5080" indent="33020" algn="ctr">
              <a:lnSpc>
                <a:spcPct val="87000"/>
              </a:lnSpc>
              <a:spcBef>
                <a:spcPts val="509"/>
              </a:spcBef>
            </a:pPr>
            <a:r>
              <a:rPr sz="2400" b="1" spc="-45" dirty="0">
                <a:solidFill>
                  <a:srgbClr val="FFFFFF"/>
                </a:solidFill>
                <a:latin typeface="Times New Roman" pitchFamily="18" charset="0"/>
                <a:cs typeface="Times New Roman" pitchFamily="18" charset="0"/>
              </a:rPr>
              <a:t>Hem </a:t>
            </a:r>
            <a:r>
              <a:rPr sz="2400" b="1" spc="-200" dirty="0">
                <a:solidFill>
                  <a:srgbClr val="FFFFFF"/>
                </a:solidFill>
                <a:latin typeface="Times New Roman" pitchFamily="18" charset="0"/>
                <a:cs typeface="Times New Roman" pitchFamily="18" charset="0"/>
              </a:rPr>
              <a:t>uygulama,  </a:t>
            </a:r>
            <a:r>
              <a:rPr sz="2400" b="1" spc="-150" dirty="0">
                <a:solidFill>
                  <a:srgbClr val="FFFFFF"/>
                </a:solidFill>
                <a:latin typeface="Times New Roman" pitchFamily="18" charset="0"/>
                <a:cs typeface="Times New Roman" pitchFamily="18" charset="0"/>
              </a:rPr>
              <a:t>hem </a:t>
            </a:r>
            <a:r>
              <a:rPr sz="2400" b="1" spc="-145" dirty="0">
                <a:solidFill>
                  <a:srgbClr val="FFFFFF"/>
                </a:solidFill>
                <a:latin typeface="Times New Roman" pitchFamily="18" charset="0"/>
                <a:cs typeface="Times New Roman" pitchFamily="18" charset="0"/>
              </a:rPr>
              <a:t>de araştırma  </a:t>
            </a:r>
            <a:r>
              <a:rPr sz="2400" b="1" spc="-190" dirty="0">
                <a:solidFill>
                  <a:srgbClr val="FFFFFF"/>
                </a:solidFill>
                <a:latin typeface="Times New Roman" pitchFamily="18" charset="0"/>
                <a:cs typeface="Times New Roman" pitchFamily="18" charset="0"/>
              </a:rPr>
              <a:t>alanında</a:t>
            </a:r>
            <a:endParaRPr sz="2400" b="1">
              <a:latin typeface="Times New Roman" pitchFamily="18" charset="0"/>
              <a:cs typeface="Times New Roman" pitchFamily="18" charset="0"/>
            </a:endParaRPr>
          </a:p>
        </p:txBody>
      </p:sp>
      <p:grpSp>
        <p:nvGrpSpPr>
          <p:cNvPr id="27" name="object 24"/>
          <p:cNvGrpSpPr/>
          <p:nvPr/>
        </p:nvGrpSpPr>
        <p:grpSpPr>
          <a:xfrm>
            <a:off x="928662" y="2786062"/>
            <a:ext cx="2527172" cy="1106187"/>
            <a:chOff x="1318894" y="4902200"/>
            <a:chExt cx="2695575" cy="1417955"/>
          </a:xfrm>
        </p:grpSpPr>
        <p:sp>
          <p:nvSpPr>
            <p:cNvPr id="28" name="object 25"/>
            <p:cNvSpPr/>
            <p:nvPr/>
          </p:nvSpPr>
          <p:spPr>
            <a:xfrm>
              <a:off x="1331594" y="4914900"/>
              <a:ext cx="2670175" cy="1392555"/>
            </a:xfrm>
            <a:custGeom>
              <a:avLst/>
              <a:gdLst/>
              <a:ahLst/>
              <a:cxnLst/>
              <a:rect l="l" t="t" r="r" b="b"/>
              <a:pathLst>
                <a:path w="2670175" h="1392554">
                  <a:moveTo>
                    <a:pt x="2438019" y="0"/>
                  </a:moveTo>
                  <a:lnTo>
                    <a:pt x="232156" y="0"/>
                  </a:lnTo>
                  <a:lnTo>
                    <a:pt x="185353" y="4714"/>
                  </a:lnTo>
                  <a:lnTo>
                    <a:pt x="141767" y="18234"/>
                  </a:lnTo>
                  <a:lnTo>
                    <a:pt x="102331" y="39627"/>
                  </a:lnTo>
                  <a:lnTo>
                    <a:pt x="67976" y="67960"/>
                  </a:lnTo>
                  <a:lnTo>
                    <a:pt x="39634" y="102300"/>
                  </a:lnTo>
                  <a:lnTo>
                    <a:pt x="18236" y="141714"/>
                  </a:lnTo>
                  <a:lnTo>
                    <a:pt x="4714" y="185267"/>
                  </a:lnTo>
                  <a:lnTo>
                    <a:pt x="0" y="232029"/>
                  </a:lnTo>
                  <a:lnTo>
                    <a:pt x="0" y="1160246"/>
                  </a:lnTo>
                  <a:lnTo>
                    <a:pt x="4714" y="1207016"/>
                  </a:lnTo>
                  <a:lnTo>
                    <a:pt x="18236" y="1250578"/>
                  </a:lnTo>
                  <a:lnTo>
                    <a:pt x="39634" y="1289998"/>
                  </a:lnTo>
                  <a:lnTo>
                    <a:pt x="67976" y="1324343"/>
                  </a:lnTo>
                  <a:lnTo>
                    <a:pt x="102331" y="1352680"/>
                  </a:lnTo>
                  <a:lnTo>
                    <a:pt x="141767" y="1374076"/>
                  </a:lnTo>
                  <a:lnTo>
                    <a:pt x="185353" y="1387598"/>
                  </a:lnTo>
                  <a:lnTo>
                    <a:pt x="232156" y="1392313"/>
                  </a:lnTo>
                  <a:lnTo>
                    <a:pt x="2438019" y="1392313"/>
                  </a:lnTo>
                  <a:lnTo>
                    <a:pt x="2484780" y="1387598"/>
                  </a:lnTo>
                  <a:lnTo>
                    <a:pt x="2528333" y="1374076"/>
                  </a:lnTo>
                  <a:lnTo>
                    <a:pt x="2567747" y="1352680"/>
                  </a:lnTo>
                  <a:lnTo>
                    <a:pt x="2602087" y="1324343"/>
                  </a:lnTo>
                  <a:lnTo>
                    <a:pt x="2630420" y="1289998"/>
                  </a:lnTo>
                  <a:lnTo>
                    <a:pt x="2651813" y="1250578"/>
                  </a:lnTo>
                  <a:lnTo>
                    <a:pt x="2665333" y="1207016"/>
                  </a:lnTo>
                  <a:lnTo>
                    <a:pt x="2670047" y="1160246"/>
                  </a:lnTo>
                  <a:lnTo>
                    <a:pt x="2670047" y="232029"/>
                  </a:lnTo>
                  <a:lnTo>
                    <a:pt x="2665333" y="185267"/>
                  </a:lnTo>
                  <a:lnTo>
                    <a:pt x="2651813" y="141714"/>
                  </a:lnTo>
                  <a:lnTo>
                    <a:pt x="2630420" y="102300"/>
                  </a:lnTo>
                  <a:lnTo>
                    <a:pt x="2602087" y="67960"/>
                  </a:lnTo>
                  <a:lnTo>
                    <a:pt x="2567747" y="39627"/>
                  </a:lnTo>
                  <a:lnTo>
                    <a:pt x="2528333" y="18234"/>
                  </a:lnTo>
                  <a:lnTo>
                    <a:pt x="2484780" y="4714"/>
                  </a:lnTo>
                  <a:lnTo>
                    <a:pt x="2438019" y="0"/>
                  </a:lnTo>
                  <a:close/>
                </a:path>
              </a:pathLst>
            </a:custGeom>
            <a:solidFill>
              <a:srgbClr val="8797C3"/>
            </a:solidFill>
          </p:spPr>
          <p:txBody>
            <a:bodyPr wrap="square" lIns="0" tIns="0" rIns="0" bIns="0" rtlCol="0"/>
            <a:lstStyle/>
            <a:p>
              <a:endParaRPr/>
            </a:p>
          </p:txBody>
        </p:sp>
        <p:sp>
          <p:nvSpPr>
            <p:cNvPr id="29" name="object 26"/>
            <p:cNvSpPr/>
            <p:nvPr/>
          </p:nvSpPr>
          <p:spPr>
            <a:xfrm>
              <a:off x="1331594" y="4914900"/>
              <a:ext cx="2670175" cy="1392555"/>
            </a:xfrm>
            <a:custGeom>
              <a:avLst/>
              <a:gdLst/>
              <a:ahLst/>
              <a:cxnLst/>
              <a:rect l="l" t="t" r="r" b="b"/>
              <a:pathLst>
                <a:path w="2670175" h="1392554">
                  <a:moveTo>
                    <a:pt x="0" y="232029"/>
                  </a:moveTo>
                  <a:lnTo>
                    <a:pt x="4714" y="185267"/>
                  </a:lnTo>
                  <a:lnTo>
                    <a:pt x="18236" y="141714"/>
                  </a:lnTo>
                  <a:lnTo>
                    <a:pt x="39634" y="102300"/>
                  </a:lnTo>
                  <a:lnTo>
                    <a:pt x="67976" y="67960"/>
                  </a:lnTo>
                  <a:lnTo>
                    <a:pt x="102331" y="39627"/>
                  </a:lnTo>
                  <a:lnTo>
                    <a:pt x="141767" y="18234"/>
                  </a:lnTo>
                  <a:lnTo>
                    <a:pt x="185353" y="4714"/>
                  </a:lnTo>
                  <a:lnTo>
                    <a:pt x="232156" y="0"/>
                  </a:lnTo>
                  <a:lnTo>
                    <a:pt x="2438019" y="0"/>
                  </a:lnTo>
                  <a:lnTo>
                    <a:pt x="2484780" y="4714"/>
                  </a:lnTo>
                  <a:lnTo>
                    <a:pt x="2528333" y="18234"/>
                  </a:lnTo>
                  <a:lnTo>
                    <a:pt x="2567747" y="39627"/>
                  </a:lnTo>
                  <a:lnTo>
                    <a:pt x="2602087" y="67960"/>
                  </a:lnTo>
                  <a:lnTo>
                    <a:pt x="2630420" y="102300"/>
                  </a:lnTo>
                  <a:lnTo>
                    <a:pt x="2651813" y="141714"/>
                  </a:lnTo>
                  <a:lnTo>
                    <a:pt x="2665333" y="185267"/>
                  </a:lnTo>
                  <a:lnTo>
                    <a:pt x="2670047" y="232029"/>
                  </a:lnTo>
                  <a:lnTo>
                    <a:pt x="2670047" y="1160246"/>
                  </a:lnTo>
                  <a:lnTo>
                    <a:pt x="2665333" y="1207016"/>
                  </a:lnTo>
                  <a:lnTo>
                    <a:pt x="2651813" y="1250578"/>
                  </a:lnTo>
                  <a:lnTo>
                    <a:pt x="2630420" y="1289998"/>
                  </a:lnTo>
                  <a:lnTo>
                    <a:pt x="2602087" y="1324343"/>
                  </a:lnTo>
                  <a:lnTo>
                    <a:pt x="2567747" y="1352680"/>
                  </a:lnTo>
                  <a:lnTo>
                    <a:pt x="2528333" y="1374076"/>
                  </a:lnTo>
                  <a:lnTo>
                    <a:pt x="2484780" y="1387598"/>
                  </a:lnTo>
                  <a:lnTo>
                    <a:pt x="2438019" y="1392313"/>
                  </a:lnTo>
                  <a:lnTo>
                    <a:pt x="232156" y="1392313"/>
                  </a:lnTo>
                  <a:lnTo>
                    <a:pt x="185353" y="1387598"/>
                  </a:lnTo>
                  <a:lnTo>
                    <a:pt x="141767" y="1374076"/>
                  </a:lnTo>
                  <a:lnTo>
                    <a:pt x="102331" y="1352680"/>
                  </a:lnTo>
                  <a:lnTo>
                    <a:pt x="67976" y="1324343"/>
                  </a:lnTo>
                  <a:lnTo>
                    <a:pt x="39634" y="1289998"/>
                  </a:lnTo>
                  <a:lnTo>
                    <a:pt x="18236" y="1250578"/>
                  </a:lnTo>
                  <a:lnTo>
                    <a:pt x="4714" y="1207016"/>
                  </a:lnTo>
                  <a:lnTo>
                    <a:pt x="0" y="1160246"/>
                  </a:lnTo>
                  <a:lnTo>
                    <a:pt x="0" y="232029"/>
                  </a:lnTo>
                  <a:close/>
                </a:path>
              </a:pathLst>
            </a:custGeom>
            <a:ln w="25399">
              <a:solidFill>
                <a:srgbClr val="FFFFFF"/>
              </a:solidFill>
            </a:ln>
          </p:spPr>
          <p:txBody>
            <a:bodyPr wrap="square" lIns="0" tIns="0" rIns="0" bIns="0" rtlCol="0"/>
            <a:lstStyle/>
            <a:p>
              <a:endParaRPr/>
            </a:p>
          </p:txBody>
        </p:sp>
      </p:grpSp>
      <p:sp>
        <p:nvSpPr>
          <p:cNvPr id="31" name="object 27"/>
          <p:cNvSpPr txBox="1"/>
          <p:nvPr/>
        </p:nvSpPr>
        <p:spPr>
          <a:xfrm>
            <a:off x="1000100" y="3143252"/>
            <a:ext cx="2362200" cy="772133"/>
          </a:xfrm>
          <a:prstGeom prst="rect">
            <a:avLst/>
          </a:prstGeom>
        </p:spPr>
        <p:txBody>
          <a:bodyPr vert="horz" wrap="square" lIns="0" tIns="64769" rIns="0" bIns="0" rtlCol="0">
            <a:spAutoFit/>
          </a:bodyPr>
          <a:lstStyle/>
          <a:p>
            <a:pPr marL="12700" marR="5080" indent="33020" algn="ctr">
              <a:lnSpc>
                <a:spcPct val="87000"/>
              </a:lnSpc>
              <a:spcBef>
                <a:spcPts val="509"/>
              </a:spcBef>
            </a:pPr>
            <a:r>
              <a:rPr lang="tr-TR" sz="2400" b="1" spc="145" dirty="0" smtClean="0">
                <a:solidFill>
                  <a:schemeClr val="bg1"/>
                </a:solidFill>
                <a:latin typeface="Times New Roman" pitchFamily="18" charset="0"/>
                <a:cs typeface="Times New Roman" pitchFamily="18" charset="0"/>
              </a:rPr>
              <a:t>O</a:t>
            </a:r>
            <a:r>
              <a:rPr lang="tr-TR" sz="2400" b="1" spc="125" dirty="0" smtClean="0">
                <a:solidFill>
                  <a:schemeClr val="bg1"/>
                </a:solidFill>
                <a:latin typeface="Times New Roman" pitchFamily="18" charset="0"/>
                <a:cs typeface="Times New Roman" pitchFamily="18" charset="0"/>
              </a:rPr>
              <a:t>n</a:t>
            </a:r>
            <a:r>
              <a:rPr lang="tr-TR" sz="2400" b="1" spc="-170" dirty="0" smtClean="0">
                <a:solidFill>
                  <a:schemeClr val="bg1"/>
                </a:solidFill>
                <a:latin typeface="Times New Roman" pitchFamily="18" charset="0"/>
                <a:cs typeface="Times New Roman" pitchFamily="18" charset="0"/>
              </a:rPr>
              <a:t>l</a:t>
            </a:r>
            <a:r>
              <a:rPr lang="tr-TR" sz="2400" b="1" spc="-285" dirty="0" smtClean="0">
                <a:solidFill>
                  <a:schemeClr val="bg1"/>
                </a:solidFill>
                <a:latin typeface="Times New Roman" pitchFamily="18" charset="0"/>
                <a:cs typeface="Times New Roman" pitchFamily="18" charset="0"/>
              </a:rPr>
              <a:t>a</a:t>
            </a:r>
            <a:r>
              <a:rPr lang="tr-TR" sz="2400" b="1" spc="-75" dirty="0" smtClean="0">
                <a:solidFill>
                  <a:schemeClr val="bg1"/>
                </a:solidFill>
                <a:latin typeface="Times New Roman" pitchFamily="18" charset="0"/>
                <a:cs typeface="Times New Roman" pitchFamily="18" charset="0"/>
              </a:rPr>
              <a:t>rı</a:t>
            </a:r>
            <a:endParaRPr lang="tr-TR" sz="2400" b="1" dirty="0" smtClean="0">
              <a:solidFill>
                <a:schemeClr val="bg1"/>
              </a:solidFill>
              <a:latin typeface="Times New Roman" pitchFamily="18" charset="0"/>
              <a:cs typeface="Times New Roman" pitchFamily="18" charset="0"/>
            </a:endParaRPr>
          </a:p>
          <a:p>
            <a:pPr marL="12700" marR="5080" indent="33020" algn="ctr">
              <a:lnSpc>
                <a:spcPct val="87000"/>
              </a:lnSpc>
              <a:spcBef>
                <a:spcPts val="509"/>
              </a:spcBef>
            </a:pPr>
            <a:endParaRPr sz="2400" b="1">
              <a:solidFill>
                <a:schemeClr val="bg1"/>
              </a:solidFill>
              <a:latin typeface="Times New Roman" pitchFamily="18" charset="0"/>
              <a:cs typeface="Times New Roman" pitchFamily="18" charset="0"/>
            </a:endParaRPr>
          </a:p>
        </p:txBody>
      </p:sp>
      <p:pic>
        <p:nvPicPr>
          <p:cNvPr id="32" name="Picture 3" descr="C:\Users\Celal\Desktop\remzi hoca\hru_amblem_logo.png"/>
          <p:cNvPicPr>
            <a:picLocks noChangeAspect="1" noChangeArrowheads="1"/>
          </p:cNvPicPr>
          <p:nvPr/>
        </p:nvPicPr>
        <p:blipFill>
          <a:blip r:embed="rId2" cstate="print"/>
          <a:srcRect/>
          <a:stretch>
            <a:fillRect/>
          </a:stretch>
        </p:blipFill>
        <p:spPr bwMode="auto">
          <a:xfrm>
            <a:off x="0" y="0"/>
            <a:ext cx="785786" cy="784799"/>
          </a:xfrm>
          <a:prstGeom prst="rect">
            <a:avLst/>
          </a:prstGeom>
          <a:noFill/>
        </p:spPr>
      </p:pic>
      <p:pic>
        <p:nvPicPr>
          <p:cNvPr id="33" name="Picture 2" descr="C:\Users\Celal\Desktop\remzi hoca\mühendislik.png"/>
          <p:cNvPicPr>
            <a:picLocks noChangeAspect="1" noChangeArrowheads="1"/>
          </p:cNvPicPr>
          <p:nvPr/>
        </p:nvPicPr>
        <p:blipFill>
          <a:blip r:embed="rId3" cstate="print"/>
          <a:srcRect/>
          <a:stretch>
            <a:fillRect/>
          </a:stretch>
        </p:blipFill>
        <p:spPr bwMode="auto">
          <a:xfrm>
            <a:off x="8392510" y="0"/>
            <a:ext cx="751489" cy="78579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57422" y="928674"/>
            <a:ext cx="5166906" cy="307777"/>
          </a:xfrm>
          <a:prstGeom prst="rect">
            <a:avLst/>
          </a:prstGeom>
        </p:spPr>
        <p:txBody>
          <a:bodyPr wrap="square">
            <a:spAutoFit/>
          </a:bodyPr>
          <a:lstStyle/>
          <a:p>
            <a:endParaRPr lang="tr-TR" dirty="0"/>
          </a:p>
        </p:txBody>
      </p:sp>
      <p:sp>
        <p:nvSpPr>
          <p:cNvPr id="9" name="8 Dikdörtgen"/>
          <p:cNvSpPr/>
          <p:nvPr/>
        </p:nvSpPr>
        <p:spPr>
          <a:xfrm>
            <a:off x="2286000" y="1734116"/>
            <a:ext cx="4572000" cy="307777"/>
          </a:xfrm>
          <a:prstGeom prst="rect">
            <a:avLst/>
          </a:prstGeom>
        </p:spPr>
        <p:txBody>
          <a:bodyPr>
            <a:spAutoFit/>
          </a:bodyPr>
          <a:lstStyle/>
          <a:p>
            <a:pPr marL="274320" indent="-274320" algn="ctr">
              <a:buFont typeface="Wingdings 3"/>
              <a:buChar char=""/>
              <a:defRPr/>
            </a:pPr>
            <a:endParaRPr lang="tr-TR"/>
          </a:p>
        </p:txBody>
      </p:sp>
      <p:sp>
        <p:nvSpPr>
          <p:cNvPr id="22" name="21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20</a:t>
            </a:fld>
            <a:endParaRPr lang="tr-TR" dirty="0">
              <a:solidFill>
                <a:schemeClr val="tx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149" y="1159485"/>
            <a:ext cx="3068881" cy="2051789"/>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199" y="1158177"/>
            <a:ext cx="2887590" cy="2053097"/>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3288297"/>
            <a:ext cx="4158208" cy="2342123"/>
          </a:xfrm>
          <a:prstGeom prst="rect">
            <a:avLst/>
          </a:prstGeom>
        </p:spPr>
      </p:pic>
      <p:pic>
        <p:nvPicPr>
          <p:cNvPr id="13" name="Picture 3" descr="C:\Users\Celal\Desktop\remzi hoca\hru_amblem_logo.png"/>
          <p:cNvPicPr>
            <a:picLocks noChangeAspect="1" noChangeArrowheads="1"/>
          </p:cNvPicPr>
          <p:nvPr/>
        </p:nvPicPr>
        <p:blipFill>
          <a:blip r:embed="rId6" cstate="print"/>
          <a:srcRect/>
          <a:stretch>
            <a:fillRect/>
          </a:stretch>
        </p:blipFill>
        <p:spPr bwMode="auto">
          <a:xfrm>
            <a:off x="0" y="0"/>
            <a:ext cx="928694" cy="927528"/>
          </a:xfrm>
          <a:prstGeom prst="rect">
            <a:avLst/>
          </a:prstGeom>
          <a:noFill/>
        </p:spPr>
      </p:pic>
      <p:pic>
        <p:nvPicPr>
          <p:cNvPr id="14" name="Picture 2" descr="C:\Users\Celal\Desktop\remzi hoca\mühendislik.png"/>
          <p:cNvPicPr>
            <a:picLocks noChangeAspect="1" noChangeArrowheads="1"/>
          </p:cNvPicPr>
          <p:nvPr/>
        </p:nvPicPr>
        <p:blipFill>
          <a:blip r:embed="rId7"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3" name="Unvan 2"/>
          <p:cNvSpPr>
            <a:spLocks noGrp="1"/>
          </p:cNvSpPr>
          <p:nvPr>
            <p:ph type="title"/>
          </p:nvPr>
        </p:nvSpPr>
        <p:spPr>
          <a:xfrm>
            <a:off x="857224" y="642922"/>
            <a:ext cx="7067128" cy="409932"/>
          </a:xfrm>
        </p:spPr>
        <p:txBody>
          <a:bodyPr>
            <a:noAutofit/>
          </a:bodyPr>
          <a:lstStyle/>
          <a:p>
            <a:r>
              <a:rPr lang="tr-TR" sz="2400" dirty="0" smtClean="0">
                <a:solidFill>
                  <a:schemeClr val="tx1"/>
                </a:solidFill>
                <a:latin typeface="Times New Roman" pitchFamily="18" charset="0"/>
                <a:cs typeface="Times New Roman" pitchFamily="18" charset="0"/>
              </a:rPr>
              <a:t>Tercih Edilme Durumu</a:t>
            </a:r>
            <a:endParaRPr lang="tr-TR" sz="2400" dirty="0">
              <a:solidFill>
                <a:schemeClr val="tx1"/>
              </a:solidFill>
              <a:latin typeface="Times New Roman" pitchFamily="18" charset="0"/>
              <a:cs typeface="Times New Roman" pitchFamily="18" charset="0"/>
            </a:endParaRPr>
          </a:p>
        </p:txBody>
      </p:sp>
      <p:sp>
        <p:nvSpPr>
          <p:cNvPr id="11" name="10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21</a:t>
            </a:fld>
            <a:endParaRPr lang="tr-TR" dirty="0">
              <a:solidFill>
                <a:schemeClr val="tx1"/>
              </a:solidFill>
            </a:endParaRPr>
          </a:p>
        </p:txBody>
      </p:sp>
      <p:pic>
        <p:nvPicPr>
          <p:cNvPr id="13"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4"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pic>
        <p:nvPicPr>
          <p:cNvPr id="61441" name="Picture 1" descr="C:\Users\ASUS\Pictures\Screenshots\Ekran Görüntüsü (193).png"/>
          <p:cNvPicPr>
            <a:picLocks noChangeAspect="1" noChangeArrowheads="1"/>
          </p:cNvPicPr>
          <p:nvPr/>
        </p:nvPicPr>
        <p:blipFill>
          <a:blip r:embed="rId5" cstate="print"/>
          <a:srcRect/>
          <a:stretch>
            <a:fillRect/>
          </a:stretch>
        </p:blipFill>
        <p:spPr bwMode="auto">
          <a:xfrm>
            <a:off x="-357222" y="-571524"/>
            <a:ext cx="204900" cy="115200"/>
          </a:xfrm>
          <a:prstGeom prst="rect">
            <a:avLst/>
          </a:prstGeom>
          <a:noFill/>
        </p:spPr>
      </p:pic>
      <p:pic>
        <p:nvPicPr>
          <p:cNvPr id="61442" name="Picture 2" descr="C:\Users\ASUS\Pictures\Screenshots\Ekran Görüntüsü (193).png"/>
          <p:cNvPicPr>
            <a:picLocks noChangeAspect="1" noChangeArrowheads="1"/>
          </p:cNvPicPr>
          <p:nvPr/>
        </p:nvPicPr>
        <p:blipFill>
          <a:blip r:embed="rId6"/>
          <a:srcRect l="7723" t="15820" r="50000" b="10938"/>
          <a:stretch>
            <a:fillRect/>
          </a:stretch>
        </p:blipFill>
        <p:spPr bwMode="auto">
          <a:xfrm>
            <a:off x="214282" y="1285864"/>
            <a:ext cx="4500594" cy="4105350"/>
          </a:xfrm>
          <a:prstGeom prst="rect">
            <a:avLst/>
          </a:prstGeom>
          <a:noFill/>
        </p:spPr>
      </p:pic>
      <p:pic>
        <p:nvPicPr>
          <p:cNvPr id="1027" name="Picture 3"/>
          <p:cNvPicPr>
            <a:picLocks noChangeAspect="1" noChangeArrowheads="1"/>
          </p:cNvPicPr>
          <p:nvPr/>
        </p:nvPicPr>
        <p:blipFill>
          <a:blip r:embed="rId7"/>
          <a:srcRect l="10070" t="48052" r="54683" b="18182"/>
          <a:stretch>
            <a:fillRect/>
          </a:stretch>
        </p:blipFill>
        <p:spPr bwMode="auto">
          <a:xfrm>
            <a:off x="4786314" y="1071550"/>
            <a:ext cx="3467491" cy="2500330"/>
          </a:xfrm>
          <a:prstGeom prst="rect">
            <a:avLst/>
          </a:prstGeom>
          <a:noFill/>
          <a:ln w="9525">
            <a:noFill/>
            <a:miter lim="800000"/>
            <a:headEnd/>
            <a:tailEnd/>
          </a:ln>
          <a:effectLst/>
        </p:spPr>
      </p:pic>
      <p:pic>
        <p:nvPicPr>
          <p:cNvPr id="1028" name="Picture 4"/>
          <p:cNvPicPr>
            <a:picLocks noChangeAspect="1" noChangeArrowheads="1"/>
          </p:cNvPicPr>
          <p:nvPr/>
        </p:nvPicPr>
        <p:blipFill>
          <a:blip r:embed="rId8"/>
          <a:srcRect l="12732" t="33333" r="57561" b="22807"/>
          <a:stretch>
            <a:fillRect/>
          </a:stretch>
        </p:blipFill>
        <p:spPr bwMode="auto">
          <a:xfrm>
            <a:off x="4786314" y="3571880"/>
            <a:ext cx="3286148" cy="1928826"/>
          </a:xfrm>
          <a:prstGeom prst="rect">
            <a:avLst/>
          </a:prstGeom>
          <a:noFill/>
          <a:ln w="9525">
            <a:noFill/>
            <a:miter lim="800000"/>
            <a:headEnd/>
            <a:tailEnd/>
          </a:ln>
          <a:effectLst/>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smtClean="0">
                <a:latin typeface="Times New Roman" pitchFamily="18" charset="0"/>
                <a:cs typeface="Times New Roman" pitchFamily="18" charset="0"/>
              </a:rPr>
              <a:t>AKADEMİK PERSONELLER</a:t>
            </a:r>
            <a:endParaRPr lang="tr-TR" dirty="0">
              <a:latin typeface="Times New Roman" pitchFamily="18" charset="0"/>
              <a:cs typeface="Times New Roman" pitchFamily="18" charset="0"/>
            </a:endParaRPr>
          </a:p>
        </p:txBody>
      </p:sp>
      <p:pic>
        <p:nvPicPr>
          <p:cNvPr id="4" name="Picture 3" descr="C:\Users\Celal\Desktop\remzi hoca\hru_amblem_logo.png"/>
          <p:cNvPicPr>
            <a:picLocks noChangeAspect="1" noChangeArrowheads="1"/>
          </p:cNvPicPr>
          <p:nvPr/>
        </p:nvPicPr>
        <p:blipFill>
          <a:blip r:embed="rId2" cstate="print"/>
          <a:srcRect/>
          <a:stretch>
            <a:fillRect/>
          </a:stretch>
        </p:blipFill>
        <p:spPr bwMode="auto">
          <a:xfrm>
            <a:off x="0" y="0"/>
            <a:ext cx="928694" cy="927528"/>
          </a:xfrm>
          <a:prstGeom prst="rect">
            <a:avLst/>
          </a:prstGeom>
          <a:noFill/>
        </p:spPr>
      </p:pic>
      <p:pic>
        <p:nvPicPr>
          <p:cNvPr id="5" name="Picture 2" descr="C:\Users\Celal\Desktop\remzi hoca\mühendislik.png"/>
          <p:cNvPicPr>
            <a:picLocks noChangeAspect="1" noChangeArrowheads="1"/>
          </p:cNvPicPr>
          <p:nvPr/>
        </p:nvPicPr>
        <p:blipFill>
          <a:blip r:embed="rId3" cstate="print"/>
          <a:srcRect/>
          <a:stretch>
            <a:fillRect/>
          </a:stretch>
        </p:blipFill>
        <p:spPr bwMode="auto">
          <a:xfrm>
            <a:off x="8215306" y="0"/>
            <a:ext cx="928694" cy="85723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1" name="10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23</a:t>
            </a:fld>
            <a:endParaRPr lang="tr-TR" dirty="0">
              <a:solidFill>
                <a:schemeClr val="tx1"/>
              </a:solidFill>
            </a:endParaRPr>
          </a:p>
        </p:txBody>
      </p:sp>
      <p:sp>
        <p:nvSpPr>
          <p:cNvPr id="15" name="6 Dikdörtgen"/>
          <p:cNvSpPr/>
          <p:nvPr/>
        </p:nvSpPr>
        <p:spPr>
          <a:xfrm>
            <a:off x="2357422" y="928674"/>
            <a:ext cx="6643734" cy="4955203"/>
          </a:xfrm>
          <a:prstGeom prst="rect">
            <a:avLst/>
          </a:prstGeom>
        </p:spPr>
        <p:txBody>
          <a:bodyPr wrap="square">
            <a:spAutoFit/>
          </a:bodyPr>
          <a:lstStyle/>
          <a:p>
            <a:pPr algn="ctr"/>
            <a:r>
              <a:rPr lang="tr-TR" sz="1800" b="1" dirty="0" smtClean="0">
                <a:latin typeface="Times New Roman" pitchFamily="18" charset="0"/>
                <a:cs typeface="Times New Roman" pitchFamily="18" charset="0"/>
              </a:rPr>
              <a:t>Prof. </a:t>
            </a:r>
            <a:r>
              <a:rPr lang="tr-TR" sz="1800" b="1" dirty="0">
                <a:latin typeface="Times New Roman" pitchFamily="18" charset="0"/>
                <a:cs typeface="Times New Roman" pitchFamily="18" charset="0"/>
              </a:rPr>
              <a:t>Dr. Ali </a:t>
            </a:r>
            <a:r>
              <a:rPr lang="tr-TR" sz="1800" b="1" dirty="0" smtClean="0">
                <a:latin typeface="Times New Roman" pitchFamily="18" charset="0"/>
                <a:cs typeface="Times New Roman" pitchFamily="18" charset="0"/>
              </a:rPr>
              <a:t>KIRÇAY</a:t>
            </a:r>
          </a:p>
          <a:p>
            <a:pPr algn="ctr"/>
            <a:r>
              <a:rPr lang="tr-TR" sz="1800" b="1" dirty="0" smtClean="0">
                <a:latin typeface="Times New Roman" pitchFamily="18" charset="0"/>
                <a:cs typeface="Times New Roman" pitchFamily="18" charset="0"/>
              </a:rPr>
              <a:t>(Bölüm Başkanı)</a:t>
            </a:r>
            <a:endParaRPr lang="tr-TR" sz="1800" b="1"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Fırat </a:t>
            </a:r>
            <a:r>
              <a:rPr lang="tr-TR" dirty="0" err="1">
                <a:latin typeface="Times New Roman" pitchFamily="18" charset="0"/>
                <a:cs typeface="Times New Roman" pitchFamily="18" charset="0"/>
              </a:rPr>
              <a:t>Üni</a:t>
            </a:r>
            <a:r>
              <a:rPr lang="tr-TR" dirty="0">
                <a:latin typeface="Times New Roman" pitchFamily="18" charset="0"/>
                <a:cs typeface="Times New Roman" pitchFamily="18" charset="0"/>
              </a:rPr>
              <a:t>. Elektrik-Elektronik Müh. Bölümü</a:t>
            </a: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Pamukkale </a:t>
            </a:r>
            <a:r>
              <a:rPr lang="tr-TR" dirty="0" err="1">
                <a:latin typeface="Times New Roman" pitchFamily="18" charset="0"/>
                <a:cs typeface="Times New Roman" pitchFamily="18" charset="0"/>
              </a:rPr>
              <a:t>Üni</a:t>
            </a:r>
            <a:r>
              <a:rPr lang="tr-TR" dirty="0">
                <a:latin typeface="Times New Roman" pitchFamily="18" charset="0"/>
                <a:cs typeface="Times New Roman" pitchFamily="18" charset="0"/>
              </a:rPr>
              <a:t>. Fen Bil. </a:t>
            </a:r>
            <a:r>
              <a:rPr lang="tr-TR" dirty="0" err="1">
                <a:latin typeface="Times New Roman" pitchFamily="18" charset="0"/>
                <a:cs typeface="Times New Roman" pitchFamily="18" charset="0"/>
              </a:rPr>
              <a:t>Enst</a:t>
            </a:r>
            <a:r>
              <a:rPr lang="tr-TR" dirty="0">
                <a:latin typeface="Times New Roman" pitchFamily="18" charset="0"/>
                <a:cs typeface="Times New Roman" pitchFamily="18" charset="0"/>
              </a:rPr>
              <a:t>. </a:t>
            </a:r>
            <a:r>
              <a:rPr lang="tr-TR" dirty="0">
                <a:solidFill>
                  <a:prstClr val="black"/>
                </a:solidFill>
                <a:latin typeface="Times New Roman" pitchFamily="18" charset="0"/>
                <a:cs typeface="Times New Roman" pitchFamily="18" charset="0"/>
              </a:rPr>
              <a:t>Elektrik-Elektronik Müh.</a:t>
            </a: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a:p>
            <a:pPr marL="274320" lvl="0" indent="-274320" algn="just">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Dokuz Eylül </a:t>
            </a:r>
            <a:r>
              <a:rPr lang="tr-TR" dirty="0" err="1">
                <a:solidFill>
                  <a:prstClr val="black"/>
                </a:solidFill>
                <a:latin typeface="Times New Roman" pitchFamily="18" charset="0"/>
                <a:cs typeface="Times New Roman" pitchFamily="18" charset="0"/>
              </a:rPr>
              <a:t>Üni</a:t>
            </a:r>
            <a:r>
              <a:rPr lang="tr-TR" dirty="0">
                <a:solidFill>
                  <a:prstClr val="black"/>
                </a:solidFill>
                <a:latin typeface="Times New Roman" pitchFamily="18" charset="0"/>
                <a:cs typeface="Times New Roman" pitchFamily="18" charset="0"/>
              </a:rPr>
              <a:t>. Fen Bil. </a:t>
            </a:r>
            <a:r>
              <a:rPr lang="tr-TR" dirty="0" err="1">
                <a:solidFill>
                  <a:prstClr val="black"/>
                </a:solidFill>
                <a:latin typeface="Times New Roman" pitchFamily="18" charset="0"/>
                <a:cs typeface="Times New Roman" pitchFamily="18" charset="0"/>
              </a:rPr>
              <a:t>Enst</a:t>
            </a:r>
            <a:r>
              <a:rPr lang="tr-TR" dirty="0">
                <a:solidFill>
                  <a:prstClr val="black"/>
                </a:solidFill>
                <a:latin typeface="Times New Roman" pitchFamily="18" charset="0"/>
                <a:cs typeface="Times New Roman" pitchFamily="18" charset="0"/>
              </a:rPr>
              <a:t>. Elektrik-Elektronik Müh.</a:t>
            </a:r>
          </a:p>
          <a:p>
            <a:pPr algn="just">
              <a:defRPr/>
            </a:pPr>
            <a:endParaRPr lang="tr-TR" dirty="0">
              <a:latin typeface="Times New Roman" pitchFamily="18" charset="0"/>
              <a:cs typeface="Times New Roman" pitchFamily="18" charset="0"/>
            </a:endParaRPr>
          </a:p>
          <a:p>
            <a:pPr marL="274320" indent="-274320" algn="just">
              <a:defRPr/>
            </a:pPr>
            <a:r>
              <a:rPr lang="tr-TR" b="1" dirty="0">
                <a:latin typeface="Times New Roman" pitchFamily="18" charset="0"/>
                <a:cs typeface="Times New Roman" pitchFamily="18" charset="0"/>
              </a:rPr>
              <a:t>Çalışma ve Uzmanlık Alanları: </a:t>
            </a:r>
          </a:p>
          <a:p>
            <a:pPr marL="274320" indent="-274320" algn="just">
              <a:buFont typeface="Wingdings 3"/>
              <a:buChar char=""/>
              <a:defRPr/>
            </a:pPr>
            <a:endParaRPr lang="tr-TR" b="1" dirty="0">
              <a:latin typeface="Times New Roman" pitchFamily="18" charset="0"/>
              <a:cs typeface="Times New Roman" pitchFamily="18" charset="0"/>
            </a:endParaRPr>
          </a:p>
          <a:p>
            <a:pPr marL="342900" indent="-342900" algn="just">
              <a:buAutoNum type="arabicPeriod"/>
              <a:defRPr/>
            </a:pPr>
            <a:r>
              <a:rPr lang="tr-TR" dirty="0">
                <a:latin typeface="Times New Roman" pitchFamily="18" charset="0"/>
                <a:cs typeface="Times New Roman" pitchFamily="18" charset="0"/>
              </a:rPr>
              <a:t>Düşük gerilimli/güçlü devre tasarımı,</a:t>
            </a:r>
          </a:p>
          <a:p>
            <a:pPr marL="342900" indent="-342900" algn="just">
              <a:buAutoNum type="arabicPeriod"/>
              <a:defRPr/>
            </a:pPr>
            <a:r>
              <a:rPr lang="tr-TR" dirty="0">
                <a:latin typeface="Times New Roman" pitchFamily="18" charset="0"/>
                <a:cs typeface="Times New Roman" pitchFamily="18" charset="0"/>
              </a:rPr>
              <a:t>Logaritmik ortam devre tasarımı,</a:t>
            </a:r>
          </a:p>
          <a:p>
            <a:pPr marL="342900" indent="-342900" algn="just">
              <a:buAutoNum type="arabicPeriod"/>
              <a:defRPr/>
            </a:pPr>
            <a:r>
              <a:rPr lang="tr-TR" dirty="0">
                <a:latin typeface="Times New Roman" pitchFamily="18" charset="0"/>
                <a:cs typeface="Times New Roman" pitchFamily="18" charset="0"/>
              </a:rPr>
              <a:t>Karekök ortam devre tasarımı,</a:t>
            </a:r>
          </a:p>
          <a:p>
            <a:pPr marL="342900" indent="-342900" algn="just">
              <a:buAutoNum type="arabicPeriod"/>
              <a:defRPr/>
            </a:pPr>
            <a:r>
              <a:rPr lang="tr-TR" dirty="0">
                <a:latin typeface="Times New Roman" pitchFamily="18" charset="0"/>
                <a:cs typeface="Times New Roman" pitchFamily="18" charset="0"/>
              </a:rPr>
              <a:t>CMOS yapılı entegre devre tasarımı,</a:t>
            </a:r>
          </a:p>
          <a:p>
            <a:pPr marL="342900" indent="-342900" algn="just">
              <a:buAutoNum type="arabicPeriod"/>
              <a:defRPr/>
            </a:pPr>
            <a:r>
              <a:rPr lang="tr-TR" dirty="0">
                <a:latin typeface="Times New Roman" pitchFamily="18" charset="0"/>
                <a:cs typeface="Times New Roman" pitchFamily="18" charset="0"/>
              </a:rPr>
              <a:t>Güç elektroniği  devrelerinin tasarımı ve gerçekleştirilmesi,</a:t>
            </a:r>
          </a:p>
          <a:p>
            <a:pPr marL="342900" indent="-342900" algn="just">
              <a:buAutoNum type="arabicPeriod"/>
              <a:defRPr/>
            </a:pPr>
            <a:r>
              <a:rPr lang="tr-TR" dirty="0">
                <a:latin typeface="Times New Roman" pitchFamily="18" charset="0"/>
                <a:cs typeface="Times New Roman" pitchFamily="18" charset="0"/>
              </a:rPr>
              <a:t>DC-AC </a:t>
            </a:r>
            <a:r>
              <a:rPr lang="tr-TR" dirty="0" err="1">
                <a:latin typeface="Times New Roman" pitchFamily="18" charset="0"/>
                <a:cs typeface="Times New Roman" pitchFamily="18" charset="0"/>
              </a:rPr>
              <a:t>invertör</a:t>
            </a:r>
            <a:r>
              <a:rPr lang="tr-TR" dirty="0">
                <a:latin typeface="Times New Roman" pitchFamily="18" charset="0"/>
                <a:cs typeface="Times New Roman" pitchFamily="18" charset="0"/>
              </a:rPr>
              <a:t>,   DC-DC </a:t>
            </a:r>
            <a:r>
              <a:rPr lang="tr-TR" dirty="0" err="1">
                <a:latin typeface="Times New Roman" pitchFamily="18" charset="0"/>
                <a:cs typeface="Times New Roman" pitchFamily="18" charset="0"/>
              </a:rPr>
              <a:t>konvertör</a:t>
            </a:r>
            <a:r>
              <a:rPr lang="tr-TR" dirty="0">
                <a:latin typeface="Times New Roman" pitchFamily="18" charset="0"/>
                <a:cs typeface="Times New Roman" pitchFamily="18" charset="0"/>
              </a:rPr>
              <a:t>, AC-AC devre yapıları,</a:t>
            </a:r>
          </a:p>
          <a:p>
            <a:pPr marL="342900" indent="-342900" algn="just">
              <a:buAutoNum type="arabicPeriod"/>
              <a:defRPr/>
            </a:pPr>
            <a:r>
              <a:rPr lang="tr-TR" dirty="0" err="1">
                <a:latin typeface="Times New Roman" pitchFamily="18" charset="0"/>
                <a:cs typeface="Times New Roman" pitchFamily="18" charset="0"/>
              </a:rPr>
              <a:t>Fotovoltaik</a:t>
            </a:r>
            <a:r>
              <a:rPr lang="tr-TR" dirty="0">
                <a:latin typeface="Times New Roman" pitchFamily="18" charset="0"/>
                <a:cs typeface="Times New Roman" pitchFamily="18" charset="0"/>
              </a:rPr>
              <a:t> sistemler.</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p:txBody>
      </p:sp>
      <p:sp>
        <p:nvSpPr>
          <p:cNvPr id="16"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17" name="Picture 4" descr="J:\K\RESİMLER\2012-05-16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4" y="1714492"/>
            <a:ext cx="2034480" cy="217689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20"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571472" y="642922"/>
            <a:ext cx="7661994" cy="4770537"/>
          </a:xfrm>
          <a:prstGeom prst="rect">
            <a:avLst/>
          </a:prstGeom>
        </p:spPr>
        <p:txBody>
          <a:bodyPr wrap="square">
            <a:spAutoFit/>
          </a:bodyPr>
          <a:lstStyle/>
          <a:p>
            <a:pPr marL="274320" lvl="0" indent="-274320" algn="just">
              <a:buFont typeface="Wingdings 3"/>
              <a:buChar char=""/>
              <a:defRPr/>
            </a:pPr>
            <a:endParaRPr lang="tr-TR" sz="1200" b="1" dirty="0">
              <a:solidFill>
                <a:prstClr val="black"/>
              </a:solidFill>
              <a:latin typeface="Times New Roman" pitchFamily="18" charset="0"/>
              <a:cs typeface="Times New Roman" pitchFamily="18" charset="0"/>
            </a:endParaRPr>
          </a:p>
          <a:p>
            <a:pPr algn="r">
              <a:defRPr/>
            </a:pPr>
            <a:r>
              <a:rPr lang="tr-TR" sz="1600" b="1" dirty="0">
                <a:latin typeface="Times New Roman" pitchFamily="18" charset="0"/>
                <a:cs typeface="Times New Roman" pitchFamily="18" charset="0"/>
              </a:rPr>
              <a:t>                                                                                                     </a:t>
            </a:r>
            <a:r>
              <a:rPr lang="tr-TR" sz="1600" b="1" dirty="0" smtClean="0">
                <a:latin typeface="Times New Roman" pitchFamily="18" charset="0"/>
                <a:cs typeface="Times New Roman" pitchFamily="18" charset="0"/>
              </a:rPr>
              <a:t>Prof. </a:t>
            </a:r>
            <a:r>
              <a:rPr lang="tr-TR" sz="1600" b="1" dirty="0">
                <a:latin typeface="Times New Roman" pitchFamily="18" charset="0"/>
                <a:cs typeface="Times New Roman" pitchFamily="18" charset="0"/>
              </a:rPr>
              <a:t>Dr. Ali </a:t>
            </a:r>
            <a:r>
              <a:rPr lang="tr-TR" sz="1600" b="1" dirty="0" err="1">
                <a:latin typeface="Times New Roman" pitchFamily="18" charset="0"/>
                <a:cs typeface="Times New Roman" pitchFamily="18" charset="0"/>
              </a:rPr>
              <a:t>KIRÇAY</a:t>
            </a:r>
            <a:endParaRPr lang="tr-TR" sz="1600" b="1" dirty="0">
              <a:latin typeface="Times New Roman" pitchFamily="18" charset="0"/>
              <a:cs typeface="Times New Roman" pitchFamily="18" charset="0"/>
            </a:endParaRPr>
          </a:p>
          <a:p>
            <a:pPr marL="274320" lvl="0" indent="-274320" algn="just">
              <a:buFont typeface="Wingdings 3"/>
              <a:buChar char=""/>
              <a:defRPr/>
            </a:pPr>
            <a:endParaRPr lang="tr-TR" sz="1200" b="1" dirty="0">
              <a:solidFill>
                <a:prstClr val="black"/>
              </a:solidFill>
              <a:latin typeface="Times New Roman" pitchFamily="18" charset="0"/>
              <a:cs typeface="Times New Roman" pitchFamily="18" charset="0"/>
            </a:endParaRPr>
          </a:p>
          <a:p>
            <a:pPr marL="274320" lvl="0" indent="-274320" algn="just">
              <a:defRPr/>
            </a:pPr>
            <a:r>
              <a:rPr lang="tr-TR" sz="1800" b="1" dirty="0">
                <a:solidFill>
                  <a:prstClr val="black"/>
                </a:solidFill>
                <a:latin typeface="Times New Roman" pitchFamily="18" charset="0"/>
                <a:cs typeface="Times New Roman" pitchFamily="18" charset="0"/>
              </a:rPr>
              <a:t>Projeler:</a:t>
            </a:r>
            <a:r>
              <a:rPr lang="tr-TR" sz="1200" dirty="0">
                <a:solidFill>
                  <a:prstClr val="black"/>
                </a:solidFill>
                <a:latin typeface="Times New Roman" pitchFamily="18" charset="0"/>
                <a:cs typeface="Times New Roman" pitchFamily="18" charset="0"/>
              </a:rPr>
              <a:t>  </a:t>
            </a:r>
          </a:p>
          <a:p>
            <a:pPr marL="228600" indent="-228600" algn="just">
              <a:spcAft>
                <a:spcPts val="0"/>
              </a:spcAft>
              <a:tabLst>
                <a:tab pos="228600" algn="l"/>
              </a:tabLst>
            </a:pPr>
            <a:endParaRPr lang="tr-TR" sz="1200" b="1" dirty="0">
              <a:latin typeface="Verdana"/>
              <a:ea typeface="Times New Roman"/>
            </a:endParaRPr>
          </a:p>
          <a:p>
            <a:pPr marL="228600" indent="-228600" algn="just">
              <a:lnSpc>
                <a:spcPct val="150000"/>
              </a:lnSpc>
              <a:spcAft>
                <a:spcPts val="0"/>
              </a:spcAft>
              <a:tabLst>
                <a:tab pos="228600" algn="l"/>
              </a:tabLst>
            </a:pPr>
            <a:r>
              <a:rPr lang="tr-TR" sz="1200" b="1" dirty="0">
                <a:latin typeface="Comic Sans MS" panose="030F0702030302020204" pitchFamily="66" charset="0"/>
                <a:ea typeface="Times New Roman"/>
              </a:rPr>
              <a:t>1. </a:t>
            </a:r>
            <a:r>
              <a:rPr lang="tr-TR" sz="1200" dirty="0">
                <a:latin typeface="Times New Roman" panose="02020603050405020304" pitchFamily="18" charset="0"/>
                <a:ea typeface="Times New Roman"/>
                <a:cs typeface="Times New Roman" panose="02020603050405020304" pitchFamily="18" charset="0"/>
              </a:rPr>
              <a:t>"</a:t>
            </a:r>
            <a:r>
              <a:rPr lang="en-US" sz="1200" dirty="0">
                <a:latin typeface="Times New Roman" panose="02020603050405020304" pitchFamily="18" charset="0"/>
                <a:ea typeface="Times New Roman"/>
                <a:cs typeface="Times New Roman" panose="02020603050405020304" pitchFamily="18" charset="0"/>
              </a:rPr>
              <a:t>10 MVA DYN 11 ONAF 34500/11000 </a:t>
            </a:r>
            <a:r>
              <a:rPr lang="en-US" sz="1200" dirty="0" err="1">
                <a:latin typeface="Times New Roman" panose="02020603050405020304" pitchFamily="18" charset="0"/>
                <a:ea typeface="Times New Roman"/>
                <a:cs typeface="Times New Roman" panose="02020603050405020304" pitchFamily="18" charset="0"/>
              </a:rPr>
              <a:t>Güç</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Transformatörü</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Üzerinde</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Nüve</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Silisli</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Saç</a:t>
            </a:r>
            <a:r>
              <a:rPr lang="en-US" sz="1200" dirty="0">
                <a:latin typeface="Times New Roman" panose="02020603050405020304" pitchFamily="18" charset="0"/>
                <a:ea typeface="Times New Roman"/>
                <a:cs typeface="Times New Roman" panose="02020603050405020304" pitchFamily="18" charset="0"/>
              </a:rPr>
              <a:t>) Primer, </a:t>
            </a:r>
            <a:r>
              <a:rPr lang="en-US" sz="1200" dirty="0" err="1">
                <a:latin typeface="Times New Roman" panose="02020603050405020304" pitchFamily="18" charset="0"/>
                <a:ea typeface="Times New Roman"/>
                <a:cs typeface="Times New Roman" panose="02020603050405020304" pitchFamily="18" charset="0"/>
              </a:rPr>
              <a:t>Sekonder</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Mekanik</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Konstriksüyon</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Yapılarında</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Yeni</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Teknikler</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Kullanılarak</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Güç</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Sabit</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Kalmak</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Kaydıyla</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Ekonomik</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Kompakt</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Trafo</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Prototip</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Imal</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Deneysel</a:t>
            </a:r>
            <a:r>
              <a:rPr lang="en-US" sz="1200" dirty="0">
                <a:latin typeface="Times New Roman" panose="02020603050405020304" pitchFamily="18" charset="0"/>
                <a:ea typeface="Times New Roman"/>
                <a:cs typeface="Times New Roman" panose="02020603050405020304" pitchFamily="18" charset="0"/>
              </a:rPr>
              <a:t> </a:t>
            </a:r>
            <a:r>
              <a:rPr lang="en-US" sz="1200" dirty="0" err="1">
                <a:latin typeface="Times New Roman" panose="02020603050405020304" pitchFamily="18" charset="0"/>
                <a:ea typeface="Times New Roman"/>
                <a:cs typeface="Times New Roman" panose="02020603050405020304" pitchFamily="18" charset="0"/>
              </a:rPr>
              <a:t>Çalısması</a:t>
            </a:r>
            <a:r>
              <a:rPr lang="tr-TR" sz="1200" dirty="0">
                <a:latin typeface="Times New Roman" panose="02020603050405020304" pitchFamily="18" charset="0"/>
                <a:ea typeface="Times New Roman"/>
                <a:cs typeface="Times New Roman" panose="02020603050405020304" pitchFamily="18" charset="0"/>
              </a:rPr>
              <a:t>", KOSGEB Araştırma-Geliştirme, </a:t>
            </a:r>
            <a:r>
              <a:rPr lang="tr-TR" sz="1200" dirty="0" err="1">
                <a:latin typeface="Times New Roman" panose="02020603050405020304" pitchFamily="18" charset="0"/>
                <a:ea typeface="Times New Roman"/>
                <a:cs typeface="Times New Roman" panose="02020603050405020304" pitchFamily="18" charset="0"/>
              </a:rPr>
              <a:t>İnovasyon</a:t>
            </a:r>
            <a:r>
              <a:rPr lang="tr-TR" sz="1200" dirty="0">
                <a:latin typeface="Times New Roman" panose="02020603050405020304" pitchFamily="18" charset="0"/>
                <a:ea typeface="Times New Roman"/>
                <a:cs typeface="Times New Roman" panose="02020603050405020304" pitchFamily="18" charset="0"/>
              </a:rPr>
              <a:t> ve Endüstriyel Uygulama Destek Programı, </a:t>
            </a:r>
            <a:r>
              <a:rPr lang="tr-TR" sz="1200" dirty="0" err="1">
                <a:latin typeface="Times New Roman" panose="02020603050405020304" pitchFamily="18" charset="0"/>
                <a:ea typeface="Times New Roman"/>
                <a:cs typeface="Times New Roman" panose="02020603050405020304" pitchFamily="18" charset="0"/>
              </a:rPr>
              <a:t>Meksan</a:t>
            </a:r>
            <a:r>
              <a:rPr lang="tr-TR" sz="1200" dirty="0">
                <a:latin typeface="Times New Roman" panose="02020603050405020304" pitchFamily="18" charset="0"/>
                <a:ea typeface="Times New Roman"/>
                <a:cs typeface="Times New Roman" panose="02020603050405020304" pitchFamily="18" charset="0"/>
              </a:rPr>
              <a:t> Trafo Sanayi ve Ticaret Limited Şirketi, Toplam Proje Bütçesi: 683.096,27 TL,   Toplam Proje Süresi : 12 Ay, 21/09/2014-22/09/2015, (Proje Danışmanı).</a:t>
            </a:r>
            <a:endParaRPr lang="en-US" sz="1200" dirty="0">
              <a:latin typeface="Times New Roman" panose="02020603050405020304" pitchFamily="18" charset="0"/>
              <a:ea typeface="Times New Roman"/>
              <a:cs typeface="Times New Roman" panose="02020603050405020304" pitchFamily="18" charset="0"/>
            </a:endParaRPr>
          </a:p>
          <a:p>
            <a:pPr marL="228600" indent="-228600" algn="just">
              <a:lnSpc>
                <a:spcPct val="150000"/>
              </a:lnSpc>
              <a:spcAft>
                <a:spcPts val="0"/>
              </a:spcAft>
              <a:tabLst>
                <a:tab pos="228600" algn="l"/>
              </a:tabLst>
            </a:pPr>
            <a:r>
              <a:rPr lang="tr-TR" sz="1200" dirty="0">
                <a:latin typeface="Times New Roman" panose="02020603050405020304" pitchFamily="18" charset="0"/>
                <a:ea typeface="Times New Roman"/>
                <a:cs typeface="Times New Roman" panose="02020603050405020304" pitchFamily="18" charset="0"/>
              </a:rPr>
              <a:t>2. "Kısa Devrelere Dayanıklı 16 MVA Güç Trafosu Üretimi", KOSGEB Araştırma-Geliştirme, </a:t>
            </a:r>
            <a:r>
              <a:rPr lang="tr-TR" sz="1200" dirty="0" err="1">
                <a:latin typeface="Times New Roman" panose="02020603050405020304" pitchFamily="18" charset="0"/>
                <a:ea typeface="Times New Roman"/>
                <a:cs typeface="Times New Roman" panose="02020603050405020304" pitchFamily="18" charset="0"/>
              </a:rPr>
              <a:t>İnovasyon</a:t>
            </a:r>
            <a:r>
              <a:rPr lang="tr-TR" sz="1200" dirty="0">
                <a:latin typeface="Times New Roman" panose="02020603050405020304" pitchFamily="18" charset="0"/>
                <a:ea typeface="Times New Roman"/>
                <a:cs typeface="Times New Roman" panose="02020603050405020304" pitchFamily="18" charset="0"/>
              </a:rPr>
              <a:t> ve Endüstriyel Uygulama Destek Programı, </a:t>
            </a:r>
            <a:r>
              <a:rPr lang="tr-TR" sz="1200" dirty="0" err="1">
                <a:latin typeface="Times New Roman" panose="02020603050405020304" pitchFamily="18" charset="0"/>
                <a:ea typeface="Times New Roman"/>
                <a:cs typeface="Times New Roman" panose="02020603050405020304" pitchFamily="18" charset="0"/>
              </a:rPr>
              <a:t>Meksan</a:t>
            </a:r>
            <a:r>
              <a:rPr lang="tr-TR" sz="1200" dirty="0">
                <a:latin typeface="Times New Roman" panose="02020603050405020304" pitchFamily="18" charset="0"/>
                <a:ea typeface="Times New Roman"/>
                <a:cs typeface="Times New Roman" panose="02020603050405020304" pitchFamily="18" charset="0"/>
              </a:rPr>
              <a:t> Trafo Sanayi ve Ticaret Limited Şirketi, Toplam Proje Bütçesi: 683.096,27 TL,   Toplam Proje Süresi : 12 Ay, Ocak 2012-Ocak 2013.</a:t>
            </a:r>
            <a:endParaRPr lang="en-US" sz="1200" dirty="0">
              <a:latin typeface="Times New Roman" panose="02020603050405020304" pitchFamily="18" charset="0"/>
              <a:ea typeface="Times New Roman"/>
              <a:cs typeface="Times New Roman" panose="02020603050405020304" pitchFamily="18" charset="0"/>
            </a:endParaRPr>
          </a:p>
          <a:p>
            <a:pPr marL="228600" indent="-228600" algn="just">
              <a:lnSpc>
                <a:spcPct val="150000"/>
              </a:lnSpc>
              <a:spcAft>
                <a:spcPts val="0"/>
              </a:spcAft>
              <a:tabLst>
                <a:tab pos="228600" algn="l"/>
              </a:tabLst>
            </a:pPr>
            <a:r>
              <a:rPr lang="tr-TR" sz="1200" dirty="0">
                <a:latin typeface="Times New Roman" panose="02020603050405020304" pitchFamily="18" charset="0"/>
                <a:ea typeface="Times New Roman"/>
                <a:cs typeface="Times New Roman" panose="02020603050405020304" pitchFamily="18" charset="0"/>
              </a:rPr>
              <a:t>3. "Robotik Uygulama Projesi", (</a:t>
            </a:r>
            <a:r>
              <a:rPr lang="tr-TR" sz="1200" dirty="0" err="1">
                <a:latin typeface="Times New Roman" panose="02020603050405020304" pitchFamily="18" charset="0"/>
                <a:ea typeface="Times New Roman"/>
                <a:cs typeface="Times New Roman" panose="02020603050405020304" pitchFamily="18" charset="0"/>
              </a:rPr>
              <a:t>Asia</a:t>
            </a:r>
            <a:r>
              <a:rPr lang="tr-TR" sz="1200" dirty="0">
                <a:latin typeface="Times New Roman" panose="02020603050405020304" pitchFamily="18" charset="0"/>
                <a:ea typeface="Times New Roman"/>
                <a:cs typeface="Times New Roman" panose="02020603050405020304" pitchFamily="18" charset="0"/>
              </a:rPr>
              <a:t>-Pacific Robot </a:t>
            </a:r>
            <a:r>
              <a:rPr lang="tr-TR" sz="1200" dirty="0" err="1">
                <a:latin typeface="Times New Roman" panose="02020603050405020304" pitchFamily="18" charset="0"/>
                <a:ea typeface="Times New Roman"/>
                <a:cs typeface="Times New Roman" panose="02020603050405020304" pitchFamily="18" charset="0"/>
              </a:rPr>
              <a:t>Contest</a:t>
            </a:r>
            <a:r>
              <a:rPr lang="tr-TR" sz="1200" dirty="0">
                <a:latin typeface="Times New Roman" panose="02020603050405020304" pitchFamily="18" charset="0"/>
                <a:ea typeface="Times New Roman"/>
                <a:cs typeface="Times New Roman" panose="02020603050405020304" pitchFamily="18" charset="0"/>
              </a:rPr>
              <a:t> 2009 TOKYO yarışması) Pamukkale Üniversitesi Bilimsel Araştırma Projesi (PAUBAP), 2009KRM002, (Araştırmacı).</a:t>
            </a:r>
            <a:endParaRPr lang="en-US" sz="1200" dirty="0">
              <a:latin typeface="Times New Roman" panose="02020603050405020304" pitchFamily="18" charset="0"/>
              <a:ea typeface="Times New Roman"/>
              <a:cs typeface="Times New Roman" panose="02020603050405020304" pitchFamily="18" charset="0"/>
            </a:endParaRPr>
          </a:p>
          <a:p>
            <a:pPr marL="228600" indent="-228600" algn="just">
              <a:lnSpc>
                <a:spcPct val="150000"/>
              </a:lnSpc>
              <a:spcAft>
                <a:spcPts val="0"/>
              </a:spcAft>
              <a:tabLst>
                <a:tab pos="228600" algn="l"/>
              </a:tabLst>
            </a:pPr>
            <a:r>
              <a:rPr lang="tr-TR" sz="1200" dirty="0">
                <a:latin typeface="Times New Roman" panose="02020603050405020304" pitchFamily="18" charset="0"/>
                <a:ea typeface="Times New Roman"/>
                <a:cs typeface="Times New Roman" panose="02020603050405020304" pitchFamily="18" charset="0"/>
              </a:rPr>
              <a:t>4. "Elektrik-Elektronik Mühendisliğinde Eğitim Öğretimin Kalitesini Artırmak ve Sanayi Üniversite İşbirliğini Geliştirmek İçin </a:t>
            </a:r>
            <a:r>
              <a:rPr lang="tr-TR" sz="1200" dirty="0" err="1">
                <a:latin typeface="Times New Roman" panose="02020603050405020304" pitchFamily="18" charset="0"/>
                <a:ea typeface="Times New Roman"/>
                <a:cs typeface="Times New Roman" panose="02020603050405020304" pitchFamily="18" charset="0"/>
              </a:rPr>
              <a:t>Laboratuar</a:t>
            </a:r>
            <a:r>
              <a:rPr lang="tr-TR" sz="1200" dirty="0">
                <a:latin typeface="Times New Roman" panose="02020603050405020304" pitchFamily="18" charset="0"/>
                <a:ea typeface="Times New Roman"/>
                <a:cs typeface="Times New Roman" panose="02020603050405020304" pitchFamily="18" charset="0"/>
              </a:rPr>
              <a:t> Altyapısı Kurma" Pamukkale Üniversitesi Bilimsel Araştırma Projesi (PAUBAP), 2008KRM016, (Araştırmacı).</a:t>
            </a:r>
            <a:endParaRPr lang="en-US" sz="1200" dirty="0">
              <a:effectLst/>
              <a:latin typeface="Times New Roman" panose="02020603050405020304" pitchFamily="18" charset="0"/>
              <a:ea typeface="Times New Roman"/>
              <a:cs typeface="Times New Roman" panose="02020603050405020304" pitchFamily="18" charset="0"/>
            </a:endParaRPr>
          </a:p>
        </p:txBody>
      </p:sp>
      <p:sp>
        <p:nvSpPr>
          <p:cNvPr id="7" name="10 Slayt Numarası Yer Tutucusu"/>
          <p:cNvSpPr>
            <a:spLocks noGrp="1"/>
          </p:cNvSpPr>
          <p:nvPr>
            <p:ph type="sldNum" sz="quarter" idx="12"/>
          </p:nvPr>
        </p:nvSpPr>
        <p:spPr>
          <a:xfrm>
            <a:off x="8143900" y="5214954"/>
            <a:ext cx="762000" cy="304800"/>
          </a:xfrm>
        </p:spPr>
        <p:txBody>
          <a:bodyPr/>
          <a:lstStyle/>
          <a:p>
            <a:fld id="{78D21D61-5BF1-47BC-8A54-2A809EDF2BE5}" type="slidenum">
              <a:rPr lang="tr-TR" smtClean="0">
                <a:solidFill>
                  <a:schemeClr val="tx1"/>
                </a:solidFill>
              </a:rPr>
              <a:pPr/>
              <a:t>24</a:t>
            </a:fld>
            <a:endParaRPr lang="tr-TR" dirty="0">
              <a:solidFill>
                <a:schemeClr val="tx1"/>
              </a:solidFill>
            </a:endParaRPr>
          </a:p>
        </p:txBody>
      </p:sp>
      <p:pic>
        <p:nvPicPr>
          <p:cNvPr id="8" name="Picture 3" descr="C:\Users\Celal\Desktop\remzi hoca\hru_amblem_logo.png"/>
          <p:cNvPicPr>
            <a:picLocks noChangeAspect="1" noChangeArrowheads="1"/>
          </p:cNvPicPr>
          <p:nvPr/>
        </p:nvPicPr>
        <p:blipFill>
          <a:blip r:embed="rId2" cstate="print"/>
          <a:srcRect/>
          <a:stretch>
            <a:fillRect/>
          </a:stretch>
        </p:blipFill>
        <p:spPr bwMode="auto">
          <a:xfrm>
            <a:off x="0" y="0"/>
            <a:ext cx="928694" cy="927528"/>
          </a:xfrm>
          <a:prstGeom prst="rect">
            <a:avLst/>
          </a:prstGeom>
          <a:noFill/>
        </p:spPr>
      </p:pic>
      <p:pic>
        <p:nvPicPr>
          <p:cNvPr id="10" name="Picture 2" descr="C:\Users\Celal\Desktop\remzi hoca\mühendislik.png"/>
          <p:cNvPicPr>
            <a:picLocks noChangeAspect="1" noChangeArrowheads="1"/>
          </p:cNvPicPr>
          <p:nvPr/>
        </p:nvPicPr>
        <p:blipFill>
          <a:blip r:embed="rId3"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2157232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714612" y="642922"/>
            <a:ext cx="6229926" cy="5278368"/>
          </a:xfrm>
          <a:prstGeom prst="rect">
            <a:avLst/>
          </a:prstGeom>
        </p:spPr>
        <p:txBody>
          <a:bodyPr wrap="square">
            <a:spAutoFit/>
          </a:bodyPr>
          <a:lstStyle/>
          <a:p>
            <a:pPr algn="ctr"/>
            <a:r>
              <a:rPr lang="tr-TR" sz="1800" b="1" dirty="0" smtClean="0">
                <a:latin typeface="Times New Roman" pitchFamily="18" charset="0"/>
                <a:cs typeface="Times New Roman" pitchFamily="18" charset="0"/>
              </a:rPr>
              <a:t>Prof. </a:t>
            </a:r>
            <a:r>
              <a:rPr lang="tr-TR" sz="1800" b="1" dirty="0">
                <a:latin typeface="Times New Roman" pitchFamily="18" charset="0"/>
                <a:cs typeface="Times New Roman" pitchFamily="18" charset="0"/>
              </a:rPr>
              <a:t>Dr. M. Tahir GÜLLÜOĞLU</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lnSpc>
                <a:spcPct val="150000"/>
              </a:lnSpc>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Gazi Üniversitesi, Fizik Bölümü, 1990</a:t>
            </a:r>
          </a:p>
          <a:p>
            <a:pPr marL="274320" indent="-274320" algn="just">
              <a:lnSpc>
                <a:spcPct val="150000"/>
              </a:lnSpc>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Gazi Üniversitesi, Fizik Bölümü, 1995</a:t>
            </a:r>
          </a:p>
          <a:p>
            <a:pPr marL="274320" indent="-274320" algn="just">
              <a:lnSpc>
                <a:spcPct val="150000"/>
              </a:lnSpc>
              <a:buFont typeface="Wingdings 3"/>
              <a:buChar char=""/>
              <a:defRPr/>
            </a:pPr>
            <a:r>
              <a:rPr lang="tr-TR" b="1" dirty="0">
                <a:latin typeface="Times New Roman" pitchFamily="18" charset="0"/>
                <a:cs typeface="Times New Roman" pitchFamily="18" charset="0"/>
              </a:rPr>
              <a:t>Doktora: </a:t>
            </a:r>
            <a:r>
              <a:rPr lang="tr-TR" dirty="0">
                <a:latin typeface="Times New Roman" pitchFamily="18" charset="0"/>
                <a:cs typeface="Times New Roman" pitchFamily="18" charset="0"/>
              </a:rPr>
              <a:t>Gazi Üniversitesi, Fizik Bölümü, 2000</a:t>
            </a:r>
          </a:p>
          <a:p>
            <a:pPr marL="274320" indent="-274320" algn="just">
              <a:lnSpc>
                <a:spcPct val="150000"/>
              </a:lnSpc>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anose="02020603050405020304" pitchFamily="18" charset="0"/>
                <a:cs typeface="Times New Roman" panose="02020603050405020304" pitchFamily="18" charset="0"/>
              </a:rPr>
              <a:t>Elektromanyetizma, Atom, Molekül ve Lazer Fiziği , Matematiksel Fizik</a:t>
            </a:r>
          </a:p>
          <a:p>
            <a:pPr algn="just">
              <a:defRPr/>
            </a:pPr>
            <a:endParaRPr lang="tr-TR" b="1" dirty="0">
              <a:latin typeface="Times New Roman" panose="02020603050405020304" pitchFamily="18" charset="0"/>
              <a:cs typeface="Times New Roman" panose="02020603050405020304" pitchFamily="18" charset="0"/>
            </a:endParaRPr>
          </a:p>
          <a:p>
            <a:pPr marL="274320" indent="-274320" algn="just">
              <a:defRPr/>
            </a:pPr>
            <a:r>
              <a:rPr lang="tr-TR" b="1" dirty="0">
                <a:latin typeface="Times New Roman" panose="02020603050405020304" pitchFamily="18" charset="0"/>
                <a:cs typeface="Times New Roman" panose="02020603050405020304" pitchFamily="18" charset="0"/>
              </a:rPr>
              <a:t>Projeler (Bir Kısmı): </a:t>
            </a:r>
            <a:r>
              <a:rPr lang="tr-TR" sz="1200" dirty="0" smtClean="0">
                <a:latin typeface="Times New Roman" panose="02020603050405020304" pitchFamily="18" charset="0"/>
                <a:cs typeface="Times New Roman" panose="02020603050405020304" pitchFamily="18" charset="0"/>
              </a:rPr>
              <a:t>Bazı </a:t>
            </a:r>
            <a:r>
              <a:rPr lang="tr-TR" sz="1200" dirty="0">
                <a:latin typeface="Times New Roman" panose="02020603050405020304" pitchFamily="18" charset="0"/>
                <a:cs typeface="Times New Roman" panose="02020603050405020304" pitchFamily="18" charset="0"/>
              </a:rPr>
              <a:t>Radikallerin Elektron </a:t>
            </a:r>
            <a:r>
              <a:rPr lang="tr-TR" sz="1200" dirty="0" err="1">
                <a:latin typeface="Times New Roman" panose="02020603050405020304" pitchFamily="18" charset="0"/>
                <a:cs typeface="Times New Roman" panose="02020603050405020304" pitchFamily="18" charset="0"/>
              </a:rPr>
              <a:t>Paramanyetik</a:t>
            </a:r>
            <a:r>
              <a:rPr lang="tr-TR" sz="1200" dirty="0">
                <a:latin typeface="Times New Roman" panose="02020603050405020304" pitchFamily="18" charset="0"/>
                <a:cs typeface="Times New Roman" panose="02020603050405020304" pitchFamily="18" charset="0"/>
              </a:rPr>
              <a:t> Rezonans Parametrelerinin hesaplanması. (BAP-7.000 TL)</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 Mekanik </a:t>
            </a:r>
            <a:r>
              <a:rPr lang="tr-TR" sz="1200" dirty="0" err="1">
                <a:latin typeface="Times New Roman" panose="02020603050405020304" pitchFamily="18" charset="0"/>
                <a:cs typeface="Times New Roman" panose="02020603050405020304" pitchFamily="18" charset="0"/>
              </a:rPr>
              <a:t>Ventilatörden</a:t>
            </a:r>
            <a:r>
              <a:rPr lang="tr-TR" sz="1200" dirty="0">
                <a:latin typeface="Times New Roman" panose="02020603050405020304" pitchFamily="18" charset="0"/>
                <a:cs typeface="Times New Roman" panose="02020603050405020304" pitchFamily="18" charset="0"/>
              </a:rPr>
              <a:t> Ayırma Başarısı Tahmin Parametrelerinin </a:t>
            </a:r>
            <a:r>
              <a:rPr lang="tr-TR" sz="1200" dirty="0" err="1">
                <a:latin typeface="Times New Roman" panose="02020603050405020304" pitchFamily="18" charset="0"/>
                <a:cs typeface="Times New Roman" panose="02020603050405020304" pitchFamily="18" charset="0"/>
              </a:rPr>
              <a:t>LabVIEW</a:t>
            </a:r>
            <a:r>
              <a:rPr lang="tr-TR" sz="1200" dirty="0">
                <a:latin typeface="Times New Roman" panose="02020603050405020304" pitchFamily="18" charset="0"/>
                <a:cs typeface="Times New Roman" panose="02020603050405020304" pitchFamily="18" charset="0"/>
              </a:rPr>
              <a:t> ile Modellenmesi. (BAP-2.0000 TL)</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 N uçlu organik </a:t>
            </a:r>
            <a:r>
              <a:rPr lang="tr-TR" sz="1200" dirty="0" err="1">
                <a:latin typeface="Times New Roman" panose="02020603050405020304" pitchFamily="18" charset="0"/>
                <a:cs typeface="Times New Roman" panose="02020603050405020304" pitchFamily="18" charset="0"/>
              </a:rPr>
              <a:t>Ligandların</a:t>
            </a:r>
            <a:r>
              <a:rPr lang="tr-TR" sz="1200" dirty="0">
                <a:latin typeface="Times New Roman" panose="02020603050405020304" pitchFamily="18" charset="0"/>
                <a:cs typeface="Times New Roman" panose="02020603050405020304" pitchFamily="18" charset="0"/>
              </a:rPr>
              <a:t> ve bileşiklerin yapısal ve </a:t>
            </a:r>
            <a:r>
              <a:rPr lang="tr-TR" sz="1200" dirty="0" err="1">
                <a:latin typeface="Times New Roman" panose="02020603050405020304" pitchFamily="18" charset="0"/>
                <a:cs typeface="Times New Roman" panose="02020603050405020304" pitchFamily="18" charset="0"/>
              </a:rPr>
              <a:t>spektroskopik</a:t>
            </a:r>
            <a:r>
              <a:rPr lang="tr-TR" sz="1200" dirty="0">
                <a:latin typeface="Times New Roman" panose="02020603050405020304" pitchFamily="18" charset="0"/>
                <a:cs typeface="Times New Roman" panose="02020603050405020304" pitchFamily="18" charset="0"/>
              </a:rPr>
              <a:t> özelliklerinin deneysel ve teorik yöntemlerle incelenmesi. (BAP-8.497 TL)</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Bazı Molekül ve Komplekslere ait Farklı Geometrik yapıların İncelenmesi</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Organik Bileşiklerin Yapıları ile Süper İletken Malzeme Üretimi ve bu Malzemelerin </a:t>
            </a:r>
            <a:r>
              <a:rPr lang="tr-TR" sz="1200" dirty="0" err="1">
                <a:latin typeface="Times New Roman" panose="02020603050405020304" pitchFamily="18" charset="0"/>
                <a:cs typeface="Times New Roman" panose="02020603050405020304" pitchFamily="18" charset="0"/>
              </a:rPr>
              <a:t>Spektroskopik</a:t>
            </a:r>
            <a:r>
              <a:rPr lang="tr-TR" sz="1200" dirty="0">
                <a:latin typeface="Times New Roman" panose="02020603050405020304" pitchFamily="18" charset="0"/>
                <a:cs typeface="Times New Roman" panose="02020603050405020304" pitchFamily="18" charset="0"/>
              </a:rPr>
              <a:t> Özelliklerinin Deneysel </a:t>
            </a:r>
            <a:r>
              <a:rPr lang="tr-TR" sz="1200" dirty="0" err="1">
                <a:latin typeface="Times New Roman" panose="02020603050405020304" pitchFamily="18" charset="0"/>
                <a:cs typeface="Times New Roman" panose="02020603050405020304" pitchFamily="18" charset="0"/>
              </a:rPr>
              <a:t>FT</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IR</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FT</a:t>
            </a:r>
            <a:r>
              <a:rPr lang="tr-TR" sz="1200" dirty="0">
                <a:latin typeface="Times New Roman" panose="02020603050405020304" pitchFamily="18" charset="0"/>
                <a:cs typeface="Times New Roman" panose="02020603050405020304" pitchFamily="18" charset="0"/>
              </a:rPr>
              <a:t> Raman ve </a:t>
            </a:r>
            <a:r>
              <a:rPr lang="tr-TR" sz="1200" dirty="0" err="1">
                <a:latin typeface="Times New Roman" panose="02020603050405020304" pitchFamily="18" charset="0"/>
                <a:cs typeface="Times New Roman" panose="02020603050405020304" pitchFamily="18" charset="0"/>
              </a:rPr>
              <a:t>FT</a:t>
            </a:r>
            <a:r>
              <a:rPr lang="tr-TR" sz="1200" dirty="0">
                <a:latin typeface="Times New Roman" panose="02020603050405020304" pitchFamily="18" charset="0"/>
                <a:cs typeface="Times New Roman" panose="02020603050405020304" pitchFamily="18" charset="0"/>
              </a:rPr>
              <a:t> </a:t>
            </a:r>
            <a:r>
              <a:rPr lang="tr-TR" sz="1200" dirty="0" err="1">
                <a:latin typeface="Times New Roman" panose="02020603050405020304" pitchFamily="18" charset="0"/>
                <a:cs typeface="Times New Roman" panose="02020603050405020304" pitchFamily="18" charset="0"/>
              </a:rPr>
              <a:t>NMR</a:t>
            </a:r>
            <a:r>
              <a:rPr lang="tr-TR" sz="1200" dirty="0">
                <a:latin typeface="Times New Roman" panose="02020603050405020304" pitchFamily="18" charset="0"/>
                <a:cs typeface="Times New Roman" panose="02020603050405020304" pitchFamily="18" charset="0"/>
              </a:rPr>
              <a:t> ve Teorik ab </a:t>
            </a:r>
            <a:r>
              <a:rPr lang="tr-TR" sz="1200" dirty="0" err="1">
                <a:latin typeface="Times New Roman" panose="02020603050405020304" pitchFamily="18" charset="0"/>
                <a:cs typeface="Times New Roman" panose="02020603050405020304" pitchFamily="18" charset="0"/>
              </a:rPr>
              <a:t>initio</a:t>
            </a:r>
            <a:r>
              <a:rPr lang="tr-TR" sz="1200" dirty="0">
                <a:latin typeface="Times New Roman" panose="02020603050405020304" pitchFamily="18" charset="0"/>
                <a:cs typeface="Times New Roman" panose="02020603050405020304" pitchFamily="18" charset="0"/>
              </a:rPr>
              <a:t> HF ve </a:t>
            </a:r>
            <a:r>
              <a:rPr lang="tr-TR" sz="1200" dirty="0" err="1">
                <a:latin typeface="Times New Roman" panose="02020603050405020304" pitchFamily="18" charset="0"/>
                <a:cs typeface="Times New Roman" panose="02020603050405020304" pitchFamily="18" charset="0"/>
              </a:rPr>
              <a:t>DFT</a:t>
            </a:r>
            <a:r>
              <a:rPr lang="tr-TR" sz="1200" dirty="0">
                <a:latin typeface="Times New Roman" panose="02020603050405020304" pitchFamily="18" charset="0"/>
                <a:cs typeface="Times New Roman" panose="02020603050405020304" pitchFamily="18" charset="0"/>
              </a:rPr>
              <a:t> Yöntemleri ile İncelenmesi (BAP-12.564 TL)</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endParaRPr lang="tr-TR" sz="1200" b="1" dirty="0">
              <a:latin typeface="Times New Roman" pitchFamily="18" charset="0"/>
              <a:cs typeface="Times New Roman" pitchFamily="18" charset="0"/>
            </a:endParaRPr>
          </a:p>
          <a:p>
            <a:pPr marL="274320" indent="-274320" algn="just">
              <a:buFont typeface="Wingdings 3"/>
              <a:buChar char=""/>
              <a:defRPr/>
            </a:pPr>
            <a:endParaRPr lang="tr-TR" sz="1000" dirty="0"/>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1" name="10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25</a:t>
            </a:fld>
            <a:endParaRPr lang="tr-TR" dirty="0">
              <a:solidFill>
                <a:schemeClr val="tx1"/>
              </a:solidFill>
            </a:endParaRPr>
          </a:p>
        </p:txBody>
      </p:sp>
      <p:pic>
        <p:nvPicPr>
          <p:cNvPr id="3" name="Resim 2"/>
          <p:cNvPicPr>
            <a:picLocks noChangeAspect="1"/>
          </p:cNvPicPr>
          <p:nvPr/>
        </p:nvPicPr>
        <p:blipFill>
          <a:blip r:embed="rId3" cstate="print"/>
          <a:stretch>
            <a:fillRect/>
          </a:stretch>
        </p:blipFill>
        <p:spPr>
          <a:xfrm>
            <a:off x="214282" y="1214426"/>
            <a:ext cx="2351244" cy="2512857"/>
          </a:xfrm>
          <a:prstGeom prst="rect">
            <a:avLst/>
          </a:prstGeom>
        </p:spPr>
      </p:pic>
      <p:pic>
        <p:nvPicPr>
          <p:cNvPr id="10"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3972182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8215338" y="5286392"/>
            <a:ext cx="762000" cy="306693"/>
          </a:xfrm>
        </p:spPr>
        <p:txBody>
          <a:bodyPr/>
          <a:lstStyle/>
          <a:p>
            <a:fld id="{78D21D61-5BF1-47BC-8A54-2A809EDF2BE5}" type="slidenum">
              <a:rPr lang="tr-TR" smtClean="0">
                <a:solidFill>
                  <a:schemeClr val="tx1"/>
                </a:solidFill>
              </a:rPr>
              <a:pPr/>
              <a:t>26</a:t>
            </a:fld>
            <a:endParaRPr lang="tr-TR" dirty="0">
              <a:solidFill>
                <a:schemeClr val="tx1"/>
              </a:solidFill>
            </a:endParaRPr>
          </a:p>
        </p:txBody>
      </p:sp>
      <p:sp>
        <p:nvSpPr>
          <p:cNvPr id="7" name="6 Dikdörtgen"/>
          <p:cNvSpPr/>
          <p:nvPr/>
        </p:nvSpPr>
        <p:spPr>
          <a:xfrm>
            <a:off x="2643174" y="642922"/>
            <a:ext cx="6229926" cy="4893647"/>
          </a:xfrm>
          <a:prstGeom prst="rect">
            <a:avLst/>
          </a:prstGeom>
        </p:spPr>
        <p:txBody>
          <a:bodyPr wrap="square">
            <a:spAutoFit/>
          </a:bodyPr>
          <a:lstStyle/>
          <a:p>
            <a:pPr algn="ctr"/>
            <a:r>
              <a:rPr lang="tr-TR" sz="1800" b="1" dirty="0">
                <a:latin typeface="Times New Roman" pitchFamily="18" charset="0"/>
                <a:cs typeface="Times New Roman" pitchFamily="18" charset="0"/>
              </a:rPr>
              <a:t>Doç. Dr. Mehmet ÇELEBİ</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lnSpc>
                <a:spcPct val="200000"/>
              </a:lnSpc>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Sakarya Üniversitesi, </a:t>
            </a:r>
            <a:r>
              <a:rPr lang="tr-TR" dirty="0" err="1">
                <a:latin typeface="Times New Roman" pitchFamily="18" charset="0"/>
                <a:cs typeface="Times New Roman" pitchFamily="18" charset="0"/>
              </a:rPr>
              <a:t>EEMB</a:t>
            </a:r>
            <a:r>
              <a:rPr lang="tr-TR" dirty="0">
                <a:latin typeface="Times New Roman" pitchFamily="18" charset="0"/>
                <a:cs typeface="Times New Roman" pitchFamily="18" charset="0"/>
              </a:rPr>
              <a:t> 1988-93</a:t>
            </a:r>
          </a:p>
          <a:p>
            <a:pPr marL="274320" indent="-274320" algn="just">
              <a:lnSpc>
                <a:spcPct val="200000"/>
              </a:lnSpc>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Kocaeli Üniversitesi, </a:t>
            </a:r>
            <a:r>
              <a:rPr lang="tr-TR" dirty="0" err="1">
                <a:latin typeface="Times New Roman" pitchFamily="18" charset="0"/>
                <a:cs typeface="Times New Roman" pitchFamily="18" charset="0"/>
              </a:rPr>
              <a:t>EEMB</a:t>
            </a:r>
            <a:r>
              <a:rPr lang="tr-TR" dirty="0">
                <a:latin typeface="Times New Roman" pitchFamily="18" charset="0"/>
                <a:cs typeface="Times New Roman" pitchFamily="18" charset="0"/>
              </a:rPr>
              <a:t>, 1995-98</a:t>
            </a:r>
          </a:p>
          <a:p>
            <a:pPr marL="274320" indent="-274320" algn="just">
              <a:lnSpc>
                <a:spcPct val="200000"/>
              </a:lnSpc>
              <a:buFont typeface="Wingdings 3"/>
              <a:buChar char=""/>
              <a:defRPr/>
            </a:pPr>
            <a:r>
              <a:rPr lang="tr-TR" b="1" dirty="0">
                <a:latin typeface="Times New Roman" pitchFamily="18" charset="0"/>
                <a:cs typeface="Times New Roman" pitchFamily="18" charset="0"/>
              </a:rPr>
              <a:t>Doktora: </a:t>
            </a:r>
            <a:r>
              <a:rPr lang="tr-TR" dirty="0">
                <a:latin typeface="Times New Roman" pitchFamily="18" charset="0"/>
                <a:cs typeface="Times New Roman" pitchFamily="18" charset="0"/>
              </a:rPr>
              <a:t>Yıldız Teknik Üniversitesi, Elektrik Mühendisliği, 1998-2003</a:t>
            </a:r>
          </a:p>
          <a:p>
            <a:pPr marL="274320" indent="-274320" algn="just">
              <a:lnSpc>
                <a:spcPct val="200000"/>
              </a:lnSpc>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anose="02020603050405020304" pitchFamily="18" charset="0"/>
                <a:cs typeface="Times New Roman" panose="02020603050405020304" pitchFamily="18" charset="0"/>
              </a:rPr>
              <a:t>Elektrik Makineleri ve Enerji Dönüşümü, Güç Elektroniği, Sayısal Tasarım</a:t>
            </a:r>
          </a:p>
          <a:p>
            <a:pPr marL="274320" indent="-274320" algn="just">
              <a:buFont typeface="Wingdings 3"/>
              <a:buChar char=""/>
              <a:defRPr/>
            </a:pPr>
            <a:endParaRPr lang="tr-TR" b="1" dirty="0">
              <a:latin typeface="Times New Roman" panose="02020603050405020304" pitchFamily="18" charset="0"/>
              <a:cs typeface="Times New Roman" panose="02020603050405020304" pitchFamily="18" charset="0"/>
            </a:endParaRPr>
          </a:p>
          <a:p>
            <a:pPr marL="274320" indent="-274320" algn="just">
              <a:defRPr/>
            </a:pPr>
            <a:r>
              <a:rPr lang="tr-TR" sz="1600" b="1" dirty="0">
                <a:latin typeface="Times New Roman" panose="02020603050405020304" pitchFamily="18" charset="0"/>
                <a:cs typeface="Times New Roman" panose="02020603050405020304" pitchFamily="18" charset="0"/>
              </a:rPr>
              <a:t>Projeler:</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Sinüzoidal </a:t>
            </a:r>
            <a:r>
              <a:rPr lang="tr-TR" sz="1200" dirty="0" err="1">
                <a:latin typeface="Times New Roman" panose="02020603050405020304" pitchFamily="18" charset="0"/>
                <a:cs typeface="Times New Roman" panose="02020603050405020304" pitchFamily="18" charset="0"/>
              </a:rPr>
              <a:t>inverter</a:t>
            </a:r>
            <a:r>
              <a:rPr lang="tr-TR" sz="1200" dirty="0">
                <a:latin typeface="Times New Roman" panose="02020603050405020304" pitchFamily="18" charset="0"/>
                <a:cs typeface="Times New Roman" panose="02020603050405020304" pitchFamily="18" charset="0"/>
              </a:rPr>
              <a:t> için yeni bir yaklaşım</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Mühendislik Eğitimi Kalitesi ve Öğrenci Memnuniyetinin arttırılmasına yönelik çok amaçlı bir Bilgisayar Laboratuvarının Tasarımı</a:t>
            </a:r>
          </a:p>
          <a:p>
            <a:pPr marL="274320" indent="-274320" algn="just">
              <a:buFont typeface="Wingdings 3"/>
              <a:buChar char=""/>
              <a:defRPr/>
            </a:pPr>
            <a:r>
              <a:rPr lang="tr-TR" sz="1200" dirty="0">
                <a:latin typeface="Times New Roman" panose="02020603050405020304" pitchFamily="18" charset="0"/>
                <a:cs typeface="Times New Roman" panose="02020603050405020304" pitchFamily="18" charset="0"/>
              </a:rPr>
              <a:t>Öğrenci Uygulama Laboratuvarı ve Elektrik Devre Laboratuvarı Altyapılarının İyileştirilmesi ve 12 220 V </a:t>
            </a:r>
            <a:r>
              <a:rPr lang="tr-TR" sz="1200" dirty="0" err="1">
                <a:latin typeface="Times New Roman" panose="02020603050405020304" pitchFamily="18" charset="0"/>
                <a:cs typeface="Times New Roman" panose="02020603050405020304" pitchFamily="18" charset="0"/>
              </a:rPr>
              <a:t>trafosuz</a:t>
            </a:r>
            <a:r>
              <a:rPr lang="tr-TR" sz="1200" dirty="0">
                <a:latin typeface="Times New Roman" panose="02020603050405020304" pitchFamily="18" charset="0"/>
                <a:cs typeface="Times New Roman" panose="02020603050405020304" pitchFamily="18" charset="0"/>
              </a:rPr>
              <a:t> doğru akım devresi simülasyonu ve uygulaması</a:t>
            </a:r>
          </a:p>
          <a:p>
            <a:pPr marL="274320" indent="-274320" algn="just">
              <a:buFont typeface="Wingdings 3"/>
              <a:buChar char=""/>
              <a:defRPr/>
            </a:pPr>
            <a:endParaRPr lang="tr-TR" sz="1200" b="1" dirty="0">
              <a:latin typeface="Times New Roman" pitchFamily="18" charset="0"/>
              <a:cs typeface="Times New Roman" pitchFamily="18" charset="0"/>
            </a:endParaRPr>
          </a:p>
          <a:p>
            <a:pPr marL="274320" indent="-274320" algn="just">
              <a:buFont typeface="Wingdings 3"/>
              <a:buChar char=""/>
              <a:defRPr/>
            </a:pPr>
            <a:endParaRPr lang="tr-TR" sz="1000" dirty="0"/>
          </a:p>
        </p:txBody>
      </p:sp>
      <p:sp>
        <p:nvSpPr>
          <p:cNvPr id="8"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12" name="Resim 11"/>
          <p:cNvPicPr>
            <a:picLocks noChangeAspect="1"/>
          </p:cNvPicPr>
          <p:nvPr/>
        </p:nvPicPr>
        <p:blipFill>
          <a:blip r:embed="rId2"/>
          <a:stretch>
            <a:fillRect/>
          </a:stretch>
        </p:blipFill>
        <p:spPr>
          <a:xfrm>
            <a:off x="500034" y="1214426"/>
            <a:ext cx="1914525" cy="2390775"/>
          </a:xfrm>
          <a:prstGeom prst="rect">
            <a:avLst/>
          </a:prstGeom>
        </p:spPr>
      </p:pic>
      <p:pic>
        <p:nvPicPr>
          <p:cNvPr id="10"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3543744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214546" y="857236"/>
            <a:ext cx="6643734" cy="3908762"/>
          </a:xfrm>
          <a:prstGeom prst="rect">
            <a:avLst/>
          </a:prstGeom>
        </p:spPr>
        <p:txBody>
          <a:bodyPr wrap="square">
            <a:spAutoFit/>
          </a:bodyPr>
          <a:lstStyle/>
          <a:p>
            <a:pPr algn="ctr"/>
            <a:r>
              <a:rPr lang="tr-TR" b="1" dirty="0">
                <a:latin typeface="Times New Roman" panose="02020603050405020304" pitchFamily="18" charset="0"/>
                <a:cs typeface="Times New Roman" panose="02020603050405020304" pitchFamily="18" charset="0"/>
              </a:rPr>
              <a:t>Dr. Öğretim Üyesi NURETTİN BEŞLİ</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sz="1200" dirty="0">
              <a:latin typeface="Times New Roman" pitchFamily="18" charset="0"/>
              <a:cs typeface="Times New Roman" pitchFamily="18" charset="0"/>
            </a:endParaRPr>
          </a:p>
          <a:p>
            <a:pPr marL="274320" indent="-274320" algn="just">
              <a:buFont typeface="Wingdings 3"/>
              <a:buChar char=""/>
              <a:defRPr/>
            </a:pPr>
            <a:r>
              <a:rPr lang="tr-TR" sz="1200" b="1" dirty="0">
                <a:latin typeface="Times New Roman" pitchFamily="18" charset="0"/>
                <a:cs typeface="Times New Roman" pitchFamily="18" charset="0"/>
              </a:rPr>
              <a:t>Lisans: </a:t>
            </a:r>
            <a:r>
              <a:rPr lang="tr-TR" sz="1200" dirty="0">
                <a:latin typeface="Times New Roman" pitchFamily="18" charset="0"/>
                <a:cs typeface="Times New Roman" pitchFamily="18" charset="0"/>
              </a:rPr>
              <a:t>Uludağ Üniversitesi Elektronik Mühendisliği, 1991</a:t>
            </a:r>
          </a:p>
          <a:p>
            <a:pPr marL="274320" indent="-274320" algn="just">
              <a:buFont typeface="Wingdings 3"/>
              <a:buChar char=""/>
              <a:defRPr/>
            </a:pPr>
            <a:endParaRPr lang="tr-TR" sz="1200" b="1" dirty="0">
              <a:latin typeface="Times New Roman" pitchFamily="18" charset="0"/>
              <a:cs typeface="Times New Roman" pitchFamily="18" charset="0"/>
            </a:endParaRPr>
          </a:p>
          <a:p>
            <a:pPr marL="274320" indent="-274320" algn="just">
              <a:buFont typeface="Wingdings 3"/>
              <a:buChar char=""/>
              <a:defRPr/>
            </a:pPr>
            <a:r>
              <a:rPr lang="tr-TR" sz="1200" b="1" dirty="0">
                <a:latin typeface="Times New Roman" pitchFamily="18" charset="0"/>
                <a:cs typeface="Times New Roman" pitchFamily="18" charset="0"/>
              </a:rPr>
              <a:t>Yüksek Lisans: </a:t>
            </a:r>
            <a:r>
              <a:rPr lang="tr-TR" sz="1200" dirty="0">
                <a:latin typeface="Times New Roman" pitchFamily="18" charset="0"/>
                <a:cs typeface="Times New Roman" pitchFamily="18" charset="0"/>
              </a:rPr>
              <a:t>Uludağ Üniversitesi Elektronik Mühendisliği, 1994</a:t>
            </a:r>
          </a:p>
          <a:p>
            <a:pPr marL="274320" indent="-274320" algn="just">
              <a:buFont typeface="Wingdings 3"/>
              <a:buChar char=""/>
              <a:defRPr/>
            </a:pPr>
            <a:endParaRPr lang="tr-TR" sz="1200" dirty="0">
              <a:latin typeface="Times New Roman" pitchFamily="18" charset="0"/>
              <a:cs typeface="Times New Roman" pitchFamily="18" charset="0"/>
            </a:endParaRPr>
          </a:p>
          <a:p>
            <a:pPr marL="274320" indent="-274320" algn="just">
              <a:buFont typeface="Wingdings 3"/>
              <a:buChar char=""/>
              <a:defRPr/>
            </a:pPr>
            <a:r>
              <a:rPr lang="tr-TR" sz="1200" b="1" dirty="0">
                <a:latin typeface="Times New Roman" pitchFamily="18" charset="0"/>
                <a:cs typeface="Times New Roman" pitchFamily="18" charset="0"/>
              </a:rPr>
              <a:t>Yüksek Lisans (Tezsiz): </a:t>
            </a:r>
            <a:r>
              <a:rPr lang="tr-TR" sz="1200" dirty="0">
                <a:latin typeface="Times New Roman" panose="02020603050405020304" pitchFamily="18" charset="0"/>
                <a:cs typeface="Times New Roman" panose="02020603050405020304" pitchFamily="18" charset="0"/>
              </a:rPr>
              <a:t>Florida </a:t>
            </a:r>
            <a:r>
              <a:rPr lang="tr-TR" sz="1200" dirty="0" err="1">
                <a:latin typeface="Times New Roman" panose="02020603050405020304" pitchFamily="18" charset="0"/>
                <a:cs typeface="Times New Roman" panose="02020603050405020304" pitchFamily="18" charset="0"/>
              </a:rPr>
              <a:t>Institute</a:t>
            </a:r>
            <a:r>
              <a:rPr lang="tr-TR" sz="1200" dirty="0">
                <a:latin typeface="Times New Roman" panose="02020603050405020304" pitchFamily="18" charset="0"/>
                <a:cs typeface="Times New Roman" panose="02020603050405020304" pitchFamily="18" charset="0"/>
              </a:rPr>
              <a:t> of </a:t>
            </a:r>
            <a:r>
              <a:rPr lang="tr-TR" sz="1200" dirty="0" err="1">
                <a:latin typeface="Times New Roman" panose="02020603050405020304" pitchFamily="18" charset="0"/>
                <a:cs typeface="Times New Roman" panose="02020603050405020304" pitchFamily="18" charset="0"/>
              </a:rPr>
              <a:t>Technology</a:t>
            </a:r>
            <a:r>
              <a:rPr lang="tr-TR" sz="1200" dirty="0">
                <a:latin typeface="Times New Roman" panose="02020603050405020304" pitchFamily="18" charset="0"/>
                <a:cs typeface="Times New Roman" panose="02020603050405020304" pitchFamily="18" charset="0"/>
              </a:rPr>
              <a:t>, Bilgisayar Mühendisliği 1997</a:t>
            </a:r>
          </a:p>
          <a:p>
            <a:pPr marL="274320" indent="-274320" algn="just">
              <a:buFont typeface="Wingdings 3"/>
              <a:buChar char=""/>
              <a:defRPr/>
            </a:pPr>
            <a:endParaRPr lang="tr-TR" sz="1200" dirty="0">
              <a:latin typeface="Times New Roman" panose="02020603050405020304" pitchFamily="18" charset="0"/>
              <a:cs typeface="Times New Roman" panose="02020603050405020304" pitchFamily="18" charset="0"/>
            </a:endParaRPr>
          </a:p>
          <a:p>
            <a:pPr marL="274320" indent="-274320" algn="just">
              <a:buFont typeface="Wingdings 3"/>
              <a:buChar char=""/>
              <a:defRPr/>
            </a:pPr>
            <a:r>
              <a:rPr lang="tr-TR" sz="1200" b="1" dirty="0">
                <a:latin typeface="Times New Roman" pitchFamily="18" charset="0"/>
                <a:cs typeface="Times New Roman" pitchFamily="18" charset="0"/>
              </a:rPr>
              <a:t>Doktora</a:t>
            </a:r>
            <a:r>
              <a:rPr lang="tr-TR" sz="1200" dirty="0">
                <a:latin typeface="Times New Roman" pitchFamily="18" charset="0"/>
                <a:cs typeface="Times New Roman" pitchFamily="18" charset="0"/>
              </a:rPr>
              <a:t>: Florida </a:t>
            </a:r>
            <a:r>
              <a:rPr lang="tr-TR" sz="1200" dirty="0" err="1">
                <a:latin typeface="Times New Roman" panose="02020603050405020304" pitchFamily="18" charset="0"/>
                <a:cs typeface="Times New Roman" panose="02020603050405020304" pitchFamily="18" charset="0"/>
              </a:rPr>
              <a:t>Institute</a:t>
            </a:r>
            <a:r>
              <a:rPr lang="tr-TR" sz="1200" dirty="0">
                <a:latin typeface="Times New Roman" panose="02020603050405020304" pitchFamily="18" charset="0"/>
                <a:cs typeface="Times New Roman" panose="02020603050405020304" pitchFamily="18" charset="0"/>
              </a:rPr>
              <a:t> of </a:t>
            </a:r>
            <a:r>
              <a:rPr lang="tr-TR" sz="1200" dirty="0" err="1">
                <a:latin typeface="Times New Roman" panose="02020603050405020304" pitchFamily="18" charset="0"/>
                <a:cs typeface="Times New Roman" panose="02020603050405020304" pitchFamily="18" charset="0"/>
              </a:rPr>
              <a:t>Technology</a:t>
            </a:r>
            <a:r>
              <a:rPr lang="tr-TR" sz="1200" dirty="0">
                <a:latin typeface="Times New Roman" pitchFamily="18" charset="0"/>
                <a:cs typeface="Times New Roman" pitchFamily="18" charset="0"/>
              </a:rPr>
              <a:t>, Bilgisayar Mühendisliği, 2004</a:t>
            </a:r>
          </a:p>
          <a:p>
            <a:pPr marL="274320" indent="-274320" algn="just">
              <a:buFont typeface="Wingdings 3"/>
              <a:buChar char=""/>
              <a:defRPr/>
            </a:pPr>
            <a:endParaRPr lang="tr-TR" sz="1200" dirty="0">
              <a:latin typeface="Times New Roman" pitchFamily="18" charset="0"/>
              <a:cs typeface="Times New Roman" pitchFamily="18" charset="0"/>
            </a:endParaRPr>
          </a:p>
          <a:p>
            <a:pPr marL="274320" indent="-274320" algn="just">
              <a:buFont typeface="Wingdings 3"/>
              <a:buChar char=""/>
              <a:defRPr/>
            </a:pPr>
            <a:r>
              <a:rPr lang="tr-TR" sz="1200" b="1" dirty="0">
                <a:latin typeface="Times New Roman" pitchFamily="18" charset="0"/>
                <a:cs typeface="Times New Roman" pitchFamily="18" charset="0"/>
              </a:rPr>
              <a:t>Çalışma ve Uzmanlık Alanları: </a:t>
            </a:r>
            <a:r>
              <a:rPr lang="tr-TR" sz="1200" dirty="0">
                <a:latin typeface="Times New Roman" panose="02020603050405020304" pitchFamily="18" charset="0"/>
                <a:cs typeface="Times New Roman" panose="02020603050405020304" pitchFamily="18" charset="0"/>
              </a:rPr>
              <a:t>Sayısal Tasarım , Gömülü Sistemler , Yenilenebilir Enerji Sistemleri</a:t>
            </a:r>
          </a:p>
          <a:p>
            <a:pPr marL="274320" indent="-274320" algn="just">
              <a:buFont typeface="Wingdings 3"/>
              <a:buChar char=""/>
              <a:defRPr/>
            </a:pPr>
            <a:endParaRPr lang="tr-TR" sz="1200" dirty="0">
              <a:latin typeface="Times New Roman" panose="02020603050405020304" pitchFamily="18" charset="0"/>
              <a:cs typeface="Times New Roman" panose="02020603050405020304" pitchFamily="18" charset="0"/>
            </a:endParaRPr>
          </a:p>
          <a:p>
            <a:pPr marL="274320" indent="-274320" algn="just">
              <a:defRPr/>
            </a:pPr>
            <a:r>
              <a:rPr lang="tr-TR" b="1" dirty="0">
                <a:latin typeface="Times New Roman" pitchFamily="18" charset="0"/>
                <a:cs typeface="Times New Roman" pitchFamily="18" charset="0"/>
              </a:rPr>
              <a:t>Projeler</a:t>
            </a:r>
            <a:r>
              <a:rPr lang="tr-TR" b="1" dirty="0" smtClean="0">
                <a:latin typeface="Times New Roman" pitchFamily="18" charset="0"/>
                <a:cs typeface="Times New Roman" pitchFamily="18" charset="0"/>
              </a:rPr>
              <a:t>:</a:t>
            </a:r>
          </a:p>
          <a:p>
            <a:pPr marL="274320" indent="-274320" algn="just">
              <a:defRPr/>
            </a:pPr>
            <a:r>
              <a:rPr lang="tr-TR" sz="1200" dirty="0" smtClean="0">
                <a:latin typeface="Times New Roman" pitchFamily="18" charset="0"/>
                <a:cs typeface="Times New Roman" pitchFamily="18" charset="0"/>
              </a:rPr>
              <a:t>       Harran </a:t>
            </a:r>
            <a:r>
              <a:rPr lang="tr-TR" sz="1200" dirty="0">
                <a:latin typeface="Times New Roman" pitchFamily="18" charset="0"/>
                <a:cs typeface="Times New Roman" pitchFamily="18" charset="0"/>
              </a:rPr>
              <a:t>Üniversitesi Güneş Enerjili Otomobil (Kalkınma Bakanlığı), Harran Üniversitesi Yeni Kampüsünün İleri Güneş Enerjisi Teknolojileri İle Entegrasyonu ve GAP Bölgesinde Uygulanabilir Teknolojilerin Araştırılması DPT Projesi, (Kalkınma Bakanlığı), Toplamda  (11 adet proje ve 2.544.074 TL Bütçe)</a:t>
            </a:r>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1" name="10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27</a:t>
            </a:fld>
            <a:endParaRPr lang="tr-TR" dirty="0">
              <a:solidFill>
                <a:schemeClr val="tx1"/>
              </a:solidFill>
            </a:endParaRPr>
          </a:p>
        </p:txBody>
      </p:sp>
      <p:pic>
        <p:nvPicPr>
          <p:cNvPr id="10"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4"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pic>
        <p:nvPicPr>
          <p:cNvPr id="40962" name="Picture 2" descr="http://web.harran.edu.tr/assets/uploads/other/images/kisi_26.jpg"/>
          <p:cNvPicPr>
            <a:picLocks noChangeAspect="1" noChangeArrowheads="1"/>
          </p:cNvPicPr>
          <p:nvPr/>
        </p:nvPicPr>
        <p:blipFill>
          <a:blip r:embed="rId5"/>
          <a:srcRect/>
          <a:stretch>
            <a:fillRect/>
          </a:stretch>
        </p:blipFill>
        <p:spPr bwMode="auto">
          <a:xfrm>
            <a:off x="571472" y="1428740"/>
            <a:ext cx="1476546" cy="178595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Slayt Numarası Yer Tutucusu"/>
          <p:cNvSpPr>
            <a:spLocks noGrp="1"/>
          </p:cNvSpPr>
          <p:nvPr>
            <p:ph type="sldNum" sz="quarter" idx="12"/>
          </p:nvPr>
        </p:nvSpPr>
        <p:spPr>
          <a:xfrm>
            <a:off x="8072462" y="5214954"/>
            <a:ext cx="762000" cy="304800"/>
          </a:xfrm>
        </p:spPr>
        <p:txBody>
          <a:bodyPr/>
          <a:lstStyle/>
          <a:p>
            <a:fld id="{78D21D61-5BF1-47BC-8A54-2A809EDF2BE5}" type="slidenum">
              <a:rPr lang="tr-TR" smtClean="0">
                <a:solidFill>
                  <a:schemeClr val="tx1"/>
                </a:solidFill>
              </a:rPr>
              <a:pPr/>
              <a:t>28</a:t>
            </a:fld>
            <a:endParaRPr lang="tr-TR" dirty="0">
              <a:solidFill>
                <a:schemeClr val="tx1"/>
              </a:solidFill>
            </a:endParaRPr>
          </a:p>
        </p:txBody>
      </p:sp>
      <p:sp>
        <p:nvSpPr>
          <p:cNvPr id="21" name="6 Dikdörtgen"/>
          <p:cNvSpPr/>
          <p:nvPr/>
        </p:nvSpPr>
        <p:spPr>
          <a:xfrm>
            <a:off x="2500266" y="642922"/>
            <a:ext cx="6643734" cy="4216539"/>
          </a:xfrm>
          <a:prstGeom prst="rect">
            <a:avLst/>
          </a:prstGeom>
        </p:spPr>
        <p:txBody>
          <a:bodyPr wrap="square">
            <a:spAutoFit/>
          </a:bodyPr>
          <a:lstStyle/>
          <a:p>
            <a:pPr algn="ctr"/>
            <a:r>
              <a:rPr lang="tr-TR" sz="1600" b="1" dirty="0">
                <a:latin typeface="Times New Roman" panose="02020603050405020304" pitchFamily="18" charset="0"/>
                <a:cs typeface="Times New Roman" panose="02020603050405020304" pitchFamily="18" charset="0"/>
              </a:rPr>
              <a:t>Dr. Öğretim Üyesi </a:t>
            </a:r>
            <a:r>
              <a:rPr lang="en-US" sz="1600" b="1" dirty="0">
                <a:latin typeface="Times New Roman" pitchFamily="18" charset="0"/>
                <a:cs typeface="Times New Roman" pitchFamily="18" charset="0"/>
              </a:rPr>
              <a:t>Hasan G</a:t>
            </a:r>
            <a:r>
              <a:rPr lang="tr-TR" sz="1600" b="1" dirty="0">
                <a:latin typeface="Times New Roman" pitchFamily="18" charset="0"/>
                <a:cs typeface="Times New Roman" pitchFamily="18" charset="0"/>
              </a:rPr>
              <a:t>Ö</a:t>
            </a:r>
            <a:r>
              <a:rPr lang="en-US" sz="1600" b="1" dirty="0" err="1">
                <a:latin typeface="Times New Roman" pitchFamily="18" charset="0"/>
                <a:cs typeface="Times New Roman" pitchFamily="18" charset="0"/>
              </a:rPr>
              <a:t>KTA</a:t>
            </a:r>
            <a:r>
              <a:rPr lang="tr-TR" sz="1600" b="1" dirty="0">
                <a:latin typeface="Times New Roman" pitchFamily="18" charset="0"/>
                <a:cs typeface="Times New Roman" pitchFamily="18" charset="0"/>
              </a:rPr>
              <a:t>Ş</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İ</a:t>
            </a:r>
            <a:r>
              <a:rPr lang="en-US" dirty="0" err="1">
                <a:latin typeface="Times New Roman" pitchFamily="18" charset="0"/>
                <a:cs typeface="Times New Roman" pitchFamily="18" charset="0"/>
              </a:rPr>
              <a:t>zmir</a:t>
            </a:r>
            <a:r>
              <a:rPr lang="en-US" dirty="0">
                <a:latin typeface="Times New Roman" pitchFamily="18" charset="0"/>
                <a:cs typeface="Times New Roman" pitchFamily="18" charset="0"/>
              </a:rPr>
              <a:t> Y</a:t>
            </a:r>
            <a:r>
              <a:rPr lang="tr-TR" dirty="0" err="1">
                <a:latin typeface="Times New Roman" pitchFamily="18" charset="0"/>
                <a:cs typeface="Times New Roman" pitchFamily="18" charset="0"/>
              </a:rPr>
              <a:t>üksek</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Teknoloji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Enstit</a:t>
            </a:r>
            <a:r>
              <a:rPr lang="tr-TR" dirty="0">
                <a:latin typeface="Times New Roman" pitchFamily="18" charset="0"/>
                <a:cs typeface="Times New Roman" pitchFamily="18" charset="0"/>
              </a:rPr>
              <a:t>ü</a:t>
            </a:r>
            <a:r>
              <a:rPr lang="en-US" dirty="0">
                <a:latin typeface="Times New Roman" pitchFamily="18" charset="0"/>
                <a:cs typeface="Times New Roman" pitchFamily="18" charset="0"/>
              </a:rPr>
              <a:t>s</a:t>
            </a:r>
            <a:r>
              <a:rPr lang="tr-TR" dirty="0">
                <a:latin typeface="Times New Roman" pitchFamily="18" charset="0"/>
                <a:cs typeface="Times New Roman" pitchFamily="18" charset="0"/>
              </a:rPr>
              <a:t>ü</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Makine</a:t>
            </a:r>
            <a:r>
              <a:rPr lang="en-US" dirty="0">
                <a:latin typeface="Times New Roman" pitchFamily="18" charset="0"/>
                <a:cs typeface="Times New Roman" pitchFamily="18" charset="0"/>
              </a:rPr>
              <a:t> M</a:t>
            </a:r>
            <a:r>
              <a:rPr lang="tr-TR" dirty="0">
                <a:latin typeface="Times New Roman" pitchFamily="18" charset="0"/>
                <a:cs typeface="Times New Roman" pitchFamily="18" charset="0"/>
              </a:rPr>
              <a:t>ü</a:t>
            </a:r>
            <a:r>
              <a:rPr lang="en-US" dirty="0" err="1">
                <a:latin typeface="Times New Roman" pitchFamily="18" charset="0"/>
                <a:cs typeface="Times New Roman" pitchFamily="18" charset="0"/>
              </a:rPr>
              <a:t>hendisligi</a:t>
            </a:r>
            <a:r>
              <a:rPr lang="en-US" dirty="0">
                <a:latin typeface="Times New Roman" pitchFamily="18" charset="0"/>
                <a:cs typeface="Times New Roman" pitchFamily="18" charset="0"/>
              </a:rPr>
              <a:t>, 2006</a:t>
            </a:r>
            <a:endParaRPr lang="tr-TR" dirty="0">
              <a:latin typeface="Times New Roman" pitchFamily="18" charset="0"/>
              <a:cs typeface="Times New Roman" pitchFamily="18" charset="0"/>
            </a:endParaRP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a:t>
            </a:r>
            <a:r>
              <a:rPr lang="en-US" dirty="0">
                <a:latin typeface="Times New Roman" pitchFamily="18" charset="0"/>
                <a:cs typeface="Times New Roman" pitchFamily="18" charset="0"/>
              </a:rPr>
              <a:t>The George Washington University, Electrical Engineering, 2010</a:t>
            </a: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a:t>
            </a:r>
            <a:r>
              <a:rPr lang="en-US" dirty="0">
                <a:latin typeface="Times New Roman" pitchFamily="18" charset="0"/>
                <a:cs typeface="Times New Roman" pitchFamily="18" charset="0"/>
              </a:rPr>
              <a:t>The George Washington University, Computer Engineering, 2015</a:t>
            </a:r>
            <a:endParaRPr lang="tr-TR" dirty="0">
              <a:latin typeface="Times New Roman" pitchFamily="18" charset="0"/>
              <a:cs typeface="Times New Roman" pitchFamily="18" charset="0"/>
            </a:endParaRPr>
          </a:p>
          <a:p>
            <a:pPr marL="274320" indent="-274320" algn="just">
              <a:buFont typeface="Wingdings 3"/>
              <a:buChar char=""/>
              <a:defRPr/>
            </a:pPr>
            <a:endParaRPr lang="en-US" dirty="0">
              <a:latin typeface="Times New Roman" pitchFamily="18" charset="0"/>
              <a:cs typeface="Times New Roman" pitchFamily="18" charset="0"/>
            </a:endParaRPr>
          </a:p>
          <a:p>
            <a:pPr marL="274320" indent="-274320" algn="just">
              <a:buFont typeface="Wingdings 3"/>
              <a:buChar char=""/>
              <a:defRPr/>
            </a:pPr>
            <a:r>
              <a:rPr lang="en-US" b="1" dirty="0">
                <a:latin typeface="Times New Roman" pitchFamily="18" charset="0"/>
                <a:cs typeface="Times New Roman" pitchFamily="18" charset="0"/>
              </a:rPr>
              <a:t>Post-</a:t>
            </a:r>
            <a:r>
              <a:rPr lang="en-US" b="1" dirty="0" err="1">
                <a:latin typeface="Times New Roman" pitchFamily="18" charset="0"/>
                <a:cs typeface="Times New Roman" pitchFamily="18" charset="0"/>
              </a:rPr>
              <a:t>Doktora</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The George Washington University, Electrical and Computer Engineering, 2016</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  </a:t>
            </a:r>
            <a:r>
              <a:rPr lang="en-US" dirty="0">
                <a:latin typeface="Times New Roman" pitchFamily="18" charset="0"/>
                <a:cs typeface="Times New Roman" pitchFamily="18" charset="0"/>
              </a:rPr>
              <a:t>ASIC Design (Digital VLSI, Analog VLSI and RF VLSI), MEMS (Microelectromechanical Systems and Sensors), Photonics and </a:t>
            </a:r>
            <a:r>
              <a:rPr lang="en-US" dirty="0" err="1">
                <a:latin typeface="Times New Roman" pitchFamily="18" charset="0"/>
                <a:cs typeface="Times New Roman" pitchFamily="18" charset="0"/>
              </a:rPr>
              <a:t>Plasmonics</a:t>
            </a:r>
            <a:r>
              <a:rPr lang="en-US" dirty="0">
                <a:latin typeface="Times New Roman" pitchFamily="18" charset="0"/>
                <a:cs typeface="Times New Roman" pitchFamily="18" charset="0"/>
              </a:rPr>
              <a:t>  </a:t>
            </a:r>
            <a:endParaRPr lang="tr-TR" dirty="0">
              <a:latin typeface="Times New Roman" pitchFamily="18" charset="0"/>
              <a:cs typeface="Times New Roman" pitchFamily="18" charset="0"/>
            </a:endParaRPr>
          </a:p>
          <a:p>
            <a:pPr algn="just">
              <a:defRPr/>
            </a:pPr>
            <a:endParaRPr lang="tr-TR" dirty="0">
              <a:latin typeface="Times New Roman" pitchFamily="18" charset="0"/>
              <a:cs typeface="Times New Roman" pitchFamily="18" charset="0"/>
            </a:endParaRPr>
          </a:p>
          <a:p>
            <a:pPr marL="274320" indent="-274320" algn="just">
              <a:defRPr/>
            </a:pPr>
            <a:r>
              <a:rPr lang="tr-TR" b="1" dirty="0" smtClean="0">
                <a:latin typeface="Times New Roman" pitchFamily="18" charset="0"/>
                <a:cs typeface="Times New Roman" pitchFamily="18" charset="0"/>
              </a:rPr>
              <a:t>   Projeler</a:t>
            </a:r>
            <a:r>
              <a:rPr lang="tr-TR" b="1" dirty="0">
                <a:latin typeface="Times New Roman" pitchFamily="18" charset="0"/>
                <a:cs typeface="Times New Roman" pitchFamily="18" charset="0"/>
              </a:rPr>
              <a:t>:</a:t>
            </a:r>
            <a:r>
              <a:rPr lang="tr-TR" dirty="0">
                <a:latin typeface="Times New Roman" pitchFamily="18" charset="0"/>
                <a:cs typeface="Times New Roman" pitchFamily="18" charset="0"/>
              </a:rPr>
              <a:t>  </a:t>
            </a:r>
            <a:r>
              <a:rPr lang="en-US" dirty="0">
                <a:latin typeface="Times New Roman" pitchFamily="18" charset="0"/>
                <a:cs typeface="Times New Roman" pitchFamily="18" charset="0"/>
              </a:rPr>
              <a:t>Portable Biosensors, THz Graphene Antenna, THz speed plasmonic Switches, Wide Range Tunable CMOS-MEMS Filters, &amp; Wide Range Tunable Optic Antenna</a:t>
            </a:r>
            <a:endParaRPr lang="tr-TR" dirty="0">
              <a:latin typeface="Times New Roman" pitchFamily="18" charset="0"/>
              <a:cs typeface="Times New Roman" pitchFamily="18" charset="0"/>
            </a:endParaRPr>
          </a:p>
        </p:txBody>
      </p:sp>
      <p:sp>
        <p:nvSpPr>
          <p:cNvPr id="22"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23" name="Picture 2">
            <a:extLst>
              <a:ext uri="{FF2B5EF4-FFF2-40B4-BE49-F238E27FC236}">
                <a16:creationId xmlns:a16="http://schemas.microsoft.com/office/drawing/2014/main" xmlns="" id="{334ADA40-9E98-4534-9287-E06808606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8" y="1214426"/>
            <a:ext cx="2036590" cy="2561692"/>
          </a:xfrm>
          <a:prstGeom prst="rect">
            <a:avLst/>
          </a:prstGeom>
        </p:spPr>
      </p:pic>
      <p:pic>
        <p:nvPicPr>
          <p:cNvPr id="11"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4119963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2" name="11 Slayt Numarası Yer Tutucusu"/>
          <p:cNvSpPr>
            <a:spLocks noGrp="1"/>
          </p:cNvSpPr>
          <p:nvPr>
            <p:ph type="sldNum" sz="quarter" idx="12"/>
          </p:nvPr>
        </p:nvSpPr>
        <p:spPr>
          <a:xfrm>
            <a:off x="8072462" y="5214954"/>
            <a:ext cx="762000" cy="304800"/>
          </a:xfrm>
        </p:spPr>
        <p:txBody>
          <a:bodyPr/>
          <a:lstStyle/>
          <a:p>
            <a:fld id="{78D21D61-5BF1-47BC-8A54-2A809EDF2BE5}" type="slidenum">
              <a:rPr lang="tr-TR" smtClean="0">
                <a:solidFill>
                  <a:schemeClr val="tx1"/>
                </a:solidFill>
              </a:rPr>
              <a:pPr/>
              <a:t>29</a:t>
            </a:fld>
            <a:endParaRPr lang="tr-TR" dirty="0">
              <a:solidFill>
                <a:schemeClr val="tx1"/>
              </a:solidFill>
            </a:endParaRPr>
          </a:p>
        </p:txBody>
      </p:sp>
      <p:sp>
        <p:nvSpPr>
          <p:cNvPr id="21" name="6 Dikdörtgen"/>
          <p:cNvSpPr/>
          <p:nvPr/>
        </p:nvSpPr>
        <p:spPr>
          <a:xfrm>
            <a:off x="2285984" y="642922"/>
            <a:ext cx="6607066" cy="5262979"/>
          </a:xfrm>
          <a:prstGeom prst="rect">
            <a:avLst/>
          </a:prstGeom>
        </p:spPr>
        <p:txBody>
          <a:bodyPr wrap="square">
            <a:spAutoFit/>
          </a:bodyPr>
          <a:lstStyle/>
          <a:p>
            <a:pPr algn="ctr"/>
            <a:endParaRPr lang="tr-TR" b="1" dirty="0">
              <a:latin typeface="Times New Roman" panose="02020603050405020304" pitchFamily="18" charset="0"/>
              <a:cs typeface="Times New Roman" panose="02020603050405020304" pitchFamily="18" charset="0"/>
            </a:endParaRPr>
          </a:p>
          <a:p>
            <a:pPr algn="ctr"/>
            <a:r>
              <a:rPr lang="tr-TR" sz="1600" b="1" dirty="0">
                <a:latin typeface="Times New Roman" panose="02020603050405020304" pitchFamily="18" charset="0"/>
                <a:cs typeface="Times New Roman" panose="02020603050405020304" pitchFamily="18" charset="0"/>
              </a:rPr>
              <a:t>Dr. Öğretim Üyesi Abdülkadir GÜMÜŞÇÜ</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İnönü Üniversitesi Elektrik-Elektronik Mühendisliği Bölümü</a:t>
            </a: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Gaziantep Üniversitesi Elektrik-Elektronik Mühendisliği Bölümü</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Harran Üniversitesi Elektrik-Elektronik Mühendisliği Bölümü</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Görüntü İşleme, Yapay Öğrenme, </a:t>
            </a:r>
          </a:p>
          <a:p>
            <a:pPr algn="just">
              <a:defRPr/>
            </a:pPr>
            <a:endParaRPr lang="tr-TR" dirty="0">
              <a:latin typeface="Times New Roman" pitchFamily="18" charset="0"/>
              <a:cs typeface="Times New Roman" pitchFamily="18" charset="0"/>
            </a:endParaRPr>
          </a:p>
          <a:p>
            <a:pPr marL="274320" indent="-274320" algn="just">
              <a:defRPr/>
            </a:pPr>
            <a:r>
              <a:rPr lang="tr-TR" b="1" dirty="0" smtClean="0">
                <a:latin typeface="Times New Roman" pitchFamily="18" charset="0"/>
                <a:cs typeface="Times New Roman" pitchFamily="18" charset="0"/>
              </a:rPr>
              <a:t> Projeler</a:t>
            </a:r>
            <a:r>
              <a:rPr lang="tr-TR" b="1" dirty="0">
                <a:latin typeface="Times New Roman" pitchFamily="18" charset="0"/>
                <a:cs typeface="Times New Roman" pitchFamily="18" charset="0"/>
              </a:rPr>
              <a:t>:</a:t>
            </a:r>
            <a:r>
              <a:rPr lang="tr-TR" dirty="0">
                <a:latin typeface="Times New Roman" pitchFamily="18" charset="0"/>
                <a:cs typeface="Times New Roman" pitchFamily="18" charset="0"/>
              </a:rPr>
              <a:t>  Yürüyüş Analizi ile Kişi Tanıma (HÜBAK </a:t>
            </a:r>
            <a:r>
              <a:rPr lang="mr-IN" dirty="0">
                <a:latin typeface="Times New Roman" pitchFamily="18" charset="0"/>
                <a:cs typeface="Times New Roman" pitchFamily="18" charset="0"/>
              </a:rPr>
              <a:t>–</a:t>
            </a:r>
            <a:r>
              <a:rPr lang="tr-TR" dirty="0">
                <a:latin typeface="Times New Roman" pitchFamily="18" charset="0"/>
                <a:cs typeface="Times New Roman" pitchFamily="18" charset="0"/>
              </a:rPr>
              <a:t> Yürütücü)</a:t>
            </a:r>
          </a:p>
          <a:p>
            <a:pPr marL="1000629" lvl="4" indent="-274320" algn="just">
              <a:buFont typeface="Wingdings 3"/>
              <a:buChar char=""/>
              <a:defRPr/>
            </a:pPr>
            <a:r>
              <a:rPr lang="tr-TR" dirty="0">
                <a:latin typeface="Times New Roman" pitchFamily="18" charset="0"/>
                <a:cs typeface="Times New Roman" pitchFamily="18" charset="0"/>
              </a:rPr>
              <a:t> Yüksek Boyutlu Uzaylarda Öznitelik Oluşturma ve Seçme (HÜBAK </a:t>
            </a:r>
            <a:r>
              <a:rPr lang="mr-IN" dirty="0">
                <a:latin typeface="Times New Roman" pitchFamily="18" charset="0"/>
                <a:cs typeface="Times New Roman" pitchFamily="18" charset="0"/>
              </a:rPr>
              <a: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Prof.Dr</a:t>
            </a:r>
            <a:r>
              <a:rPr lang="tr-TR" dirty="0">
                <a:latin typeface="Times New Roman" pitchFamily="18" charset="0"/>
                <a:cs typeface="Times New Roman" pitchFamily="18" charset="0"/>
              </a:rPr>
              <a:t>. Ramazan </a:t>
            </a:r>
            <a:r>
              <a:rPr lang="tr-TR" dirty="0" err="1">
                <a:latin typeface="Times New Roman" pitchFamily="18" charset="0"/>
                <a:cs typeface="Times New Roman" pitchFamily="18" charset="0"/>
              </a:rPr>
              <a:t>Taşaltın</a:t>
            </a:r>
            <a:r>
              <a:rPr lang="tr-TR" dirty="0">
                <a:latin typeface="Times New Roman" pitchFamily="18" charset="0"/>
                <a:cs typeface="Times New Roman" pitchFamily="18" charset="0"/>
              </a:rPr>
              <a:t>)</a:t>
            </a:r>
          </a:p>
          <a:p>
            <a:pPr marL="1000630" lvl="2" indent="-274320" algn="just">
              <a:buFont typeface="Wingdings 3"/>
              <a:buChar char=""/>
              <a:defRPr/>
            </a:pPr>
            <a:r>
              <a:rPr lang="tr-TR" dirty="0">
                <a:latin typeface="Times New Roman" pitchFamily="18" charset="0"/>
                <a:cs typeface="Times New Roman" pitchFamily="18" charset="0"/>
              </a:rPr>
              <a:t> GAP-YENEV (DPT </a:t>
            </a:r>
            <a:r>
              <a:rPr lang="mr-IN" dirty="0">
                <a:latin typeface="Times New Roman" pitchFamily="18" charset="0"/>
                <a:cs typeface="Times New Roman" pitchFamily="18" charset="0"/>
              </a:rPr>
              <a: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Prof.Dr.Bülent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Yeşilata</a:t>
            </a:r>
            <a:r>
              <a:rPr lang="tr-TR" dirty="0">
                <a:latin typeface="Times New Roman" pitchFamily="18" charset="0"/>
                <a:cs typeface="Times New Roman" pitchFamily="18" charset="0"/>
              </a:rPr>
              <a:t>)</a:t>
            </a:r>
          </a:p>
          <a:p>
            <a:pPr marL="1000630" lvl="2" indent="-274320" algn="just">
              <a:buFont typeface="Wingdings 3"/>
              <a:buChar char=""/>
              <a:defRPr/>
            </a:pPr>
            <a:r>
              <a:rPr lang="tr-TR" dirty="0">
                <a:latin typeface="Times New Roman" pitchFamily="18" charset="0"/>
                <a:cs typeface="Times New Roman" pitchFamily="18" charset="0"/>
              </a:rPr>
              <a:t>Yabancı Kelimelerin Etkisinin Azaltılması için İlişkisel </a:t>
            </a:r>
            <a:r>
              <a:rPr lang="tr-TR" dirty="0" err="1">
                <a:latin typeface="Times New Roman" pitchFamily="18" charset="0"/>
                <a:cs typeface="Times New Roman" pitchFamily="18" charset="0"/>
              </a:rPr>
              <a:t>Veritabanı</a:t>
            </a:r>
            <a:r>
              <a:rPr lang="tr-TR" dirty="0">
                <a:latin typeface="Times New Roman" pitchFamily="18" charset="0"/>
                <a:cs typeface="Times New Roman" pitchFamily="18" charset="0"/>
              </a:rPr>
              <a:t> Tasarımı (HÜBAK </a:t>
            </a:r>
            <a:r>
              <a:rPr lang="mr-IN" dirty="0">
                <a:latin typeface="Times New Roman" pitchFamily="18" charset="0"/>
                <a:cs typeface="Times New Roman" pitchFamily="18" charset="0"/>
              </a:rPr>
              <a: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Yrd.Doç.Dr</a:t>
            </a:r>
            <a:r>
              <a:rPr lang="tr-TR" dirty="0">
                <a:latin typeface="Times New Roman" pitchFamily="18" charset="0"/>
                <a:cs typeface="Times New Roman" pitchFamily="18" charset="0"/>
              </a:rPr>
              <a:t>. Dursun </a:t>
            </a:r>
            <a:r>
              <a:rPr lang="tr-TR" dirty="0" err="1">
                <a:latin typeface="Times New Roman" pitchFamily="18" charset="0"/>
                <a:cs typeface="Times New Roman" pitchFamily="18" charset="0"/>
              </a:rPr>
              <a:t>Akaslan</a:t>
            </a:r>
            <a:r>
              <a:rPr lang="tr-TR" dirty="0">
                <a:latin typeface="Times New Roman" pitchFamily="18" charset="0"/>
                <a:cs typeface="Times New Roman" pitchFamily="18" charset="0"/>
              </a:rPr>
              <a:t>)</a:t>
            </a:r>
          </a:p>
          <a:p>
            <a:pPr marL="1000630" lvl="2" indent="-274320" algn="just">
              <a:buFont typeface="Wingdings 3"/>
              <a:buChar char=""/>
              <a:defRPr/>
            </a:pPr>
            <a:r>
              <a:rPr lang="tr-TR" dirty="0">
                <a:latin typeface="Times New Roman" pitchFamily="18" charset="0"/>
                <a:cs typeface="Times New Roman" pitchFamily="18" charset="0"/>
              </a:rPr>
              <a:t> Arka Plan Çıkarımı ile Şüpheli Paket Tespiti (HÜBAK </a:t>
            </a:r>
            <a:r>
              <a:rPr lang="mr-IN" dirty="0">
                <a:latin typeface="Times New Roman" pitchFamily="18" charset="0"/>
                <a:cs typeface="Times New Roman" pitchFamily="18" charset="0"/>
              </a:rPr>
              <a: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Yrd.Doç.Dr</a:t>
            </a:r>
            <a:r>
              <a:rPr lang="tr-TR" dirty="0">
                <a:latin typeface="Times New Roman" pitchFamily="18" charset="0"/>
                <a:cs typeface="Times New Roman" pitchFamily="18" charset="0"/>
              </a:rPr>
              <a:t>. Nurettin Beşli)</a:t>
            </a:r>
          </a:p>
          <a:p>
            <a:pPr marL="1000630" lvl="2"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p:txBody>
      </p:sp>
      <p:sp>
        <p:nvSpPr>
          <p:cNvPr id="22"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2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58" y="1428740"/>
            <a:ext cx="1826836" cy="2563544"/>
          </a:xfrm>
          <a:prstGeom prst="rect">
            <a:avLst/>
          </a:prstGeom>
        </p:spPr>
      </p:pic>
      <p:pic>
        <p:nvPicPr>
          <p:cNvPr id="11"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4"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143900" y="5143516"/>
            <a:ext cx="762000" cy="304800"/>
          </a:xfrm>
        </p:spPr>
        <p:txBody>
          <a:bodyPr/>
          <a:lstStyle/>
          <a:p>
            <a:fld id="{78D21D61-5BF1-47BC-8A54-2A809EDF2BE5}" type="slidenum">
              <a:rPr lang="tr-TR" smtClean="0">
                <a:solidFill>
                  <a:schemeClr val="tx1"/>
                </a:solidFill>
              </a:rPr>
              <a:pPr/>
              <a:t>3</a:t>
            </a:fld>
            <a:endParaRPr lang="tr-TR" dirty="0">
              <a:solidFill>
                <a:schemeClr val="tx1"/>
              </a:solidFill>
            </a:endParaRPr>
          </a:p>
        </p:txBody>
      </p:sp>
      <p:sp>
        <p:nvSpPr>
          <p:cNvPr id="4" name="3 Dikdörtgen"/>
          <p:cNvSpPr/>
          <p:nvPr/>
        </p:nvSpPr>
        <p:spPr>
          <a:xfrm>
            <a:off x="642910" y="642922"/>
            <a:ext cx="7858180" cy="523220"/>
          </a:xfrm>
          <a:prstGeom prst="rect">
            <a:avLst/>
          </a:prstGeom>
        </p:spPr>
        <p:txBody>
          <a:bodyPr wrap="square">
            <a:spAutoFit/>
          </a:bodyPr>
          <a:lstStyle/>
          <a:p>
            <a:r>
              <a:rPr lang="de-DE" sz="2800" b="1" spc="30" dirty="0" smtClean="0">
                <a:latin typeface="Times New Roman" pitchFamily="18" charset="0"/>
                <a:cs typeface="Times New Roman" pitchFamily="18" charset="0"/>
              </a:rPr>
              <a:t>Elektrik</a:t>
            </a:r>
            <a:r>
              <a:rPr lang="tr-TR" sz="2800" b="1" spc="30" dirty="0" smtClean="0">
                <a:latin typeface="Times New Roman" pitchFamily="18" charset="0"/>
                <a:cs typeface="Times New Roman" pitchFamily="18" charset="0"/>
              </a:rPr>
              <a:t>-</a:t>
            </a:r>
            <a:r>
              <a:rPr lang="de-DE" sz="2800" b="1" spc="-5" dirty="0" smtClean="0">
                <a:latin typeface="Times New Roman" pitchFamily="18" charset="0"/>
                <a:cs typeface="Times New Roman" pitchFamily="18" charset="0"/>
              </a:rPr>
              <a:t>Elektronik  </a:t>
            </a:r>
            <a:r>
              <a:rPr lang="de-DE" sz="2800" b="1" spc="-70" dirty="0" err="1" smtClean="0">
                <a:latin typeface="Times New Roman" pitchFamily="18" charset="0"/>
                <a:cs typeface="Times New Roman" pitchFamily="18" charset="0"/>
              </a:rPr>
              <a:t>Mühendisliği</a:t>
            </a:r>
            <a:r>
              <a:rPr lang="de-DE" sz="2800" b="1" spc="-550" dirty="0" smtClean="0">
                <a:latin typeface="Times New Roman" pitchFamily="18" charset="0"/>
                <a:cs typeface="Times New Roman" pitchFamily="18" charset="0"/>
              </a:rPr>
              <a:t> </a:t>
            </a:r>
            <a:r>
              <a:rPr lang="de-DE" sz="2800" b="1" spc="-20" dirty="0" err="1" smtClean="0">
                <a:latin typeface="Times New Roman" pitchFamily="18" charset="0"/>
                <a:cs typeface="Times New Roman" pitchFamily="18" charset="0"/>
              </a:rPr>
              <a:t>Vizyonumuz</a:t>
            </a:r>
            <a:endParaRPr lang="tr-TR" sz="2800" dirty="0">
              <a:latin typeface="Times New Roman" pitchFamily="18" charset="0"/>
              <a:cs typeface="Times New Roman" pitchFamily="18" charset="0"/>
            </a:endParaRPr>
          </a:p>
        </p:txBody>
      </p:sp>
      <p:sp>
        <p:nvSpPr>
          <p:cNvPr id="6" name="object 8"/>
          <p:cNvSpPr/>
          <p:nvPr/>
        </p:nvSpPr>
        <p:spPr>
          <a:xfrm>
            <a:off x="1928794" y="1285864"/>
            <a:ext cx="4855039" cy="4143404"/>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 name="object 10"/>
          <p:cNvSpPr txBox="1"/>
          <p:nvPr/>
        </p:nvSpPr>
        <p:spPr>
          <a:xfrm>
            <a:off x="3786182" y="1428740"/>
            <a:ext cx="1063626" cy="786240"/>
          </a:xfrm>
          <a:prstGeom prst="rect">
            <a:avLst/>
          </a:prstGeom>
        </p:spPr>
        <p:txBody>
          <a:bodyPr vert="horz" wrap="square" lIns="0" tIns="36194" rIns="0" bIns="0" rtlCol="0">
            <a:spAutoFit/>
          </a:bodyPr>
          <a:lstStyle/>
          <a:p>
            <a:pPr marL="12700" marR="5080" indent="635" algn="ctr">
              <a:lnSpc>
                <a:spcPct val="87200"/>
              </a:lnSpc>
              <a:spcBef>
                <a:spcPts val="284"/>
              </a:spcBef>
            </a:pPr>
            <a:r>
              <a:rPr b="1" spc="5" dirty="0">
                <a:solidFill>
                  <a:srgbClr val="FFFFFF"/>
                </a:solidFill>
                <a:latin typeface="Times New Roman" pitchFamily="18" charset="0"/>
                <a:cs typeface="Times New Roman" pitchFamily="18" charset="0"/>
              </a:rPr>
              <a:t>Elektrik </a:t>
            </a:r>
            <a:r>
              <a:rPr b="1" spc="-45" dirty="0">
                <a:solidFill>
                  <a:srgbClr val="FFFFFF"/>
                </a:solidFill>
                <a:latin typeface="Times New Roman" pitchFamily="18" charset="0"/>
                <a:cs typeface="Times New Roman" pitchFamily="18" charset="0"/>
              </a:rPr>
              <a:t>ve  </a:t>
            </a:r>
            <a:r>
              <a:rPr b="1" spc="-5" dirty="0">
                <a:solidFill>
                  <a:srgbClr val="FFFFFF"/>
                </a:solidFill>
                <a:latin typeface="Times New Roman" pitchFamily="18" charset="0"/>
                <a:cs typeface="Times New Roman" pitchFamily="18" charset="0"/>
              </a:rPr>
              <a:t>Elektronik  </a:t>
            </a:r>
            <a:r>
              <a:rPr b="1" spc="50" dirty="0">
                <a:solidFill>
                  <a:srgbClr val="FFFFFF"/>
                </a:solidFill>
                <a:latin typeface="Times New Roman" pitchFamily="18" charset="0"/>
                <a:cs typeface="Times New Roman" pitchFamily="18" charset="0"/>
              </a:rPr>
              <a:t>M</a:t>
            </a:r>
            <a:r>
              <a:rPr b="1" spc="-40" dirty="0">
                <a:solidFill>
                  <a:srgbClr val="FFFFFF"/>
                </a:solidFill>
                <a:latin typeface="Times New Roman" pitchFamily="18" charset="0"/>
                <a:cs typeface="Times New Roman" pitchFamily="18" charset="0"/>
              </a:rPr>
              <a:t>üh</a:t>
            </a:r>
            <a:r>
              <a:rPr b="1" spc="-20" dirty="0">
                <a:solidFill>
                  <a:srgbClr val="FFFFFF"/>
                </a:solidFill>
                <a:latin typeface="Times New Roman" pitchFamily="18" charset="0"/>
                <a:cs typeface="Times New Roman" pitchFamily="18" charset="0"/>
              </a:rPr>
              <a:t>e</a:t>
            </a:r>
            <a:r>
              <a:rPr b="1" spc="-35" dirty="0">
                <a:solidFill>
                  <a:srgbClr val="FFFFFF"/>
                </a:solidFill>
                <a:latin typeface="Times New Roman" pitchFamily="18" charset="0"/>
                <a:cs typeface="Times New Roman" pitchFamily="18" charset="0"/>
              </a:rPr>
              <a:t>n</a:t>
            </a:r>
            <a:r>
              <a:rPr b="1" spc="-40" dirty="0">
                <a:solidFill>
                  <a:srgbClr val="FFFFFF"/>
                </a:solidFill>
                <a:latin typeface="Times New Roman" pitchFamily="18" charset="0"/>
                <a:cs typeface="Times New Roman" pitchFamily="18" charset="0"/>
              </a:rPr>
              <a:t>d</a:t>
            </a:r>
            <a:r>
              <a:rPr b="1" spc="-45" dirty="0">
                <a:solidFill>
                  <a:srgbClr val="FFFFFF"/>
                </a:solidFill>
                <a:latin typeface="Times New Roman" pitchFamily="18" charset="0"/>
                <a:cs typeface="Times New Roman" pitchFamily="18" charset="0"/>
              </a:rPr>
              <a:t>isli</a:t>
            </a:r>
            <a:r>
              <a:rPr b="1" spc="-5" dirty="0">
                <a:solidFill>
                  <a:srgbClr val="FFFFFF"/>
                </a:solidFill>
                <a:latin typeface="Times New Roman" pitchFamily="18" charset="0"/>
                <a:cs typeface="Times New Roman" pitchFamily="18" charset="0"/>
              </a:rPr>
              <a:t>ğ</a:t>
            </a:r>
            <a:r>
              <a:rPr b="1" spc="-10" dirty="0">
                <a:solidFill>
                  <a:srgbClr val="FFFFFF"/>
                </a:solidFill>
                <a:latin typeface="Times New Roman" pitchFamily="18" charset="0"/>
                <a:cs typeface="Times New Roman" pitchFamily="18" charset="0"/>
              </a:rPr>
              <a:t>i  </a:t>
            </a:r>
            <a:r>
              <a:rPr b="1" spc="-15" dirty="0">
                <a:solidFill>
                  <a:srgbClr val="FFFFFF"/>
                </a:solidFill>
                <a:latin typeface="Times New Roman" pitchFamily="18" charset="0"/>
                <a:cs typeface="Times New Roman" pitchFamily="18" charset="0"/>
              </a:rPr>
              <a:t>alanında</a:t>
            </a:r>
            <a:endParaRPr>
              <a:latin typeface="Times New Roman" pitchFamily="18" charset="0"/>
              <a:cs typeface="Times New Roman" pitchFamily="18" charset="0"/>
            </a:endParaRPr>
          </a:p>
        </p:txBody>
      </p:sp>
      <p:sp>
        <p:nvSpPr>
          <p:cNvPr id="8" name="object 14"/>
          <p:cNvSpPr txBox="1"/>
          <p:nvPr/>
        </p:nvSpPr>
        <p:spPr>
          <a:xfrm>
            <a:off x="2000232" y="2786062"/>
            <a:ext cx="1143008" cy="259045"/>
          </a:xfrm>
          <a:prstGeom prst="rect">
            <a:avLst/>
          </a:prstGeom>
        </p:spPr>
        <p:txBody>
          <a:bodyPr vert="horz" wrap="square" lIns="0" tIns="12700" rIns="0" bIns="0" rtlCol="0">
            <a:spAutoFit/>
          </a:bodyPr>
          <a:lstStyle/>
          <a:p>
            <a:pPr marL="12700">
              <a:lnSpc>
                <a:spcPct val="100000"/>
              </a:lnSpc>
              <a:spcBef>
                <a:spcPts val="100"/>
              </a:spcBef>
            </a:pPr>
            <a:r>
              <a:rPr sz="1600" b="1" spc="-15" dirty="0">
                <a:solidFill>
                  <a:srgbClr val="FFFFFF"/>
                </a:solidFill>
                <a:latin typeface="Times New Roman" pitchFamily="18" charset="0"/>
                <a:cs typeface="Times New Roman" pitchFamily="18" charset="0"/>
              </a:rPr>
              <a:t>Teknolojileri</a:t>
            </a:r>
            <a:endParaRPr sz="1600">
              <a:latin typeface="Times New Roman" pitchFamily="18" charset="0"/>
              <a:cs typeface="Times New Roman" pitchFamily="18" charset="0"/>
            </a:endParaRPr>
          </a:p>
        </p:txBody>
      </p:sp>
      <p:sp>
        <p:nvSpPr>
          <p:cNvPr id="9" name="object 13"/>
          <p:cNvSpPr txBox="1"/>
          <p:nvPr/>
        </p:nvSpPr>
        <p:spPr>
          <a:xfrm>
            <a:off x="2786050" y="4714888"/>
            <a:ext cx="928694" cy="259045"/>
          </a:xfrm>
          <a:prstGeom prst="rect">
            <a:avLst/>
          </a:prstGeom>
        </p:spPr>
        <p:txBody>
          <a:bodyPr vert="horz" wrap="square" lIns="0" tIns="12700" rIns="0" bIns="0" rtlCol="0">
            <a:spAutoFit/>
          </a:bodyPr>
          <a:lstStyle/>
          <a:p>
            <a:pPr marL="12700" algn="ctr">
              <a:lnSpc>
                <a:spcPct val="100000"/>
              </a:lnSpc>
              <a:spcBef>
                <a:spcPts val="100"/>
              </a:spcBef>
            </a:pPr>
            <a:r>
              <a:rPr sz="1600" b="1" spc="-15" dirty="0">
                <a:solidFill>
                  <a:srgbClr val="FFFFFF"/>
                </a:solidFill>
                <a:latin typeface="Times New Roman" pitchFamily="18" charset="0"/>
                <a:cs typeface="Times New Roman" pitchFamily="18" charset="0"/>
              </a:rPr>
              <a:t>Beceri</a:t>
            </a:r>
            <a:endParaRPr sz="1600">
              <a:latin typeface="Times New Roman" pitchFamily="18" charset="0"/>
              <a:cs typeface="Times New Roman" pitchFamily="18" charset="0"/>
            </a:endParaRPr>
          </a:p>
        </p:txBody>
      </p:sp>
      <p:sp>
        <p:nvSpPr>
          <p:cNvPr id="10" name="object 12"/>
          <p:cNvSpPr txBox="1"/>
          <p:nvPr/>
        </p:nvSpPr>
        <p:spPr>
          <a:xfrm>
            <a:off x="5214942" y="4714888"/>
            <a:ext cx="500066" cy="259045"/>
          </a:xfrm>
          <a:prstGeom prst="rect">
            <a:avLst/>
          </a:prstGeom>
        </p:spPr>
        <p:txBody>
          <a:bodyPr vert="horz" wrap="square" lIns="0" tIns="12700" rIns="0" bIns="0" rtlCol="0">
            <a:spAutoFit/>
          </a:bodyPr>
          <a:lstStyle/>
          <a:p>
            <a:pPr marL="12700" algn="ctr">
              <a:lnSpc>
                <a:spcPct val="100000"/>
              </a:lnSpc>
              <a:spcBef>
                <a:spcPts val="100"/>
              </a:spcBef>
            </a:pPr>
            <a:r>
              <a:rPr sz="1600" b="1" spc="-35" dirty="0">
                <a:solidFill>
                  <a:srgbClr val="FFFFFF"/>
                </a:solidFill>
                <a:latin typeface="Times New Roman" pitchFamily="18" charset="0"/>
                <a:cs typeface="Times New Roman" pitchFamily="18" charset="0"/>
              </a:rPr>
              <a:t>Bilgi</a:t>
            </a:r>
            <a:endParaRPr sz="1600">
              <a:latin typeface="Times New Roman" pitchFamily="18" charset="0"/>
              <a:cs typeface="Times New Roman" pitchFamily="18" charset="0"/>
            </a:endParaRPr>
          </a:p>
        </p:txBody>
      </p:sp>
      <p:sp>
        <p:nvSpPr>
          <p:cNvPr id="11" name="object 11"/>
          <p:cNvSpPr txBox="1"/>
          <p:nvPr/>
        </p:nvSpPr>
        <p:spPr>
          <a:xfrm>
            <a:off x="5643570" y="2643186"/>
            <a:ext cx="1071570" cy="794320"/>
          </a:xfrm>
          <a:prstGeom prst="rect">
            <a:avLst/>
          </a:prstGeom>
        </p:spPr>
        <p:txBody>
          <a:bodyPr vert="horz" wrap="square" lIns="0" tIns="35560" rIns="0" bIns="0" rtlCol="0">
            <a:spAutoFit/>
          </a:bodyPr>
          <a:lstStyle/>
          <a:p>
            <a:pPr marL="12700" marR="5080" indent="1270" algn="ctr">
              <a:lnSpc>
                <a:spcPct val="87500"/>
              </a:lnSpc>
              <a:spcBef>
                <a:spcPts val="280"/>
              </a:spcBef>
            </a:pPr>
            <a:r>
              <a:rPr b="1" spc="10" dirty="0">
                <a:solidFill>
                  <a:srgbClr val="FFFFFF"/>
                </a:solidFill>
                <a:latin typeface="Times New Roman" pitchFamily="18" charset="0"/>
                <a:cs typeface="Times New Roman" pitchFamily="18" charset="0"/>
              </a:rPr>
              <a:t>Ülkemizin  </a:t>
            </a:r>
            <a:r>
              <a:rPr b="1" spc="-40" dirty="0">
                <a:solidFill>
                  <a:srgbClr val="FFFFFF"/>
                </a:solidFill>
                <a:latin typeface="Times New Roman" pitchFamily="18" charset="0"/>
                <a:cs typeface="Times New Roman" pitchFamily="18" charset="0"/>
              </a:rPr>
              <a:t>ve</a:t>
            </a:r>
            <a:r>
              <a:rPr b="1" spc="-100" dirty="0">
                <a:solidFill>
                  <a:srgbClr val="FFFFFF"/>
                </a:solidFill>
                <a:latin typeface="Times New Roman" pitchFamily="18" charset="0"/>
                <a:cs typeface="Times New Roman" pitchFamily="18" charset="0"/>
              </a:rPr>
              <a:t> </a:t>
            </a:r>
            <a:r>
              <a:rPr b="1" spc="-20" dirty="0">
                <a:solidFill>
                  <a:srgbClr val="FFFFFF"/>
                </a:solidFill>
                <a:latin typeface="Times New Roman" pitchFamily="18" charset="0"/>
                <a:cs typeface="Times New Roman" pitchFamily="18" charset="0"/>
              </a:rPr>
              <a:t>insanlığın </a:t>
            </a:r>
            <a:r>
              <a:rPr b="1" spc="-15" dirty="0">
                <a:solidFill>
                  <a:srgbClr val="FFFFFF"/>
                </a:solidFill>
                <a:latin typeface="Times New Roman" pitchFamily="18" charset="0"/>
                <a:cs typeface="Times New Roman" pitchFamily="18" charset="0"/>
              </a:rPr>
              <a:t> </a:t>
            </a:r>
            <a:r>
              <a:rPr b="1" spc="-20" dirty="0">
                <a:solidFill>
                  <a:srgbClr val="FFFFFF"/>
                </a:solidFill>
                <a:latin typeface="Times New Roman" pitchFamily="18" charset="0"/>
                <a:cs typeface="Times New Roman" pitchFamily="18" charset="0"/>
              </a:rPr>
              <a:t>ihtiyaç  </a:t>
            </a:r>
            <a:r>
              <a:rPr b="1" spc="-40" dirty="0">
                <a:solidFill>
                  <a:srgbClr val="FFFFFF"/>
                </a:solidFill>
                <a:latin typeface="Times New Roman" pitchFamily="18" charset="0"/>
                <a:cs typeface="Times New Roman" pitchFamily="18" charset="0"/>
              </a:rPr>
              <a:t>duyduğu</a:t>
            </a:r>
            <a:endParaRPr>
              <a:latin typeface="Times New Roman" pitchFamily="18" charset="0"/>
              <a:cs typeface="Times New Roman" pitchFamily="18" charset="0"/>
            </a:endParaRPr>
          </a:p>
        </p:txBody>
      </p:sp>
      <p:sp>
        <p:nvSpPr>
          <p:cNvPr id="12" name="object 9"/>
          <p:cNvSpPr txBox="1"/>
          <p:nvPr/>
        </p:nvSpPr>
        <p:spPr>
          <a:xfrm>
            <a:off x="3714744" y="2857500"/>
            <a:ext cx="1290320" cy="1350010"/>
          </a:xfrm>
          <a:prstGeom prst="rect">
            <a:avLst/>
          </a:prstGeom>
        </p:spPr>
        <p:txBody>
          <a:bodyPr vert="horz" wrap="square" lIns="0" tIns="11430" rIns="0" bIns="0" rtlCol="0">
            <a:spAutoFit/>
          </a:bodyPr>
          <a:lstStyle/>
          <a:p>
            <a:pPr marL="12700" marR="5080" algn="ctr">
              <a:lnSpc>
                <a:spcPct val="120800"/>
              </a:lnSpc>
              <a:spcBef>
                <a:spcPts val="90"/>
              </a:spcBef>
            </a:pPr>
            <a:r>
              <a:rPr sz="1800" b="1" spc="-10" dirty="0">
                <a:solidFill>
                  <a:srgbClr val="FFFFFF"/>
                </a:solidFill>
                <a:latin typeface="Times New Roman" pitchFamily="18" charset="0"/>
                <a:cs typeface="Times New Roman" pitchFamily="18" charset="0"/>
              </a:rPr>
              <a:t>Kavramak  </a:t>
            </a:r>
            <a:r>
              <a:rPr sz="1800" b="1" spc="35" dirty="0">
                <a:solidFill>
                  <a:srgbClr val="FFFFFF"/>
                </a:solidFill>
                <a:latin typeface="Times New Roman" pitchFamily="18" charset="0"/>
                <a:cs typeface="Times New Roman" pitchFamily="18" charset="0"/>
              </a:rPr>
              <a:t>Gel</a:t>
            </a:r>
            <a:r>
              <a:rPr sz="1800" b="1" spc="25" dirty="0">
                <a:solidFill>
                  <a:srgbClr val="FFFFFF"/>
                </a:solidFill>
                <a:latin typeface="Times New Roman" pitchFamily="18" charset="0"/>
                <a:cs typeface="Times New Roman" pitchFamily="18" charset="0"/>
              </a:rPr>
              <a:t>i</a:t>
            </a:r>
            <a:r>
              <a:rPr sz="1800" b="1" spc="15" dirty="0">
                <a:solidFill>
                  <a:srgbClr val="FFFFFF"/>
                </a:solidFill>
                <a:latin typeface="Times New Roman" pitchFamily="18" charset="0"/>
                <a:cs typeface="Times New Roman" pitchFamily="18" charset="0"/>
              </a:rPr>
              <a:t>ştirmek  </a:t>
            </a:r>
            <a:r>
              <a:rPr sz="1800" b="1" spc="65" dirty="0">
                <a:solidFill>
                  <a:srgbClr val="FFFFFF"/>
                </a:solidFill>
                <a:latin typeface="Times New Roman" pitchFamily="18" charset="0"/>
                <a:cs typeface="Times New Roman" pitchFamily="18" charset="0"/>
              </a:rPr>
              <a:t>Üretmek  </a:t>
            </a:r>
            <a:r>
              <a:rPr sz="1800" b="1" spc="-50" dirty="0">
                <a:solidFill>
                  <a:srgbClr val="FFFFFF"/>
                </a:solidFill>
                <a:latin typeface="Times New Roman" pitchFamily="18" charset="0"/>
                <a:cs typeface="Times New Roman" pitchFamily="18" charset="0"/>
              </a:rPr>
              <a:t>Yaymak</a:t>
            </a:r>
            <a:endParaRPr sz="1800">
              <a:latin typeface="Times New Roman" pitchFamily="18" charset="0"/>
              <a:cs typeface="Times New Roman" pitchFamily="18" charset="0"/>
            </a:endParaRPr>
          </a:p>
        </p:txBody>
      </p:sp>
      <p:pic>
        <p:nvPicPr>
          <p:cNvPr id="13" name="Picture 3" descr="C:\Users\Celal\Desktop\remzi hoca\hru_amblem_logo.png"/>
          <p:cNvPicPr>
            <a:picLocks noChangeAspect="1" noChangeArrowheads="1"/>
          </p:cNvPicPr>
          <p:nvPr/>
        </p:nvPicPr>
        <p:blipFill>
          <a:blip r:embed="rId3" cstate="print"/>
          <a:srcRect/>
          <a:stretch>
            <a:fillRect/>
          </a:stretch>
        </p:blipFill>
        <p:spPr bwMode="auto">
          <a:xfrm>
            <a:off x="0" y="0"/>
            <a:ext cx="785786" cy="784799"/>
          </a:xfrm>
          <a:prstGeom prst="rect">
            <a:avLst/>
          </a:prstGeom>
          <a:noFill/>
        </p:spPr>
      </p:pic>
      <p:pic>
        <p:nvPicPr>
          <p:cNvPr id="14" name="Picture 2" descr="C:\Users\Celal\Desktop\remzi hoca\mühendislik.png"/>
          <p:cNvPicPr>
            <a:picLocks noChangeAspect="1" noChangeArrowheads="1"/>
          </p:cNvPicPr>
          <p:nvPr/>
        </p:nvPicPr>
        <p:blipFill>
          <a:blip r:embed="rId4" cstate="print"/>
          <a:srcRect/>
          <a:stretch>
            <a:fillRect/>
          </a:stretch>
        </p:blipFill>
        <p:spPr bwMode="auto">
          <a:xfrm>
            <a:off x="8429652" y="0"/>
            <a:ext cx="714348" cy="74696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2" name="11 Slayt Numarası Yer Tutucusu"/>
          <p:cNvSpPr>
            <a:spLocks noGrp="1"/>
          </p:cNvSpPr>
          <p:nvPr>
            <p:ph type="sldNum" sz="quarter" idx="12"/>
          </p:nvPr>
        </p:nvSpPr>
        <p:spPr>
          <a:xfrm>
            <a:off x="8143900" y="5286392"/>
            <a:ext cx="762000" cy="304800"/>
          </a:xfrm>
        </p:spPr>
        <p:txBody>
          <a:bodyPr/>
          <a:lstStyle/>
          <a:p>
            <a:fld id="{78D21D61-5BF1-47BC-8A54-2A809EDF2BE5}" type="slidenum">
              <a:rPr lang="tr-TR" smtClean="0">
                <a:solidFill>
                  <a:schemeClr val="tx1"/>
                </a:solidFill>
              </a:rPr>
              <a:pPr/>
              <a:t>30</a:t>
            </a:fld>
            <a:endParaRPr lang="tr-TR" dirty="0">
              <a:solidFill>
                <a:schemeClr val="tx1"/>
              </a:solidFill>
            </a:endParaRPr>
          </a:p>
        </p:txBody>
      </p:sp>
      <p:sp>
        <p:nvSpPr>
          <p:cNvPr id="15" name="CustomShape 2"/>
          <p:cNvSpPr/>
          <p:nvPr/>
        </p:nvSpPr>
        <p:spPr>
          <a:xfrm>
            <a:off x="2500560" y="642922"/>
            <a:ext cx="6643440" cy="398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tr-TR" sz="1600" b="1" dirty="0">
                <a:latin typeface="Times New Roman" panose="02020603050405020304" pitchFamily="18" charset="0"/>
                <a:cs typeface="Times New Roman" panose="02020603050405020304" pitchFamily="18" charset="0"/>
              </a:rPr>
              <a:t>Dr. Öğretim Üyesi </a:t>
            </a:r>
            <a:r>
              <a:rPr lang="en-US" sz="1600" b="1" strike="noStrike" spc="-1" dirty="0" err="1">
                <a:solidFill>
                  <a:srgbClr val="000000"/>
                </a:solidFill>
                <a:uFill>
                  <a:solidFill>
                    <a:srgbClr val="FFFFFF"/>
                  </a:solidFill>
                </a:uFill>
                <a:latin typeface="Times New Roman" panose="02020603050405020304" pitchFamily="18" charset="0"/>
                <a:cs typeface="Times New Roman" panose="02020603050405020304" pitchFamily="18" charset="0"/>
              </a:rPr>
              <a:t>Hasari</a:t>
            </a:r>
            <a:r>
              <a:rPr lang="en-US" sz="1600" b="1" strike="noStrike" spc="-1" dirty="0">
                <a:solidFill>
                  <a:srgbClr val="000000"/>
                </a:solidFill>
                <a:uFill>
                  <a:solidFill>
                    <a:srgbClr val="FFFFFF"/>
                  </a:solidFill>
                </a:uFill>
                <a:latin typeface="Times New Roman" panose="02020603050405020304" pitchFamily="18" charset="0"/>
                <a:cs typeface="Times New Roman" panose="02020603050405020304" pitchFamily="18" charset="0"/>
              </a:rPr>
              <a:t> </a:t>
            </a:r>
            <a:r>
              <a:rPr lang="en-US" sz="1600" b="1" strike="noStrike" spc="-1" dirty="0" err="1">
                <a:solidFill>
                  <a:srgbClr val="000000"/>
                </a:solidFill>
                <a:uFill>
                  <a:solidFill>
                    <a:srgbClr val="FFFFFF"/>
                  </a:solidFill>
                </a:uFill>
                <a:latin typeface="Times New Roman" panose="02020603050405020304" pitchFamily="18" charset="0"/>
                <a:cs typeface="Times New Roman" panose="02020603050405020304" pitchFamily="18" charset="0"/>
              </a:rPr>
              <a:t>Karci</a:t>
            </a:r>
            <a:endParaRPr lang="en-US" sz="1600" b="1" strike="noStrike" spc="-1" dirty="0">
              <a:solidFill>
                <a:srgbClr val="000000"/>
              </a:solidFill>
              <a:uFill>
                <a:solidFill>
                  <a:srgbClr val="FFFFFF"/>
                </a:solidFill>
              </a:uFill>
              <a:latin typeface="Times New Roman" panose="02020603050405020304" pitchFamily="18" charset="0"/>
              <a:cs typeface="Times New Roman" panose="02020603050405020304" pitchFamily="18" charset="0"/>
            </a:endParaRPr>
          </a:p>
          <a:p>
            <a:pPr algn="ctr">
              <a:lnSpc>
                <a:spcPct val="100000"/>
              </a:lnSpc>
            </a:pPr>
            <a:r>
              <a:rPr lang="tr-TR" sz="1400" b="1" strike="noStrike" spc="-1" dirty="0">
                <a:solidFill>
                  <a:srgbClr val="000000"/>
                </a:solidFill>
                <a:uFill>
                  <a:solidFill>
                    <a:srgbClr val="FFFFFF"/>
                  </a:solidFill>
                </a:uFill>
                <a:latin typeface="Times New Roman"/>
              </a:rPr>
              <a:t>(</a:t>
            </a:r>
            <a:r>
              <a:rPr lang="en-US" sz="1400" b="1" strike="noStrike" spc="-1" dirty="0" err="1">
                <a:solidFill>
                  <a:srgbClr val="000000"/>
                </a:solidFill>
                <a:uFill>
                  <a:solidFill>
                    <a:srgbClr val="FFFFFF"/>
                  </a:solidFill>
                </a:uFill>
                <a:latin typeface="Times New Roman"/>
              </a:rPr>
              <a:t>Bölüm</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Başkan</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Yardımcısı</a:t>
            </a:r>
            <a:r>
              <a:rPr lang="tr-TR" sz="1400" b="1" strike="noStrike" spc="-1" dirty="0">
                <a:solidFill>
                  <a:srgbClr val="000000"/>
                </a:solidFill>
                <a:uFill>
                  <a:solidFill>
                    <a:srgbClr val="FFFFFF"/>
                  </a:solidFill>
                </a:uFill>
                <a:latin typeface="Times New Roman"/>
              </a:rPr>
              <a:t>)</a:t>
            </a:r>
            <a:endParaRPr lang="en-US" sz="1800" b="1"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1400" b="1" strike="noStrike" spc="-1" dirty="0" err="1">
                <a:solidFill>
                  <a:srgbClr val="000000"/>
                </a:solidFill>
                <a:uFill>
                  <a:solidFill>
                    <a:srgbClr val="FFFFFF"/>
                  </a:solidFill>
                </a:uFill>
                <a:latin typeface="Times New Roman"/>
              </a:rPr>
              <a:t>Eğitim</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Bilgileri</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a:p>
            <a:pPr marL="274320" indent="-273960" algn="just">
              <a:lnSpc>
                <a:spcPct val="100000"/>
              </a:lnSpc>
              <a:buClr>
                <a:srgbClr val="000000"/>
              </a:buClr>
              <a:buFont typeface="Wingdings 3" charset="2"/>
              <a:buChar char=""/>
            </a:pPr>
            <a:r>
              <a:rPr lang="en-US" sz="1400" b="1" strike="noStrike" spc="-1" dirty="0" err="1">
                <a:solidFill>
                  <a:srgbClr val="000000"/>
                </a:solidFill>
                <a:uFill>
                  <a:solidFill>
                    <a:srgbClr val="FFFFFF"/>
                  </a:solidFill>
                </a:uFill>
                <a:latin typeface="Times New Roman"/>
              </a:rPr>
              <a:t>Lisans</a:t>
            </a:r>
            <a:r>
              <a:rPr lang="en-US" sz="1400" b="1" strike="noStrike" spc="-1" dirty="0">
                <a:solidFill>
                  <a:srgbClr val="000000"/>
                </a:solidFill>
                <a:uFill>
                  <a:solidFill>
                    <a:srgbClr val="FFFFFF"/>
                  </a:solidFill>
                </a:uFill>
                <a:latin typeface="Times New Roman"/>
              </a:rPr>
              <a:t>: </a:t>
            </a:r>
            <a:r>
              <a:rPr lang="en-US" strike="noStrike" spc="-1" dirty="0" err="1">
                <a:solidFill>
                  <a:srgbClr val="000000"/>
                </a:solidFill>
                <a:uFill>
                  <a:solidFill>
                    <a:srgbClr val="FFFFFF"/>
                  </a:solidFill>
                </a:uFill>
                <a:latin typeface="Times New Roman"/>
              </a:rPr>
              <a:t>Hacettepe</a:t>
            </a:r>
            <a:r>
              <a:rPr lang="en-US" strike="noStrike" spc="-1" dirty="0">
                <a:solidFill>
                  <a:srgbClr val="000000"/>
                </a:solidFill>
                <a:uFill>
                  <a:solidFill>
                    <a:srgbClr val="FFFFFF"/>
                  </a:solidFill>
                </a:uFill>
                <a:latin typeface="Times New Roman"/>
              </a:rPr>
              <a:t> </a:t>
            </a:r>
            <a:r>
              <a:rPr lang="en-US" strike="noStrike" spc="-1" dirty="0" err="1">
                <a:solidFill>
                  <a:srgbClr val="000000"/>
                </a:solidFill>
                <a:uFill>
                  <a:solidFill>
                    <a:srgbClr val="FFFFFF"/>
                  </a:solidFill>
                </a:uFill>
                <a:latin typeface="Times New Roman"/>
              </a:rPr>
              <a:t>Üniversitesi</a:t>
            </a:r>
            <a:r>
              <a:rPr lang="en-US" strike="noStrike" spc="-1" dirty="0">
                <a:solidFill>
                  <a:srgbClr val="000000"/>
                </a:solidFill>
                <a:uFill>
                  <a:solidFill>
                    <a:srgbClr val="FFFFFF"/>
                  </a:solidFill>
                </a:uFill>
                <a:latin typeface="Times New Roman"/>
              </a:rPr>
              <a:t> </a:t>
            </a:r>
            <a:endParaRPr lang="en-US"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marL="274320" indent="-273960" algn="just">
              <a:lnSpc>
                <a:spcPct val="100000"/>
              </a:lnSpc>
              <a:buClr>
                <a:srgbClr val="000000"/>
              </a:buClr>
              <a:buFont typeface="Wingdings 3" charset="2"/>
              <a:buChar char=""/>
            </a:pPr>
            <a:r>
              <a:rPr lang="en-US" sz="1400" b="1" strike="noStrike" spc="-1" dirty="0" err="1">
                <a:solidFill>
                  <a:srgbClr val="000000"/>
                </a:solidFill>
                <a:uFill>
                  <a:solidFill>
                    <a:srgbClr val="FFFFFF"/>
                  </a:solidFill>
                </a:uFill>
                <a:latin typeface="Times New Roman"/>
              </a:rPr>
              <a:t>Yüksek</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Lisans</a:t>
            </a:r>
            <a:r>
              <a:rPr lang="en-US" sz="1400" b="1" strike="noStrike" spc="-1" dirty="0">
                <a:solidFill>
                  <a:srgbClr val="000000"/>
                </a:solidFill>
                <a:uFill>
                  <a:solidFill>
                    <a:srgbClr val="FFFFFF"/>
                  </a:solidFill>
                </a:uFill>
                <a:latin typeface="Times New Roman"/>
              </a:rPr>
              <a:t>: </a:t>
            </a:r>
            <a:r>
              <a:rPr lang="en-US" sz="1400" b="0" strike="noStrike" spc="-1" dirty="0">
                <a:solidFill>
                  <a:srgbClr val="000000"/>
                </a:solidFill>
                <a:uFill>
                  <a:solidFill>
                    <a:srgbClr val="FFFFFF"/>
                  </a:solidFill>
                </a:uFill>
                <a:latin typeface="Times New Roman"/>
              </a:rPr>
              <a:t> Gaziantep </a:t>
            </a:r>
            <a:r>
              <a:rPr lang="en-US" sz="1400" b="0" strike="noStrike" spc="-1" dirty="0" err="1">
                <a:solidFill>
                  <a:srgbClr val="000000"/>
                </a:solidFill>
                <a:uFill>
                  <a:solidFill>
                    <a:srgbClr val="FFFFFF"/>
                  </a:solidFill>
                </a:uFill>
                <a:latin typeface="Times New Roman"/>
              </a:rPr>
              <a:t>Üniversitesi</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marL="274320" indent="-273960" algn="just">
              <a:lnSpc>
                <a:spcPct val="100000"/>
              </a:lnSpc>
              <a:buClr>
                <a:srgbClr val="000000"/>
              </a:buClr>
              <a:buFont typeface="Wingdings 3" charset="2"/>
              <a:buChar char=""/>
            </a:pPr>
            <a:r>
              <a:rPr lang="en-US" sz="1400" b="1" strike="noStrike" spc="-1" dirty="0" err="1">
                <a:solidFill>
                  <a:srgbClr val="000000"/>
                </a:solidFill>
                <a:uFill>
                  <a:solidFill>
                    <a:srgbClr val="FFFFFF"/>
                  </a:solidFill>
                </a:uFill>
                <a:latin typeface="Times New Roman"/>
              </a:rPr>
              <a:t>Doktora</a:t>
            </a:r>
            <a:r>
              <a:rPr lang="en-US" sz="1400" b="0" strike="noStrike" spc="-1" dirty="0">
                <a:solidFill>
                  <a:srgbClr val="000000"/>
                </a:solidFill>
                <a:uFill>
                  <a:solidFill>
                    <a:srgbClr val="FFFFFF"/>
                  </a:solidFill>
                </a:uFill>
                <a:latin typeface="Times New Roman"/>
              </a:rPr>
              <a:t>:  Gaziantep </a:t>
            </a:r>
            <a:r>
              <a:rPr lang="en-US" sz="1400" b="0" strike="noStrike" spc="-1" dirty="0" err="1">
                <a:solidFill>
                  <a:srgbClr val="000000"/>
                </a:solidFill>
                <a:uFill>
                  <a:solidFill>
                    <a:srgbClr val="FFFFFF"/>
                  </a:solidFill>
                </a:uFill>
                <a:latin typeface="Times New Roman"/>
              </a:rPr>
              <a:t>Üniversitesi</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marL="274320" indent="-273960" algn="just">
              <a:lnSpc>
                <a:spcPct val="100000"/>
              </a:lnSpc>
              <a:buClr>
                <a:srgbClr val="000000"/>
              </a:buClr>
              <a:buFont typeface="Wingdings 3" charset="2"/>
              <a:buChar char=""/>
            </a:pPr>
            <a:r>
              <a:rPr lang="en-US" sz="1400" b="1" strike="noStrike" spc="-1" dirty="0" err="1">
                <a:solidFill>
                  <a:srgbClr val="000000"/>
                </a:solidFill>
                <a:uFill>
                  <a:solidFill>
                    <a:srgbClr val="FFFFFF"/>
                  </a:solidFill>
                </a:uFill>
                <a:latin typeface="Times New Roman"/>
              </a:rPr>
              <a:t>Çalışma</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ve</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Uzmanlık</a:t>
            </a:r>
            <a:r>
              <a:rPr lang="en-US" sz="1400" b="1" strike="noStrike" spc="-1" dirty="0">
                <a:solidFill>
                  <a:srgbClr val="000000"/>
                </a:solidFill>
                <a:uFill>
                  <a:solidFill>
                    <a:srgbClr val="FFFFFF"/>
                  </a:solidFill>
                </a:uFill>
                <a:latin typeface="Times New Roman"/>
              </a:rPr>
              <a:t> </a:t>
            </a:r>
            <a:r>
              <a:rPr lang="en-US" sz="1400" b="1" strike="noStrike" spc="-1" dirty="0" err="1">
                <a:solidFill>
                  <a:srgbClr val="000000"/>
                </a:solidFill>
                <a:uFill>
                  <a:solidFill>
                    <a:srgbClr val="FFFFFF"/>
                  </a:solidFill>
                </a:uFill>
                <a:latin typeface="Times New Roman"/>
              </a:rPr>
              <a:t>Alanları</a:t>
            </a:r>
            <a:r>
              <a:rPr lang="en-US" sz="1400" b="1" strike="noStrike" spc="-1" dirty="0">
                <a:solidFill>
                  <a:srgbClr val="000000"/>
                </a:solidFill>
                <a:uFill>
                  <a:solidFill>
                    <a:srgbClr val="FFFFFF"/>
                  </a:solidFill>
                </a:uFill>
                <a:latin typeface="Times New Roman"/>
              </a:rPr>
              <a:t>: </a:t>
            </a:r>
            <a:r>
              <a:rPr lang="en-US" sz="1400" b="0" strike="noStrike" spc="-1" dirty="0">
                <a:solidFill>
                  <a:srgbClr val="000000"/>
                </a:solidFill>
                <a:uFill>
                  <a:solidFill>
                    <a:srgbClr val="FFFFFF"/>
                  </a:solidFill>
                </a:uFill>
                <a:latin typeface="Times New Roman"/>
              </a:rPr>
              <a:t> </a:t>
            </a:r>
            <a:r>
              <a:rPr lang="en-US" sz="1400" b="0" strike="noStrike" spc="-1" dirty="0" smtClean="0">
                <a:solidFill>
                  <a:srgbClr val="000000"/>
                </a:solidFill>
                <a:uFill>
                  <a:solidFill>
                    <a:srgbClr val="FFFFFF"/>
                  </a:solidFill>
                </a:uFill>
                <a:latin typeface="Times New Roman"/>
              </a:rPr>
              <a:t>  </a:t>
            </a:r>
            <a:endParaRPr lang="tr-TR" sz="1400" b="0" strike="noStrike" spc="-1" dirty="0" smtClean="0">
              <a:solidFill>
                <a:srgbClr val="000000"/>
              </a:solidFill>
              <a:uFill>
                <a:solidFill>
                  <a:srgbClr val="FFFFFF"/>
                </a:solidFill>
              </a:uFill>
              <a:latin typeface="Times New Roman"/>
            </a:endParaRPr>
          </a:p>
          <a:p>
            <a:pPr algn="just">
              <a:lnSpc>
                <a:spcPct val="150000"/>
              </a:lnSpc>
            </a:pPr>
            <a:r>
              <a:rPr lang="en-US" sz="1400" b="0" strike="noStrike" spc="-1" dirty="0" err="1" smtClean="0">
                <a:solidFill>
                  <a:srgbClr val="000000"/>
                </a:solidFill>
                <a:uFill>
                  <a:solidFill>
                    <a:srgbClr val="FFFFFF"/>
                  </a:solidFill>
                </a:uFill>
                <a:latin typeface="Times New Roman"/>
              </a:rPr>
              <a:t>Zamanla</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değişen</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sistemlerim</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dalgacık</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dönüşümü</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ile</a:t>
            </a:r>
            <a:r>
              <a:rPr lang="en-US" sz="1400" b="0" strike="noStrike" spc="-1" dirty="0" smtClean="0">
                <a:solidFill>
                  <a:srgbClr val="000000"/>
                </a:solidFill>
                <a:uFill>
                  <a:solidFill>
                    <a:srgbClr val="FFFFFF"/>
                  </a:solidFill>
                </a:uFill>
                <a:latin typeface="Times New Roman"/>
              </a:rPr>
              <a:t> </a:t>
            </a:r>
            <a:r>
              <a:rPr lang="en-US" sz="1400" b="0" strike="noStrike" spc="-1" dirty="0" err="1" smtClean="0">
                <a:solidFill>
                  <a:srgbClr val="000000"/>
                </a:solidFill>
                <a:uFill>
                  <a:solidFill>
                    <a:srgbClr val="FFFFFF"/>
                  </a:solidFill>
                </a:uFill>
                <a:latin typeface="Times New Roman"/>
              </a:rPr>
              <a:t>analizi</a:t>
            </a:r>
            <a:endParaRPr lang="en-US" sz="1800" b="0" strike="noStrike" spc="-1" dirty="0" smtClean="0">
              <a:solidFill>
                <a:srgbClr val="000000"/>
              </a:solidFill>
              <a:uFill>
                <a:solidFill>
                  <a:srgbClr val="FFFFFF"/>
                </a:solidFill>
              </a:uFill>
              <a:latin typeface="Arial"/>
            </a:endParaRPr>
          </a:p>
          <a:p>
            <a:pPr algn="just">
              <a:lnSpc>
                <a:spcPct val="150000"/>
              </a:lnSpc>
            </a:pPr>
            <a:r>
              <a:rPr lang="en-US" sz="1400" b="0" strike="noStrike" spc="-1" dirty="0" err="1" smtClean="0">
                <a:solidFill>
                  <a:srgbClr val="000000"/>
                </a:solidFill>
                <a:uFill>
                  <a:solidFill>
                    <a:srgbClr val="FFFFFF"/>
                  </a:solidFill>
                </a:uFill>
                <a:latin typeface="Times New Roman"/>
              </a:rPr>
              <a:t>Genetik</a:t>
            </a:r>
            <a:r>
              <a:rPr lang="en-US" sz="1400" b="0" strike="noStrike" spc="-1" dirty="0" smtClean="0">
                <a:solidFill>
                  <a:srgbClr val="000000"/>
                </a:solidFill>
                <a:uFill>
                  <a:solidFill>
                    <a:srgbClr val="FFFFFF"/>
                  </a:solidFill>
                </a:uFill>
                <a:latin typeface="Times New Roman"/>
              </a:rPr>
              <a:t> </a:t>
            </a:r>
            <a:r>
              <a:rPr lang="en-US" sz="1400" b="0" strike="noStrike" spc="-1" dirty="0" err="1">
                <a:solidFill>
                  <a:srgbClr val="000000"/>
                </a:solidFill>
                <a:uFill>
                  <a:solidFill>
                    <a:srgbClr val="FFFFFF"/>
                  </a:solidFill>
                </a:uFill>
                <a:latin typeface="Times New Roman"/>
              </a:rPr>
              <a:t>programlama</a:t>
            </a:r>
            <a:r>
              <a:rPr lang="en-US" sz="1400" b="0" strike="noStrike" spc="-1" dirty="0">
                <a:solidFill>
                  <a:srgbClr val="000000"/>
                </a:solidFill>
                <a:uFill>
                  <a:solidFill>
                    <a:srgbClr val="FFFFFF"/>
                  </a:solidFill>
                </a:uFill>
                <a:latin typeface="Times New Roman"/>
              </a:rPr>
              <a:t> </a:t>
            </a:r>
            <a:r>
              <a:rPr lang="en-US" sz="1400" b="0" strike="noStrike" spc="-1" dirty="0" err="1">
                <a:solidFill>
                  <a:srgbClr val="000000"/>
                </a:solidFill>
                <a:uFill>
                  <a:solidFill>
                    <a:srgbClr val="FFFFFF"/>
                  </a:solidFill>
                </a:uFill>
                <a:latin typeface="Times New Roman"/>
              </a:rPr>
              <a:t>ile</a:t>
            </a:r>
            <a:r>
              <a:rPr lang="en-US" sz="1400" b="0" strike="noStrike" spc="-1" dirty="0">
                <a:solidFill>
                  <a:srgbClr val="000000"/>
                </a:solidFill>
                <a:uFill>
                  <a:solidFill>
                    <a:srgbClr val="FFFFFF"/>
                  </a:solidFill>
                </a:uFill>
                <a:latin typeface="Times New Roman"/>
              </a:rPr>
              <a:t> analog </a:t>
            </a:r>
            <a:r>
              <a:rPr lang="en-US" sz="1400" b="0" strike="noStrike" spc="-1" dirty="0" err="1">
                <a:solidFill>
                  <a:srgbClr val="000000"/>
                </a:solidFill>
                <a:uFill>
                  <a:solidFill>
                    <a:srgbClr val="FFFFFF"/>
                  </a:solidFill>
                </a:uFill>
                <a:latin typeface="Times New Roman"/>
              </a:rPr>
              <a:t>devrelerin</a:t>
            </a:r>
            <a:r>
              <a:rPr lang="en-US" sz="1400" b="0" strike="noStrike" spc="-1" dirty="0">
                <a:solidFill>
                  <a:srgbClr val="000000"/>
                </a:solidFill>
                <a:uFill>
                  <a:solidFill>
                    <a:srgbClr val="FFFFFF"/>
                  </a:solidFill>
                </a:uFill>
                <a:latin typeface="Times New Roman"/>
              </a:rPr>
              <a:t> </a:t>
            </a:r>
            <a:r>
              <a:rPr lang="en-US" sz="1400" b="0" strike="noStrike" spc="-1" dirty="0" err="1">
                <a:solidFill>
                  <a:srgbClr val="000000"/>
                </a:solidFill>
                <a:uFill>
                  <a:solidFill>
                    <a:srgbClr val="FFFFFF"/>
                  </a:solidFill>
                </a:uFill>
                <a:latin typeface="Times New Roman"/>
              </a:rPr>
              <a:t>sentezi</a:t>
            </a:r>
            <a:r>
              <a:rPr lang="en-US" sz="1400" b="0" strike="noStrike" spc="-1" dirty="0">
                <a:solidFill>
                  <a:srgbClr val="000000"/>
                </a:solidFill>
                <a:uFill>
                  <a:solidFill>
                    <a:srgbClr val="FFFFFF"/>
                  </a:solidFill>
                </a:uFill>
                <a:latin typeface="Times New Roman"/>
              </a:rPr>
              <a:t>.</a:t>
            </a: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a:p>
            <a:pPr algn="just">
              <a:lnSpc>
                <a:spcPct val="100000"/>
              </a:lnSpc>
            </a:pPr>
            <a:endParaRPr lang="en-US" sz="1800" b="0" strike="noStrike" spc="-1" dirty="0">
              <a:solidFill>
                <a:srgbClr val="000000"/>
              </a:solidFill>
              <a:uFill>
                <a:solidFill>
                  <a:srgbClr val="FFFFFF"/>
                </a:solidFill>
              </a:uFill>
              <a:latin typeface="Arial"/>
            </a:endParaRPr>
          </a:p>
        </p:txBody>
      </p:sp>
      <p:sp>
        <p:nvSpPr>
          <p:cNvPr id="17" name="CustomShape 3"/>
          <p:cNvSpPr/>
          <p:nvPr/>
        </p:nvSpPr>
        <p:spPr>
          <a:xfrm>
            <a:off x="2286000" y="1734120"/>
            <a:ext cx="4571640" cy="307440"/>
          </a:xfrm>
          <a:prstGeom prst="rect">
            <a:avLst/>
          </a:prstGeom>
          <a:noFill/>
          <a:ln>
            <a:noFill/>
          </a:ln>
        </p:spPr>
        <p:style>
          <a:lnRef idx="0">
            <a:scrgbClr r="0" g="0" b="0"/>
          </a:lnRef>
          <a:fillRef idx="0">
            <a:scrgbClr r="0" g="0" b="0"/>
          </a:fillRef>
          <a:effectRef idx="0">
            <a:scrgbClr r="0" g="0" b="0"/>
          </a:effectRef>
          <a:fontRef idx="minor"/>
        </p:style>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1428740"/>
            <a:ext cx="2209788" cy="1896885"/>
          </a:xfrm>
          <a:prstGeom prst="rect">
            <a:avLst/>
          </a:prstGeom>
        </p:spPr>
      </p:pic>
      <p:pic>
        <p:nvPicPr>
          <p:cNvPr id="11"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9"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31</a:t>
            </a:fld>
            <a:endParaRPr lang="tr-TR" dirty="0">
              <a:solidFill>
                <a:schemeClr val="tx1"/>
              </a:solidFill>
            </a:endParaRPr>
          </a:p>
        </p:txBody>
      </p:sp>
      <p:sp>
        <p:nvSpPr>
          <p:cNvPr id="13" name="6 Dikdörtgen"/>
          <p:cNvSpPr/>
          <p:nvPr/>
        </p:nvSpPr>
        <p:spPr>
          <a:xfrm>
            <a:off x="1908175" y="912813"/>
            <a:ext cx="6643688" cy="4001095"/>
          </a:xfrm>
          <a:prstGeom prst="rect">
            <a:avLst/>
          </a:prstGeom>
        </p:spPr>
        <p:txBody>
          <a:bodyPr>
            <a:spAutoFit/>
          </a:bodyPr>
          <a:lstStyle/>
          <a:p>
            <a:pPr marL="266700" indent="-266700" algn="ctr"/>
            <a:r>
              <a:rPr lang="tr-TR" b="1" dirty="0">
                <a:latin typeface="Times New Roman" panose="02020603050405020304" pitchFamily="18" charset="0"/>
                <a:cs typeface="Times New Roman" panose="02020603050405020304" pitchFamily="18" charset="0"/>
              </a:rPr>
              <a:t>Dr. Öğretim Üyesi Ümit ÜNCÜ</a:t>
            </a:r>
          </a:p>
          <a:p>
            <a:pPr marL="266700" indent="-266700" algn="ctr"/>
            <a:r>
              <a:rPr lang="tr-TR" b="1" dirty="0">
                <a:latin typeface="Times New Roman" panose="02020603050405020304" pitchFamily="18" charset="0"/>
                <a:cs typeface="Times New Roman" panose="02020603050405020304" pitchFamily="18" charset="0"/>
              </a:rPr>
              <a:t> </a:t>
            </a:r>
          </a:p>
          <a:p>
            <a:pPr marL="266700" indent="-266700"/>
            <a:r>
              <a:rPr lang="tr-TR" b="1" dirty="0">
                <a:latin typeface="Times New Roman" panose="02020603050405020304" pitchFamily="18" charset="0"/>
                <a:cs typeface="Times New Roman" panose="02020603050405020304" pitchFamily="18" charset="0"/>
              </a:rPr>
              <a:t>Eğitim Bilgileri </a:t>
            </a:r>
            <a:r>
              <a:rPr lang="tr-TR" dirty="0">
                <a:latin typeface="Times New Roman" pitchFamily="18" charset="0"/>
                <a:cs typeface="Times New Roman" pitchFamily="18" charset="0"/>
              </a:rPr>
              <a:t>–</a:t>
            </a:r>
          </a:p>
          <a:p>
            <a:pPr marL="266700" indent="-266700" algn="just">
              <a:buFont typeface="Wingdings 3" pitchFamily="18" charset="2"/>
              <a:buChar cha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ODTÜ – Elektrik &amp; Elektronik </a:t>
            </a:r>
            <a:r>
              <a:rPr lang="tr-TR" dirty="0" err="1">
                <a:latin typeface="Times New Roman" pitchFamily="18" charset="0"/>
                <a:cs typeface="Times New Roman" pitchFamily="18" charset="0"/>
              </a:rPr>
              <a:t>Müh</a:t>
            </a:r>
            <a:r>
              <a:rPr lang="tr-TR" dirty="0">
                <a:latin typeface="Times New Roman" pitchFamily="18" charset="0"/>
                <a:cs typeface="Times New Roman" pitchFamily="18" charset="0"/>
              </a:rPr>
              <a:t> [</a:t>
            </a:r>
            <a:r>
              <a:rPr lang="tr-TR" i="1" dirty="0" err="1">
                <a:latin typeface="Times New Roman" pitchFamily="18" charset="0"/>
                <a:cs typeface="Times New Roman" pitchFamily="18" charset="0"/>
              </a:rPr>
              <a:t>7ci</a:t>
            </a:r>
            <a:r>
              <a:rPr lang="tr-TR" i="1" dirty="0">
                <a:latin typeface="Times New Roman" pitchFamily="18" charset="0"/>
                <a:cs typeface="Times New Roman" pitchFamily="18" charset="0"/>
              </a:rPr>
              <a:t> </a:t>
            </a:r>
            <a:r>
              <a:rPr lang="tr-TR" i="1" dirty="0" err="1">
                <a:latin typeface="Times New Roman" pitchFamily="18" charset="0"/>
                <a:cs typeface="Times New Roman" pitchFamily="18" charset="0"/>
              </a:rPr>
              <a:t>Group</a:t>
            </a:r>
            <a:r>
              <a:rPr lang="tr-TR" dirty="0">
                <a:latin typeface="Times New Roman" pitchFamily="18" charset="0"/>
                <a:cs typeface="Times New Roman" pitchFamily="18" charset="0"/>
              </a:rPr>
              <a:t> (=</a:t>
            </a:r>
            <a:r>
              <a:rPr lang="tr-TR" i="1" dirty="0" err="1">
                <a:latin typeface="Times New Roman" pitchFamily="18" charset="0"/>
                <a:cs typeface="Times New Roman" pitchFamily="18" charset="0"/>
              </a:rPr>
              <a:t>Computer</a:t>
            </a:r>
            <a:r>
              <a:rPr lang="tr-TR" i="1" dirty="0">
                <a:latin typeface="Times New Roman" pitchFamily="18" charset="0"/>
                <a:cs typeface="Times New Roman" pitchFamily="18" charset="0"/>
              </a:rPr>
              <a:t> &amp; </a:t>
            </a:r>
            <a:r>
              <a:rPr lang="tr-TR" i="1" dirty="0" err="1">
                <a:latin typeface="Times New Roman" pitchFamily="18" charset="0"/>
                <a:cs typeface="Times New Roman" pitchFamily="18" charset="0"/>
              </a:rPr>
              <a:t>Telecommunication</a:t>
            </a:r>
            <a:r>
              <a:rPr lang="tr-TR" dirty="0">
                <a:latin typeface="Times New Roman" pitchFamily="18" charset="0"/>
                <a:cs typeface="Times New Roman" pitchFamily="18" charset="0"/>
              </a:rPr>
              <a:t>)]</a:t>
            </a:r>
          </a:p>
          <a:p>
            <a:pPr marL="266700" indent="-266700" algn="just">
              <a:buFont typeface="Wingdings 3" pitchFamily="18" charset="2"/>
              <a:buChar cha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Sakarya </a:t>
            </a:r>
            <a:r>
              <a:rPr lang="tr-TR" dirty="0" err="1">
                <a:latin typeface="Times New Roman" pitchFamily="18" charset="0"/>
                <a:cs typeface="Times New Roman" pitchFamily="18" charset="0"/>
              </a:rPr>
              <a:t>Üniv</a:t>
            </a:r>
            <a:r>
              <a:rPr lang="tr-TR" dirty="0">
                <a:latin typeface="Times New Roman" pitchFamily="18" charset="0"/>
                <a:cs typeface="Times New Roman" pitchFamily="18" charset="0"/>
              </a:rPr>
              <a:t> – Elektrik &amp; Elektronik </a:t>
            </a:r>
            <a:r>
              <a:rPr lang="tr-TR" dirty="0" err="1">
                <a:latin typeface="Times New Roman" pitchFamily="18" charset="0"/>
                <a:cs typeface="Times New Roman" pitchFamily="18" charset="0"/>
              </a:rPr>
              <a:t>Müh</a:t>
            </a:r>
            <a:r>
              <a:rPr lang="tr-TR" dirty="0">
                <a:latin typeface="Times New Roman" pitchFamily="18" charset="0"/>
                <a:cs typeface="Times New Roman" pitchFamily="18" charset="0"/>
              </a:rPr>
              <a:t> ABD  </a:t>
            </a:r>
          </a:p>
          <a:p>
            <a:pPr marL="266700" indent="-266700" algn="just">
              <a:buFont typeface="Wingdings 3" pitchFamily="18" charset="2"/>
              <a:buChar cha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Sakarya </a:t>
            </a:r>
            <a:r>
              <a:rPr lang="tr-TR" dirty="0" err="1">
                <a:latin typeface="Times New Roman" pitchFamily="18" charset="0"/>
                <a:cs typeface="Times New Roman" pitchFamily="18" charset="0"/>
              </a:rPr>
              <a:t>Üniv</a:t>
            </a:r>
            <a:r>
              <a:rPr lang="tr-TR" dirty="0">
                <a:latin typeface="Times New Roman" pitchFamily="18" charset="0"/>
                <a:cs typeface="Times New Roman" pitchFamily="18" charset="0"/>
              </a:rPr>
              <a:t> – Elektrik &amp; Elektronik </a:t>
            </a:r>
            <a:r>
              <a:rPr lang="tr-TR" dirty="0" err="1">
                <a:latin typeface="Times New Roman" pitchFamily="18" charset="0"/>
                <a:cs typeface="Times New Roman" pitchFamily="18" charset="0"/>
              </a:rPr>
              <a:t>Müh</a:t>
            </a:r>
            <a:r>
              <a:rPr lang="tr-TR" dirty="0">
                <a:latin typeface="Times New Roman" pitchFamily="18" charset="0"/>
                <a:cs typeface="Times New Roman" pitchFamily="18" charset="0"/>
              </a:rPr>
              <a:t> ABD </a:t>
            </a:r>
          </a:p>
          <a:p>
            <a:pPr marL="266700" indent="-266700" algn="just">
              <a:buFont typeface="Wingdings 3" pitchFamily="18" charset="2"/>
              <a:buNone/>
            </a:pPr>
            <a:endParaRPr lang="tr-TR" dirty="0">
              <a:latin typeface="Times New Roman" pitchFamily="18" charset="0"/>
              <a:cs typeface="Times New Roman" pitchFamily="18" charset="0"/>
            </a:endParaRPr>
          </a:p>
          <a:p>
            <a:pPr marL="266700" indent="-266700" algn="just">
              <a:buFont typeface="Wingdings 3" pitchFamily="18" charset="2"/>
              <a:buChar char=""/>
            </a:pPr>
            <a:r>
              <a:rPr lang="tr-TR" b="1" dirty="0">
                <a:latin typeface="Times New Roman" pitchFamily="18" charset="0"/>
                <a:cs typeface="Times New Roman" pitchFamily="18" charset="0"/>
              </a:rPr>
              <a:t>Çalışma ve Uzmanlık Alanları: </a:t>
            </a:r>
          </a:p>
          <a:p>
            <a:pPr marL="742950" lvl="1" indent="-285750" algn="just">
              <a:buFont typeface="Wingdings 3" pitchFamily="18" charset="2"/>
              <a:buAutoNum type="arabicPeriod"/>
            </a:pPr>
            <a:r>
              <a:rPr lang="tr-TR" dirty="0">
                <a:latin typeface="Times New Roman" pitchFamily="18" charset="0"/>
                <a:cs typeface="Times New Roman" pitchFamily="18" charset="0"/>
              </a:rPr>
              <a:t>Bulanık Uzman Sistemler  </a:t>
            </a:r>
          </a:p>
          <a:p>
            <a:pPr marL="742950" lvl="1" indent="-285750" algn="just">
              <a:buFont typeface="Wingdings 3" pitchFamily="18" charset="2"/>
              <a:buAutoNum type="arabicPeriod"/>
            </a:pPr>
            <a:r>
              <a:rPr lang="tr-TR" dirty="0">
                <a:latin typeface="Times New Roman" pitchFamily="18" charset="0"/>
                <a:cs typeface="Times New Roman" pitchFamily="18" charset="0"/>
              </a:rPr>
              <a:t>Bulanık Sinir Ağları</a:t>
            </a:r>
          </a:p>
          <a:p>
            <a:pPr marL="742950" lvl="1" indent="-285750" algn="just">
              <a:buFont typeface="Wingdings 3" pitchFamily="18" charset="2"/>
              <a:buAutoNum type="arabicPeriod"/>
            </a:pPr>
            <a:r>
              <a:rPr lang="tr-TR" dirty="0">
                <a:latin typeface="Times New Roman" pitchFamily="18" charset="0"/>
                <a:cs typeface="Times New Roman" pitchFamily="18" charset="0"/>
              </a:rPr>
              <a:t>Bulanık Kontrol Sistemleri</a:t>
            </a:r>
          </a:p>
          <a:p>
            <a:pPr marL="742950" lvl="1" indent="-285750" algn="just">
              <a:buFont typeface="Wingdings 3" pitchFamily="18" charset="2"/>
              <a:buAutoNum type="arabicPeriod"/>
            </a:pPr>
            <a:r>
              <a:rPr lang="tr-TR" dirty="0">
                <a:latin typeface="Times New Roman" pitchFamily="18" charset="0"/>
                <a:cs typeface="Times New Roman" pitchFamily="18" charset="0"/>
              </a:rPr>
              <a:t>Bulanık Optimizasyon </a:t>
            </a:r>
          </a:p>
          <a:p>
            <a:pPr marL="266700" indent="-266700" algn="just">
              <a:buFont typeface="Wingdings 3" pitchFamily="18" charset="2"/>
              <a:buNone/>
            </a:pPr>
            <a:endParaRPr lang="tr-TR" dirty="0">
              <a:latin typeface="Times New Roman" pitchFamily="18" charset="0"/>
              <a:cs typeface="Times New Roman" pitchFamily="18" charset="0"/>
            </a:endParaRPr>
          </a:p>
          <a:p>
            <a:pPr marL="266700" indent="-266700" algn="just"/>
            <a:r>
              <a:rPr lang="tr-TR" b="1" dirty="0" smtClean="0">
                <a:latin typeface="Times New Roman" pitchFamily="18" charset="0"/>
                <a:cs typeface="Times New Roman" pitchFamily="18" charset="0"/>
              </a:rPr>
              <a:t> Projeler</a:t>
            </a:r>
            <a:r>
              <a:rPr lang="tr-TR" b="1" dirty="0">
                <a:latin typeface="Times New Roman" pitchFamily="18" charset="0"/>
                <a:cs typeface="Times New Roman" pitchFamily="18" charset="0"/>
              </a:rPr>
              <a:t>:</a:t>
            </a:r>
            <a:r>
              <a:rPr lang="tr-TR" dirty="0">
                <a:latin typeface="Times New Roman" pitchFamily="18" charset="0"/>
                <a:cs typeface="Times New Roman" pitchFamily="18" charset="0"/>
              </a:rPr>
              <a:t>  </a:t>
            </a:r>
          </a:p>
          <a:p>
            <a:pPr marL="742950" lvl="1" indent="-285750" algn="just">
              <a:buFont typeface="Wingdings 3" pitchFamily="18" charset="2"/>
              <a:buAutoNum type="arabicPeriod"/>
            </a:pPr>
            <a:r>
              <a:rPr lang="tr-TR" dirty="0">
                <a:latin typeface="Times New Roman" pitchFamily="18" charset="0"/>
                <a:cs typeface="Times New Roman" pitchFamily="18" charset="0"/>
              </a:rPr>
              <a:t>Zeki Tıbbi Teşhis Program Tasarımları</a:t>
            </a:r>
          </a:p>
          <a:p>
            <a:pPr marL="742950" lvl="1" indent="-285750" algn="just">
              <a:buFont typeface="Wingdings 3" pitchFamily="18" charset="2"/>
              <a:buAutoNum type="arabicPeriod"/>
            </a:pPr>
            <a:r>
              <a:rPr lang="tr-TR" dirty="0">
                <a:latin typeface="Times New Roman" pitchFamily="18" charset="0"/>
                <a:cs typeface="Times New Roman" pitchFamily="18" charset="0"/>
              </a:rPr>
              <a:t>Zeki Endüstriyel Algılama ve Teşhis Tasarımları</a:t>
            </a:r>
          </a:p>
          <a:p>
            <a:pPr marL="266700" indent="-266700" algn="just">
              <a:buFont typeface="Wingdings 3" pitchFamily="18" charset="2"/>
              <a:buChar char=""/>
            </a:pPr>
            <a:endParaRPr lang="tr-TR" sz="1200" dirty="0">
              <a:latin typeface="Arial Narrow" pitchFamily="34" charset="0"/>
            </a:endParaRPr>
          </a:p>
        </p:txBody>
      </p:sp>
      <p:sp>
        <p:nvSpPr>
          <p:cNvPr id="14" name="8 Dikdörtgen"/>
          <p:cNvSpPr>
            <a:spLocks noChangeArrowheads="1"/>
          </p:cNvSpPr>
          <p:nvPr/>
        </p:nvSpPr>
        <p:spPr bwMode="auto">
          <a:xfrm>
            <a:off x="2286000" y="1733550"/>
            <a:ext cx="4572000" cy="307975"/>
          </a:xfrm>
          <a:prstGeom prst="rect">
            <a:avLst/>
          </a:prstGeom>
          <a:noFill/>
          <a:ln w="9525">
            <a:noFill/>
            <a:miter lim="800000"/>
            <a:headEnd/>
            <a:tailEnd/>
          </a:ln>
        </p:spPr>
        <p:txBody>
          <a:bodyPr>
            <a:spAutoFit/>
          </a:bodyPr>
          <a:lstStyle/>
          <a:p>
            <a:pPr marL="273050" indent="-273050">
              <a:buFont typeface="Wingdings 3" pitchFamily="18" charset="2"/>
              <a:buChar char=""/>
            </a:pPr>
            <a:endParaRPr lang="tr-TR">
              <a:latin typeface="Calibri" pitchFamily="34" charset="0"/>
            </a:endParaRPr>
          </a:p>
        </p:txBody>
      </p:sp>
      <p:pic>
        <p:nvPicPr>
          <p:cNvPr id="15" name="Picture 8" descr="MyPhoto 2018"/>
          <p:cNvPicPr>
            <a:picLocks noChangeAspect="1" noChangeArrowheads="1"/>
          </p:cNvPicPr>
          <p:nvPr/>
        </p:nvPicPr>
        <p:blipFill>
          <a:blip r:embed="rId2" cstate="print"/>
          <a:srcRect t="32808" r="12534" b="7561"/>
          <a:stretch>
            <a:fillRect/>
          </a:stretch>
        </p:blipFill>
        <p:spPr bwMode="auto">
          <a:xfrm>
            <a:off x="214282" y="1428740"/>
            <a:ext cx="1583849" cy="2000264"/>
          </a:xfrm>
          <a:prstGeom prst="rect">
            <a:avLst/>
          </a:prstGeom>
          <a:noFill/>
        </p:spPr>
      </p:pic>
      <p:pic>
        <p:nvPicPr>
          <p:cNvPr id="17"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18"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803805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357422" y="928674"/>
            <a:ext cx="6643734" cy="4247317"/>
          </a:xfrm>
          <a:prstGeom prst="rect">
            <a:avLst/>
          </a:prstGeom>
        </p:spPr>
        <p:txBody>
          <a:bodyPr wrap="square">
            <a:spAutoFit/>
          </a:bodyPr>
          <a:lstStyle/>
          <a:p>
            <a:pPr algn="ctr"/>
            <a:r>
              <a:rPr lang="tr-TR" sz="1600" b="1" dirty="0">
                <a:latin typeface="Times New Roman" panose="02020603050405020304" pitchFamily="18" charset="0"/>
                <a:cs typeface="Times New Roman" panose="02020603050405020304" pitchFamily="18" charset="0"/>
              </a:rPr>
              <a:t>Dr. Öğretim Üyesi Kerim </a:t>
            </a:r>
            <a:r>
              <a:rPr lang="tr-TR" sz="1600" b="1" dirty="0" smtClean="0">
                <a:latin typeface="Times New Roman" panose="02020603050405020304" pitchFamily="18" charset="0"/>
                <a:cs typeface="Times New Roman" panose="02020603050405020304" pitchFamily="18" charset="0"/>
              </a:rPr>
              <a:t>KARADAĞ</a:t>
            </a:r>
          </a:p>
          <a:p>
            <a:pPr algn="ctr"/>
            <a:r>
              <a:rPr lang="tr-TR" sz="1600" b="1" spc="-1" dirty="0" smtClean="0">
                <a:solidFill>
                  <a:srgbClr val="000000"/>
                </a:solidFill>
                <a:uFill>
                  <a:solidFill>
                    <a:srgbClr val="FFFFFF"/>
                  </a:solidFill>
                </a:uFill>
                <a:latin typeface="Times New Roman"/>
              </a:rPr>
              <a:t>(</a:t>
            </a:r>
            <a:r>
              <a:rPr lang="en-US" sz="1600" b="1" spc="-1" dirty="0" err="1" smtClean="0">
                <a:solidFill>
                  <a:srgbClr val="000000"/>
                </a:solidFill>
                <a:uFill>
                  <a:solidFill>
                    <a:srgbClr val="FFFFFF"/>
                  </a:solidFill>
                </a:uFill>
                <a:latin typeface="Times New Roman"/>
              </a:rPr>
              <a:t>Bölüm</a:t>
            </a:r>
            <a:r>
              <a:rPr lang="en-US" sz="1600" b="1" spc="-1" dirty="0" smtClean="0">
                <a:solidFill>
                  <a:srgbClr val="000000"/>
                </a:solidFill>
                <a:uFill>
                  <a:solidFill>
                    <a:srgbClr val="FFFFFF"/>
                  </a:solidFill>
                </a:uFill>
                <a:latin typeface="Times New Roman"/>
              </a:rPr>
              <a:t> </a:t>
            </a:r>
            <a:r>
              <a:rPr lang="en-US" sz="1600" b="1" spc="-1" dirty="0" err="1" smtClean="0">
                <a:solidFill>
                  <a:srgbClr val="000000"/>
                </a:solidFill>
                <a:uFill>
                  <a:solidFill>
                    <a:srgbClr val="FFFFFF"/>
                  </a:solidFill>
                </a:uFill>
                <a:latin typeface="Times New Roman"/>
              </a:rPr>
              <a:t>Başkan</a:t>
            </a:r>
            <a:r>
              <a:rPr lang="en-US" sz="1600" b="1" spc="-1" dirty="0" smtClean="0">
                <a:solidFill>
                  <a:srgbClr val="000000"/>
                </a:solidFill>
                <a:uFill>
                  <a:solidFill>
                    <a:srgbClr val="FFFFFF"/>
                  </a:solidFill>
                </a:uFill>
                <a:latin typeface="Times New Roman"/>
              </a:rPr>
              <a:t> </a:t>
            </a:r>
            <a:r>
              <a:rPr lang="en-US" sz="1600" b="1" spc="-1" dirty="0" err="1" smtClean="0">
                <a:solidFill>
                  <a:srgbClr val="000000"/>
                </a:solidFill>
                <a:uFill>
                  <a:solidFill>
                    <a:srgbClr val="FFFFFF"/>
                  </a:solidFill>
                </a:uFill>
                <a:latin typeface="Times New Roman"/>
              </a:rPr>
              <a:t>Yardımcısı</a:t>
            </a:r>
            <a:r>
              <a:rPr lang="tr-TR" sz="1600" b="1" spc="-1" dirty="0" smtClean="0">
                <a:solidFill>
                  <a:srgbClr val="000000"/>
                </a:solidFill>
                <a:uFill>
                  <a:solidFill>
                    <a:srgbClr val="FFFFFF"/>
                  </a:solidFill>
                </a:uFill>
                <a:latin typeface="Times New Roman"/>
              </a:rPr>
              <a:t>)</a:t>
            </a:r>
            <a:endParaRPr lang="en-US" sz="2000" b="1" spc="-1" dirty="0" smtClean="0">
              <a:solidFill>
                <a:srgbClr val="000000"/>
              </a:solidFill>
              <a:uFill>
                <a:solidFill>
                  <a:srgbClr val="FFFFFF"/>
                </a:solidFill>
              </a:uFill>
              <a:latin typeface="Arial"/>
            </a:endParaRPr>
          </a:p>
          <a:p>
            <a:pPr algn="ctr"/>
            <a:endParaRPr lang="tr-TR" sz="1600" b="1" dirty="0">
              <a:latin typeface="Times New Roman" panose="02020603050405020304" pitchFamily="18" charset="0"/>
              <a:cs typeface="Times New Roman" panose="02020603050405020304" pitchFamily="18" charset="0"/>
            </a:endParaRP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Çukurova Üniversitesi Mühendislik - Mimarlık Fakültesi Elektrik Elektronik Mühendisliği (2006)</a:t>
            </a: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Dicle Üniversitesi Mühendislik Fakültesi Elektrik Elektronik Mühendisliği (2013)</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Harran Üniversitesi Mühendislik Fakültesi Elektrik Elektronik Mühendisliği (2017)</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Sinyal İşleme, Yapay Zeka, Veri Madenciliği ve makine öğrenme. </a:t>
            </a:r>
          </a:p>
          <a:p>
            <a:pPr marL="274320" indent="-274320" algn="just">
              <a:buFont typeface="Wingdings 3"/>
              <a:buChar char=""/>
              <a:defRPr/>
            </a:pPr>
            <a:endParaRPr lang="tr-TR" dirty="0">
              <a:latin typeface="Times New Roman" pitchFamily="18" charset="0"/>
              <a:cs typeface="Times New Roman" pitchFamily="18" charset="0"/>
            </a:endParaRPr>
          </a:p>
          <a:p>
            <a:pPr algn="just">
              <a:defRPr/>
            </a:pPr>
            <a:endParaRPr lang="tr-TR" dirty="0">
              <a:latin typeface="Times New Roman" pitchFamily="18" charset="0"/>
              <a:cs typeface="Times New Roman" pitchFamily="18" charset="0"/>
            </a:endParaRPr>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3" name="Picture 2" descr="C:\Users\kerim\Desktop\profil-res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928806"/>
            <a:ext cx="2032593" cy="2642371"/>
          </a:xfrm>
          <a:prstGeom prst="rect">
            <a:avLst/>
          </a:prstGeom>
          <a:noFill/>
          <a:extLst>
            <a:ext uri="{909E8E84-426E-40DD-AFC4-6F175D3DCCD1}">
              <a14:hiddenFill xmlns:a14="http://schemas.microsoft.com/office/drawing/2010/main">
                <a:solidFill>
                  <a:srgbClr val="FFFFFF"/>
                </a:solidFill>
              </a14:hiddenFill>
            </a:ext>
          </a:extLst>
        </p:spPr>
      </p:pic>
      <p:sp>
        <p:nvSpPr>
          <p:cNvPr id="11" name="Slayt Numarası Yer Tutucusu 2"/>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32</a:t>
            </a:fld>
            <a:endParaRPr lang="tr-TR" dirty="0">
              <a:solidFill>
                <a:schemeClr val="tx1"/>
              </a:solidFill>
            </a:endParaRPr>
          </a:p>
        </p:txBody>
      </p:sp>
      <p:pic>
        <p:nvPicPr>
          <p:cNvPr id="12"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803279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Slayt Numarası Yer Tutucusu"/>
          <p:cNvSpPr>
            <a:spLocks noGrp="1"/>
          </p:cNvSpPr>
          <p:nvPr>
            <p:ph type="sldNum" sz="quarter" idx="12"/>
          </p:nvPr>
        </p:nvSpPr>
        <p:spPr>
          <a:xfrm>
            <a:off x="8072462" y="5214954"/>
            <a:ext cx="762000" cy="304800"/>
          </a:xfrm>
        </p:spPr>
        <p:txBody>
          <a:bodyPr/>
          <a:lstStyle/>
          <a:p>
            <a:fld id="{78D21D61-5BF1-47BC-8A54-2A809EDF2BE5}" type="slidenum">
              <a:rPr lang="tr-TR" smtClean="0">
                <a:solidFill>
                  <a:schemeClr val="tx1"/>
                </a:solidFill>
              </a:rPr>
              <a:pPr/>
              <a:t>33</a:t>
            </a:fld>
            <a:endParaRPr lang="tr-TR" dirty="0">
              <a:solidFill>
                <a:schemeClr val="tx1"/>
              </a:solidFill>
            </a:endParaRPr>
          </a:p>
        </p:txBody>
      </p:sp>
      <p:sp>
        <p:nvSpPr>
          <p:cNvPr id="15" name="6 Dikdörtgen"/>
          <p:cNvSpPr/>
          <p:nvPr/>
        </p:nvSpPr>
        <p:spPr>
          <a:xfrm>
            <a:off x="2357422" y="571484"/>
            <a:ext cx="6643734" cy="2416046"/>
          </a:xfrm>
          <a:prstGeom prst="rect">
            <a:avLst/>
          </a:prstGeom>
        </p:spPr>
        <p:txBody>
          <a:bodyPr wrap="square">
            <a:spAutoFit/>
          </a:bodyPr>
          <a:lstStyle/>
          <a:p>
            <a:pPr algn="ctr"/>
            <a:r>
              <a:rPr lang="tr-TR" sz="1800" b="1" dirty="0">
                <a:latin typeface="Times New Roman" pitchFamily="18" charset="0"/>
                <a:cs typeface="Times New Roman" pitchFamily="18" charset="0"/>
              </a:rPr>
              <a:t>Arş. Gör. Fatma Zuhal ADALAR</a:t>
            </a:r>
          </a:p>
          <a:p>
            <a:r>
              <a:rPr lang="tr-TR" b="1" dirty="0">
                <a:latin typeface="Times New Roman" pitchFamily="18" charset="0"/>
                <a:cs typeface="Times New Roman" pitchFamily="18" charset="0"/>
              </a:rPr>
              <a:t>Eğitim Bilgileri</a:t>
            </a:r>
          </a:p>
          <a:p>
            <a:pPr marL="274320" indent="-274320" algn="just">
              <a:lnSpc>
                <a:spcPct val="150000"/>
              </a:lnSpc>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Ömer </a:t>
            </a:r>
            <a:r>
              <a:rPr lang="tr-TR" dirty="0" err="1">
                <a:latin typeface="Times New Roman" pitchFamily="18" charset="0"/>
                <a:cs typeface="Times New Roman" pitchFamily="18" charset="0"/>
              </a:rPr>
              <a:t>Halisdemir</a:t>
            </a:r>
            <a:r>
              <a:rPr lang="tr-TR" dirty="0">
                <a:latin typeface="Times New Roman" pitchFamily="18" charset="0"/>
                <a:cs typeface="Times New Roman" pitchFamily="18" charset="0"/>
              </a:rPr>
              <a:t> Üniversitesi</a:t>
            </a:r>
            <a:endParaRPr lang="tr-TR" b="1" dirty="0">
              <a:latin typeface="Times New Roman" pitchFamily="18" charset="0"/>
              <a:cs typeface="Times New Roman" pitchFamily="18" charset="0"/>
            </a:endParaRPr>
          </a:p>
          <a:p>
            <a:pPr marL="274320" indent="-274320" algn="just">
              <a:lnSpc>
                <a:spcPct val="150000"/>
              </a:lnSpc>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Harran Üniversitesi</a:t>
            </a:r>
          </a:p>
          <a:p>
            <a:pPr marL="274320" indent="-274320" algn="just">
              <a:lnSpc>
                <a:spcPct val="150000"/>
              </a:lnSpc>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Harran </a:t>
            </a:r>
            <a:r>
              <a:rPr lang="tr-TR" dirty="0" smtClean="0">
                <a:latin typeface="Times New Roman" pitchFamily="18" charset="0"/>
                <a:cs typeface="Times New Roman" pitchFamily="18" charset="0"/>
              </a:rPr>
              <a:t>Üniversitesi</a:t>
            </a:r>
            <a:endParaRPr lang="tr-TR" dirty="0">
              <a:latin typeface="Times New Roman" pitchFamily="18" charset="0"/>
              <a:cs typeface="Times New Roman" pitchFamily="18" charset="0"/>
            </a:endParaRPr>
          </a:p>
          <a:p>
            <a:pPr marL="274320" indent="-274320" algn="just">
              <a:lnSpc>
                <a:spcPct val="150000"/>
              </a:lnSpc>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Analog Sinyal İşleme, Akım Modlu Devreler, </a:t>
            </a:r>
            <a:r>
              <a:rPr lang="tr-TR" dirty="0" err="1">
                <a:latin typeface="Times New Roman" pitchFamily="18" charset="0"/>
                <a:cs typeface="Times New Roman" pitchFamily="18" charset="0"/>
              </a:rPr>
              <a:t>Companding</a:t>
            </a:r>
            <a:r>
              <a:rPr lang="tr-TR" dirty="0">
                <a:latin typeface="Times New Roman" pitchFamily="18" charset="0"/>
                <a:cs typeface="Times New Roman" pitchFamily="18" charset="0"/>
              </a:rPr>
              <a:t> Devreler, Karekök Ortam Devreleri</a:t>
            </a:r>
          </a:p>
          <a:p>
            <a:pPr marL="274320" indent="-274320" algn="just">
              <a:buFont typeface="Wingdings 3"/>
              <a:buChar char=""/>
              <a:defRPr/>
            </a:pPr>
            <a:endParaRPr lang="tr-TR" dirty="0">
              <a:latin typeface="Times New Roman" pitchFamily="18" charset="0"/>
              <a:cs typeface="Times New Roman" pitchFamily="18" charset="0"/>
            </a:endParaRPr>
          </a:p>
        </p:txBody>
      </p:sp>
      <p:sp>
        <p:nvSpPr>
          <p:cNvPr id="16"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17" name="Picture 2" descr="C:\Users\USER\Desktop\unn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82" y="928674"/>
            <a:ext cx="2082776" cy="26786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20"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2207388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Dikdörtgen"/>
          <p:cNvSpPr/>
          <p:nvPr/>
        </p:nvSpPr>
        <p:spPr>
          <a:xfrm>
            <a:off x="2285984" y="857236"/>
            <a:ext cx="6643734" cy="3662541"/>
          </a:xfrm>
          <a:prstGeom prst="rect">
            <a:avLst/>
          </a:prstGeom>
        </p:spPr>
        <p:txBody>
          <a:bodyPr wrap="square">
            <a:spAutoFit/>
          </a:bodyPr>
          <a:lstStyle/>
          <a:p>
            <a:pPr algn="ctr"/>
            <a:r>
              <a:rPr lang="tr-TR" sz="1800" b="1" dirty="0">
                <a:latin typeface="Times New Roman" pitchFamily="18" charset="0"/>
                <a:cs typeface="Times New Roman" pitchFamily="18" charset="0"/>
              </a:rPr>
              <a:t>Arş. Gör. Ünal YILMAZ</a:t>
            </a:r>
          </a:p>
          <a:p>
            <a:endParaRPr lang="tr-TR" b="1"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spcAft>
                <a:spcPts val="1200"/>
              </a:spcAft>
            </a:pPr>
            <a:endParaRPr lang="tr-TR" dirty="0">
              <a:latin typeface="Times New Roman" pitchFamily="18" charset="0"/>
              <a:cs typeface="Times New Roman" pitchFamily="18" charset="0"/>
            </a:endParaRPr>
          </a:p>
          <a:p>
            <a:pPr marL="274320" indent="-274320" algn="just">
              <a:spcAft>
                <a:spcPts val="1200"/>
              </a:spcAft>
              <a:buFont typeface="Wingdings 3"/>
              <a:buChar char=""/>
              <a:defRPr/>
            </a:pPr>
            <a:r>
              <a:rPr lang="tr-TR" b="1" dirty="0">
                <a:latin typeface="Times New Roman" panose="02020603050405020304" pitchFamily="18" charset="0"/>
                <a:cs typeface="Times New Roman" pitchFamily="18" charset="0"/>
              </a:rPr>
              <a:t>Lisans: </a:t>
            </a:r>
            <a:r>
              <a:rPr lang="tr-TR" dirty="0">
                <a:latin typeface="Times New Roman" panose="02020603050405020304" pitchFamily="18" charset="0"/>
                <a:cs typeface="Times New Roman" pitchFamily="18" charset="0"/>
              </a:rPr>
              <a:t>Çukurova Üniversitesi Elektrik-Elektronik Müh., 2013</a:t>
            </a:r>
          </a:p>
          <a:p>
            <a:pPr marL="274320" indent="-274320" algn="just">
              <a:spcAft>
                <a:spcPts val="1200"/>
              </a:spcAf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Harran Üniversitesi Elektrik-Elektronik Müh., 2016</a:t>
            </a:r>
          </a:p>
          <a:p>
            <a:pPr marL="274320" indent="-274320" algn="just">
              <a:spcAft>
                <a:spcPts val="1200"/>
              </a:spcAft>
              <a:buFont typeface="Wingdings 3"/>
              <a:buChar char=""/>
              <a:defRPr/>
            </a:pPr>
            <a:r>
              <a:rPr lang="tr-TR" b="1" dirty="0">
                <a:latin typeface="Times New Roman" pitchFamily="18" charset="0"/>
                <a:cs typeface="Times New Roman" pitchFamily="18" charset="0"/>
              </a:rPr>
              <a:t>Doktora: </a:t>
            </a:r>
            <a:r>
              <a:rPr lang="tr-TR" dirty="0">
                <a:latin typeface="Times New Roman" pitchFamily="18" charset="0"/>
                <a:cs typeface="Times New Roman" pitchFamily="18" charset="0"/>
              </a:rPr>
              <a:t>Çukurova Üniversitesi Elektrik-Elektronik Müh.,</a:t>
            </a:r>
            <a:r>
              <a:rPr lang="tr-TR" b="1" dirty="0">
                <a:latin typeface="Times New Roman" pitchFamily="18" charset="0"/>
                <a:cs typeface="Times New Roman" pitchFamily="18" charset="0"/>
              </a:rPr>
              <a:t> </a:t>
            </a:r>
            <a:r>
              <a:rPr lang="tr-TR" dirty="0">
                <a:latin typeface="Times New Roman" pitchFamily="18" charset="0"/>
                <a:cs typeface="Times New Roman" pitchFamily="18" charset="0"/>
              </a:rPr>
              <a:t>2016-(Devam ediyor)</a:t>
            </a:r>
          </a:p>
          <a:p>
            <a:pPr marL="274320" indent="-274320" algn="just">
              <a:spcAft>
                <a:spcPts val="1200"/>
              </a:spcAft>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Güç Elektroniği, Enerji Verimliliği </a:t>
            </a:r>
          </a:p>
          <a:p>
            <a:pPr marL="274320" indent="-274320" algn="just">
              <a:spcAft>
                <a:spcPts val="1200"/>
              </a:spcAft>
              <a:defRPr/>
            </a:pPr>
            <a:r>
              <a:rPr lang="tr-TR" b="1" dirty="0" smtClean="0">
                <a:latin typeface="Times New Roman" pitchFamily="18" charset="0"/>
                <a:cs typeface="Times New Roman" pitchFamily="18" charset="0"/>
              </a:rPr>
              <a:t> Projeler</a:t>
            </a:r>
            <a:r>
              <a:rPr lang="tr-TR" b="1" dirty="0">
                <a:latin typeface="Times New Roman" pitchFamily="18" charset="0"/>
                <a:cs typeface="Times New Roman" pitchFamily="18" charset="0"/>
              </a:rPr>
              <a:t>: </a:t>
            </a:r>
            <a:r>
              <a:rPr lang="tr-TR" dirty="0">
                <a:latin typeface="Times New Roman" panose="02020603050405020304" pitchFamily="18" charset="0"/>
                <a:cs typeface="Times New Roman" panose="02020603050405020304" pitchFamily="18" charset="0"/>
              </a:rPr>
              <a:t>Sokak Aydınlatması İçin PV Beslemeli Yüksek Verimli LED Sürücü Devresi Tasarımı ve gerçekleştirilmesi, HÜBAP (2016). </a:t>
            </a:r>
          </a:p>
          <a:p>
            <a:pPr marL="274320" indent="-274320" algn="just">
              <a:spcAft>
                <a:spcPts val="1200"/>
              </a:spcAft>
              <a:defRPr/>
            </a:pPr>
            <a:r>
              <a:rPr lang="tr-TR" dirty="0" smtClean="0">
                <a:latin typeface="Times New Roman" panose="02020603050405020304" pitchFamily="18" charset="0"/>
                <a:cs typeface="Times New Roman" panose="02020603050405020304" pitchFamily="18" charset="0"/>
              </a:rPr>
              <a:t> Elektrikli </a:t>
            </a:r>
            <a:r>
              <a:rPr lang="tr-TR" dirty="0">
                <a:latin typeface="Times New Roman" panose="02020603050405020304" pitchFamily="18" charset="0"/>
                <a:cs typeface="Times New Roman" panose="02020603050405020304" pitchFamily="18" charset="0"/>
              </a:rPr>
              <a:t>Araçlarda Batarya Şarj Ünitesi için Yüksek Verimli DC-DC Dönüştürücü Modellemesi ve Deneysel Analizi HÜBAP (2019) </a:t>
            </a:r>
          </a:p>
        </p:txBody>
      </p:sp>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2" name="11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34</a:t>
            </a:fld>
            <a:endParaRPr lang="tr-TR" dirty="0">
              <a:solidFill>
                <a:schemeClr val="tx1"/>
              </a:solidFill>
            </a:endParaRPr>
          </a:p>
        </p:txBody>
      </p:sp>
      <p:pic>
        <p:nvPicPr>
          <p:cNvPr id="2" name="Picture 2" descr="Görüntünün olası içeriği: 1 kiş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82" y="1428740"/>
            <a:ext cx="2016224" cy="1955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13"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1" name="10 Slayt Numarası Yer Tutucusu"/>
          <p:cNvSpPr>
            <a:spLocks noGrp="1"/>
          </p:cNvSpPr>
          <p:nvPr>
            <p:ph type="sldNum" sz="quarter" idx="12"/>
          </p:nvPr>
        </p:nvSpPr>
        <p:spPr>
          <a:xfrm>
            <a:off x="7858148" y="5410729"/>
            <a:ext cx="762000" cy="304271"/>
          </a:xfrm>
        </p:spPr>
        <p:txBody>
          <a:bodyPr/>
          <a:lstStyle/>
          <a:p>
            <a:fld id="{78D21D61-5BF1-47BC-8A54-2A809EDF2BE5}" type="slidenum">
              <a:rPr lang="tr-TR" smtClean="0"/>
              <a:pPr/>
              <a:t>35</a:t>
            </a:fld>
            <a:endParaRPr lang="tr-TR"/>
          </a:p>
        </p:txBody>
      </p:sp>
      <p:sp>
        <p:nvSpPr>
          <p:cNvPr id="15" name="6 Dikdörtgen"/>
          <p:cNvSpPr/>
          <p:nvPr/>
        </p:nvSpPr>
        <p:spPr>
          <a:xfrm>
            <a:off x="2357422" y="928674"/>
            <a:ext cx="6643734" cy="3816429"/>
          </a:xfrm>
          <a:prstGeom prst="rect">
            <a:avLst/>
          </a:prstGeom>
        </p:spPr>
        <p:txBody>
          <a:bodyPr wrap="square">
            <a:spAutoFit/>
          </a:bodyPr>
          <a:lstStyle/>
          <a:p>
            <a:pPr algn="ctr"/>
            <a:r>
              <a:rPr lang="tr-TR" sz="1800" b="1" dirty="0">
                <a:latin typeface="Times New Roman" pitchFamily="18" charset="0"/>
                <a:cs typeface="Times New Roman" pitchFamily="18" charset="0"/>
              </a:rPr>
              <a:t>Arş. Gör. Uğur HARMANCI</a:t>
            </a: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Çukurova üniversitesi (2013)</a:t>
            </a: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Harran üniversitesi (2016)</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Doktora</a:t>
            </a:r>
            <a:r>
              <a:rPr lang="tr-TR" dirty="0">
                <a:latin typeface="Times New Roman" pitchFamily="18" charset="0"/>
                <a:cs typeface="Times New Roman" pitchFamily="18" charset="0"/>
              </a:rPr>
              <a:t>: Harran üniversitesi (2016-…)</a:t>
            </a:r>
          </a:p>
          <a:p>
            <a:pPr marL="274320" indent="-274320" algn="just">
              <a:buFont typeface="Wingdings 3"/>
              <a:buChar char=""/>
              <a:defRPr/>
            </a:pPr>
            <a:endParaRPr lang="tr-TR" dirty="0">
              <a:latin typeface="Times New Roman" pitchFamily="18" charset="0"/>
              <a:cs typeface="Times New Roman" pitchFamily="18" charset="0"/>
            </a:endParaRPr>
          </a:p>
          <a:p>
            <a:pPr algn="just">
              <a:defRPr/>
            </a:pPr>
            <a:r>
              <a:rPr lang="tr-TR" b="1" dirty="0">
                <a:latin typeface="Times New Roman" pitchFamily="18" charset="0"/>
                <a:cs typeface="Times New Roman" pitchFamily="18" charset="0"/>
              </a:rPr>
              <a:t>Çalışma ve Uzmanlık Alanları:</a:t>
            </a:r>
            <a:r>
              <a:rPr lang="tr-TR" dirty="0">
                <a:latin typeface="Times New Roman" pitchFamily="18" charset="0"/>
                <a:cs typeface="Times New Roman" pitchFamily="18" charset="0"/>
              </a:rPr>
              <a:t> </a:t>
            </a:r>
          </a:p>
          <a:p>
            <a:pPr marL="1069210" lvl="2" indent="-342900" algn="just">
              <a:buFont typeface="Wingdings" pitchFamily="2" charset="2"/>
              <a:buChar char="Ø"/>
              <a:defRPr/>
            </a:pPr>
            <a:r>
              <a:rPr lang="tr-TR" dirty="0">
                <a:latin typeface="Times New Roman" pitchFamily="18" charset="0"/>
                <a:cs typeface="Times New Roman" pitchFamily="18" charset="0"/>
              </a:rPr>
              <a:t>Yenilenebilir Enerji</a:t>
            </a:r>
          </a:p>
          <a:p>
            <a:pPr marL="1069210" lvl="2" indent="-342900" algn="just">
              <a:buFont typeface="Wingdings" pitchFamily="2" charset="2"/>
              <a:buChar char="Ø"/>
              <a:defRPr/>
            </a:pPr>
            <a:r>
              <a:rPr lang="tr-TR" dirty="0">
                <a:latin typeface="Times New Roman" pitchFamily="18" charset="0"/>
                <a:cs typeface="Times New Roman" pitchFamily="18" charset="0"/>
              </a:rPr>
              <a:t>Güç Elektroniği</a:t>
            </a:r>
          </a:p>
          <a:p>
            <a:pPr marL="1069210" lvl="2" indent="-342900" algn="just">
              <a:buFont typeface="Wingdings" pitchFamily="2" charset="2"/>
              <a:buChar char="Ø"/>
              <a:defRPr/>
            </a:pPr>
            <a:r>
              <a:rPr lang="tr-TR" dirty="0">
                <a:latin typeface="Times New Roman" pitchFamily="18" charset="0"/>
                <a:cs typeface="Times New Roman" pitchFamily="18" charset="0"/>
              </a:rPr>
              <a:t>Asenkron motorlar</a:t>
            </a:r>
            <a:endParaRPr lang="tr-TR" b="1" dirty="0">
              <a:latin typeface="Times New Roman" pitchFamily="18" charset="0"/>
              <a:cs typeface="Times New Roman" pitchFamily="18" charset="0"/>
            </a:endParaRPr>
          </a:p>
          <a:p>
            <a:pPr algn="just">
              <a:defRPr/>
            </a:pPr>
            <a:endParaRPr lang="tr-TR" dirty="0">
              <a:latin typeface="Times New Roman" pitchFamily="18" charset="0"/>
              <a:cs typeface="Times New Roman" pitchFamily="18" charset="0"/>
            </a:endParaRPr>
          </a:p>
          <a:p>
            <a:pPr marL="274320" indent="-274320" algn="just">
              <a:defRPr/>
            </a:pPr>
            <a:r>
              <a:rPr lang="tr-TR" b="1" dirty="0">
                <a:latin typeface="Times New Roman" pitchFamily="18" charset="0"/>
                <a:cs typeface="Times New Roman" pitchFamily="18" charset="0"/>
              </a:rPr>
              <a:t>Projeler:</a:t>
            </a:r>
            <a:r>
              <a:rPr lang="tr-TR" dirty="0">
                <a:latin typeface="Times New Roman" pitchFamily="18" charset="0"/>
                <a:cs typeface="Times New Roman" pitchFamily="18" charset="0"/>
              </a:rPr>
              <a:t>  </a:t>
            </a:r>
            <a:r>
              <a:rPr lang="tr-TR" dirty="0"/>
              <a:t>Solar (Fotovoltaik) </a:t>
            </a:r>
            <a:r>
              <a:rPr lang="tr-TR" dirty="0" err="1"/>
              <a:t>Ac</a:t>
            </a:r>
            <a:r>
              <a:rPr lang="tr-TR" dirty="0"/>
              <a:t> Pompa (HÜBAP, 2016)</a:t>
            </a:r>
            <a:endParaRPr lang="tr-TR" dirty="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p:txBody>
      </p:sp>
      <p:sp>
        <p:nvSpPr>
          <p:cNvPr id="16"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17" name="Picture 3" descr="C:\Users\ugur\Desktop\yüksek lisans\YL başvuru\fotolar\uğur harmancı.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21" y="1633364"/>
            <a:ext cx="1711602" cy="2170812"/>
          </a:xfrm>
          <a:prstGeom prst="rect">
            <a:avLst/>
          </a:prstGeom>
          <a:noFill/>
          <a:extLst>
            <a:ext uri="{909E8E84-426E-40DD-AFC4-6F175D3DCCD1}">
              <a14:hiddenFill xmlns:a14="http://schemas.microsoft.com/office/drawing/2010/main">
                <a:solidFill>
                  <a:srgbClr val="FFFFFF"/>
                </a:solidFill>
              </a14:hiddenFill>
            </a:ext>
          </a:extLst>
        </p:spPr>
      </p:pic>
      <p:sp>
        <p:nvSpPr>
          <p:cNvPr id="19" name="11 Slayt Numarası Yer Tutucusu"/>
          <p:cNvSpPr txBox="1">
            <a:spLocks/>
          </p:cNvSpPr>
          <p:nvPr/>
        </p:nvSpPr>
        <p:spPr>
          <a:xfrm>
            <a:off x="8215338" y="5214954"/>
            <a:ext cx="762000" cy="304800"/>
          </a:xfrm>
          <a:prstGeom prst="rect">
            <a:avLst/>
          </a:prstGeom>
        </p:spPr>
        <p:txBody>
          <a:bodyPr vert="horz" anchor="b"/>
          <a:lstStyle/>
          <a:p>
            <a:pPr marL="0" marR="0" lvl="0" indent="0" algn="r" defTabSz="726310" rtl="0" eaLnBrk="1" fontAlgn="auto" latinLnBrk="0" hangingPunct="1">
              <a:lnSpc>
                <a:spcPct val="100000"/>
              </a:lnSpc>
              <a:spcBef>
                <a:spcPts val="0"/>
              </a:spcBef>
              <a:spcAft>
                <a:spcPts val="0"/>
              </a:spcAft>
              <a:buClrTx/>
              <a:buSzTx/>
              <a:buFontTx/>
              <a:buNone/>
              <a:tabLst/>
              <a:defRPr/>
            </a:pPr>
            <a:fld id="{78D21D61-5BF1-47BC-8A54-2A809EDF2BE5}" type="slidenum">
              <a:rPr kumimoji="0" lang="tr-TR" sz="1800" b="0" i="0" u="none" strike="noStrike" kern="1200" cap="none" spc="0" normalizeH="0" baseline="0" noProof="0" smtClean="0">
                <a:ln>
                  <a:noFill/>
                </a:ln>
                <a:solidFill>
                  <a:schemeClr val="tx1"/>
                </a:solidFill>
                <a:effectLst/>
                <a:uLnTx/>
                <a:uFillTx/>
                <a:latin typeface="+mn-lt"/>
                <a:ea typeface="+mn-ea"/>
                <a:cs typeface="+mn-cs"/>
              </a:rPr>
              <a:pPr marL="0" marR="0" lvl="0" indent="0" algn="r" defTabSz="726310" rtl="0" eaLnBrk="1" fontAlgn="auto" latinLnBrk="0" hangingPunct="1">
                <a:lnSpc>
                  <a:spcPct val="100000"/>
                </a:lnSpc>
                <a:spcBef>
                  <a:spcPts val="0"/>
                </a:spcBef>
                <a:spcAft>
                  <a:spcPts val="0"/>
                </a:spcAft>
                <a:buClrTx/>
                <a:buSzTx/>
                <a:buFontTx/>
                <a:buNone/>
                <a:tabLst/>
                <a:defRPr/>
              </a:pPr>
              <a:t>35</a:t>
            </a:fld>
            <a:endParaRPr kumimoji="0" lang="tr-T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0"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21"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sp>
        <p:nvSpPr>
          <p:cNvPr id="15" name="6 Dikdörtgen"/>
          <p:cNvSpPr/>
          <p:nvPr/>
        </p:nvSpPr>
        <p:spPr>
          <a:xfrm>
            <a:off x="2357422" y="928674"/>
            <a:ext cx="6643734" cy="3170099"/>
          </a:xfrm>
          <a:prstGeom prst="rect">
            <a:avLst/>
          </a:prstGeom>
        </p:spPr>
        <p:txBody>
          <a:bodyPr wrap="square">
            <a:spAutoFit/>
          </a:bodyPr>
          <a:lstStyle/>
          <a:p>
            <a:pPr algn="ctr"/>
            <a:r>
              <a:rPr lang="tr-TR" sz="1800" b="1" dirty="0">
                <a:latin typeface="Times New Roman" pitchFamily="18" charset="0"/>
                <a:cs typeface="Times New Roman" pitchFamily="18" charset="0"/>
              </a:rPr>
              <a:t>Arş. Gör. Fatih KORKMAZ</a:t>
            </a:r>
          </a:p>
          <a:p>
            <a:pPr algn="ctr"/>
            <a:endParaRPr lang="tr-TR" b="1"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b="1" dirty="0">
                <a:latin typeface="Times New Roman" pitchFamily="18" charset="0"/>
                <a:cs typeface="Times New Roman" pitchFamily="18" charset="0"/>
              </a:rPr>
              <a:t>Eğitim Bilgileri</a:t>
            </a:r>
          </a:p>
          <a:p>
            <a:pPr algn="ct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Lisans: </a:t>
            </a:r>
            <a:r>
              <a:rPr lang="tr-TR" dirty="0">
                <a:latin typeface="Times New Roman" pitchFamily="18" charset="0"/>
                <a:cs typeface="Times New Roman" pitchFamily="18" charset="0"/>
              </a:rPr>
              <a:t> Gaziantep Üniversitesi Elektrik-Elektronik Mühendisliği</a:t>
            </a:r>
          </a:p>
          <a:p>
            <a:pPr marL="274320" indent="-274320" algn="just">
              <a:buFont typeface="Wingdings 3"/>
              <a:buChar char=""/>
              <a:defRPr/>
            </a:pPr>
            <a:endParaRPr lang="tr-TR" b="1"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Yüksek Lisans: </a:t>
            </a:r>
            <a:r>
              <a:rPr lang="tr-TR" dirty="0">
                <a:latin typeface="Times New Roman" pitchFamily="18" charset="0"/>
                <a:cs typeface="Times New Roman" pitchFamily="18" charset="0"/>
              </a:rPr>
              <a:t> Harran Üniversitesi Elektrik-Elektronik Mühendisliği</a:t>
            </a:r>
          </a:p>
          <a:p>
            <a:pPr algn="just">
              <a:defRPr/>
            </a:pPr>
            <a:endParaRPr lang="tr-TR" dirty="0">
              <a:latin typeface="Times New Roman" pitchFamily="18" charset="0"/>
              <a:cs typeface="Times New Roman" pitchFamily="18" charset="0"/>
            </a:endParaRPr>
          </a:p>
          <a:p>
            <a:pPr marL="274320" indent="-274320" algn="just">
              <a:buFont typeface="Wingdings 3"/>
              <a:buChar char=""/>
              <a:defRPr/>
            </a:pPr>
            <a:r>
              <a:rPr lang="tr-TR" b="1" dirty="0">
                <a:latin typeface="Times New Roman" pitchFamily="18" charset="0"/>
                <a:cs typeface="Times New Roman" pitchFamily="18" charset="0"/>
              </a:rPr>
              <a:t>Çalışma ve Uzmanlık Alanları: </a:t>
            </a:r>
            <a:r>
              <a:rPr lang="tr-TR" dirty="0">
                <a:latin typeface="Times New Roman" pitchFamily="18" charset="0"/>
                <a:cs typeface="Times New Roman" pitchFamily="18" charset="0"/>
              </a:rPr>
              <a:t>Kontrol Kumanda Sistemleri</a:t>
            </a:r>
          </a:p>
          <a:p>
            <a:pPr marL="274320" indent="-274320" algn="just">
              <a:buFont typeface="Wingdings 3"/>
              <a:buChar char=""/>
              <a:defRPr/>
            </a:pP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a:p>
            <a:pPr algn="just">
              <a:defRPr/>
            </a:pPr>
            <a:endParaRPr lang="tr-TR" dirty="0">
              <a:latin typeface="Times New Roman" pitchFamily="18" charset="0"/>
              <a:cs typeface="Times New Roman" pitchFamily="18" charset="0"/>
            </a:endParaRPr>
          </a:p>
          <a:p>
            <a:pPr marL="274320" indent="-274320" algn="just">
              <a:buFont typeface="Wingdings 3"/>
              <a:buChar char=""/>
              <a:defRPr/>
            </a:pPr>
            <a:endParaRPr lang="tr-TR" dirty="0">
              <a:latin typeface="Times New Roman" pitchFamily="18" charset="0"/>
              <a:cs typeface="Times New Roman" pitchFamily="18" charset="0"/>
            </a:endParaRPr>
          </a:p>
        </p:txBody>
      </p:sp>
      <p:sp>
        <p:nvSpPr>
          <p:cNvPr id="16"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pic>
        <p:nvPicPr>
          <p:cNvPr id="17" name="Picture 1"/>
          <p:cNvPicPr>
            <a:picLocks noChangeAspect="1"/>
          </p:cNvPicPr>
          <p:nvPr/>
        </p:nvPicPr>
        <p:blipFill>
          <a:blip r:embed="rId3" cstate="print"/>
          <a:stretch>
            <a:fillRect/>
          </a:stretch>
        </p:blipFill>
        <p:spPr>
          <a:xfrm>
            <a:off x="487155" y="1633364"/>
            <a:ext cx="1571783" cy="1728428"/>
          </a:xfrm>
          <a:prstGeom prst="rect">
            <a:avLst/>
          </a:prstGeom>
        </p:spPr>
      </p:pic>
      <p:sp>
        <p:nvSpPr>
          <p:cNvPr id="11" name="11 Slayt Numarası Yer Tutucusu"/>
          <p:cNvSpPr txBox="1">
            <a:spLocks/>
          </p:cNvSpPr>
          <p:nvPr/>
        </p:nvSpPr>
        <p:spPr>
          <a:xfrm>
            <a:off x="8215338" y="5214954"/>
            <a:ext cx="762000" cy="304800"/>
          </a:xfrm>
          <a:prstGeom prst="rect">
            <a:avLst/>
          </a:prstGeom>
        </p:spPr>
        <p:txBody>
          <a:bodyPr vert="horz" anchor="b"/>
          <a:lstStyle/>
          <a:p>
            <a:pPr marL="0" marR="0" lvl="0" indent="0" algn="r" defTabSz="726310" rtl="0" eaLnBrk="1" fontAlgn="auto" latinLnBrk="0" hangingPunct="1">
              <a:lnSpc>
                <a:spcPct val="100000"/>
              </a:lnSpc>
              <a:spcBef>
                <a:spcPts val="0"/>
              </a:spcBef>
              <a:spcAft>
                <a:spcPts val="0"/>
              </a:spcAft>
              <a:buClrTx/>
              <a:buSzTx/>
              <a:buFontTx/>
              <a:buNone/>
              <a:tabLst/>
              <a:defRPr/>
            </a:pPr>
            <a:fld id="{78D21D61-5BF1-47BC-8A54-2A809EDF2BE5}" type="slidenum">
              <a:rPr kumimoji="0" lang="tr-TR" sz="1800" b="0" i="0" u="none" strike="noStrike" kern="1200" cap="none" spc="0" normalizeH="0" baseline="0" noProof="0" smtClean="0">
                <a:ln>
                  <a:noFill/>
                </a:ln>
                <a:solidFill>
                  <a:schemeClr val="tx1"/>
                </a:solidFill>
                <a:effectLst/>
                <a:uLnTx/>
                <a:uFillTx/>
                <a:latin typeface="+mn-lt"/>
                <a:ea typeface="+mn-ea"/>
                <a:cs typeface="+mn-cs"/>
              </a:rPr>
              <a:pPr marL="0" marR="0" lvl="0" indent="0" algn="r" defTabSz="726310" rtl="0" eaLnBrk="1" fontAlgn="auto" latinLnBrk="0" hangingPunct="1">
                <a:lnSpc>
                  <a:spcPct val="100000"/>
                </a:lnSpc>
                <a:spcBef>
                  <a:spcPts val="0"/>
                </a:spcBef>
                <a:spcAft>
                  <a:spcPts val="0"/>
                </a:spcAft>
                <a:buClrTx/>
                <a:buSzTx/>
                <a:buFontTx/>
                <a:buNone/>
                <a:tabLst/>
                <a:defRPr/>
              </a:pPr>
              <a:t>36</a:t>
            </a:fld>
            <a:endParaRPr kumimoji="0" lang="tr-T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3" descr="C:\Users\Celal\Desktop\remzi hoca\hru_amblem_logo.png"/>
          <p:cNvPicPr>
            <a:picLocks noChangeAspect="1" noChangeArrowheads="1"/>
          </p:cNvPicPr>
          <p:nvPr/>
        </p:nvPicPr>
        <p:blipFill>
          <a:blip r:embed="rId4" cstate="print"/>
          <a:srcRect/>
          <a:stretch>
            <a:fillRect/>
          </a:stretch>
        </p:blipFill>
        <p:spPr bwMode="auto">
          <a:xfrm>
            <a:off x="0" y="0"/>
            <a:ext cx="928694" cy="927528"/>
          </a:xfrm>
          <a:prstGeom prst="rect">
            <a:avLst/>
          </a:prstGeom>
          <a:noFill/>
        </p:spPr>
      </p:pic>
      <p:pic>
        <p:nvPicPr>
          <p:cNvPr id="20" name="Picture 2" descr="C:\Users\Celal\Desktop\remzi hoca\mühendislik.png"/>
          <p:cNvPicPr>
            <a:picLocks noChangeAspect="1" noChangeArrowheads="1"/>
          </p:cNvPicPr>
          <p:nvPr/>
        </p:nvPicPr>
        <p:blipFill>
          <a:blip r:embed="rId5" cstate="print"/>
          <a:srcRect/>
          <a:stretch>
            <a:fillRect/>
          </a:stretch>
        </p:blipFill>
        <p:spPr bwMode="auto">
          <a:xfrm>
            <a:off x="8215306" y="0"/>
            <a:ext cx="928694" cy="857236"/>
          </a:xfrm>
          <a:prstGeom prst="rect">
            <a:avLst/>
          </a:prstGeom>
          <a:noFill/>
        </p:spPr>
      </p:pic>
    </p:spTree>
    <p:extLst>
      <p:ext uri="{BB962C8B-B14F-4D97-AF65-F5344CB8AC3E}">
        <p14:creationId xmlns:p14="http://schemas.microsoft.com/office/powerpoint/2010/main" val="15708035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37</a:t>
            </a:fld>
            <a:endParaRPr lang="tr-TR" dirty="0">
              <a:solidFill>
                <a:schemeClr val="tx1"/>
              </a:solidFill>
            </a:endParaRPr>
          </a:p>
        </p:txBody>
      </p:sp>
      <p:sp>
        <p:nvSpPr>
          <p:cNvPr id="4" name="3 Dikdörtgen"/>
          <p:cNvSpPr/>
          <p:nvPr/>
        </p:nvSpPr>
        <p:spPr>
          <a:xfrm>
            <a:off x="2714612" y="785798"/>
            <a:ext cx="5715008" cy="4385816"/>
          </a:xfrm>
          <a:prstGeom prst="rect">
            <a:avLst/>
          </a:prstGeom>
        </p:spPr>
        <p:txBody>
          <a:bodyPr wrap="square">
            <a:spAutoFit/>
          </a:bodyPr>
          <a:lstStyle/>
          <a:p>
            <a:pPr algn="just">
              <a:lnSpc>
                <a:spcPct val="150000"/>
              </a:lnSpc>
            </a:pPr>
            <a:r>
              <a:rPr lang="tr-TR" sz="1800" b="1" dirty="0" smtClean="0"/>
              <a:t>Arş. Gör. Ahmet HAMZAOĞLU </a:t>
            </a:r>
          </a:p>
          <a:p>
            <a:pPr algn="just">
              <a:lnSpc>
                <a:spcPct val="150000"/>
              </a:lnSpc>
            </a:pPr>
            <a:endParaRPr lang="tr-TR" b="1" dirty="0" smtClean="0"/>
          </a:p>
          <a:p>
            <a:pPr algn="just">
              <a:lnSpc>
                <a:spcPct val="150000"/>
              </a:lnSpc>
            </a:pPr>
            <a:r>
              <a:rPr lang="tr-TR" b="1" dirty="0" smtClean="0"/>
              <a:t>Eğitim Bilgileri</a:t>
            </a:r>
          </a:p>
          <a:p>
            <a:pPr algn="just">
              <a:lnSpc>
                <a:spcPct val="150000"/>
              </a:lnSpc>
            </a:pPr>
            <a:endParaRPr lang="tr-TR" dirty="0" smtClean="0"/>
          </a:p>
          <a:p>
            <a:pPr algn="just">
              <a:lnSpc>
                <a:spcPct val="150000"/>
              </a:lnSpc>
            </a:pPr>
            <a:r>
              <a:rPr lang="tr-TR" b="1" dirty="0" smtClean="0"/>
              <a:t>Lisans : </a:t>
            </a:r>
            <a:r>
              <a:rPr lang="tr-TR" dirty="0" smtClean="0"/>
              <a:t>Erciyes Üniversitesi Elektrik-Elektronik Müh., 2016</a:t>
            </a:r>
          </a:p>
          <a:p>
            <a:pPr algn="just">
              <a:lnSpc>
                <a:spcPct val="150000"/>
              </a:lnSpc>
            </a:pPr>
            <a:r>
              <a:rPr lang="tr-TR" b="1" dirty="0" smtClean="0"/>
              <a:t>Yüksek lisans : </a:t>
            </a:r>
            <a:r>
              <a:rPr lang="tr-TR" dirty="0" smtClean="0"/>
              <a:t>Erciyes Üniversitesi Elektrik-Elektronik Müh., 2019</a:t>
            </a:r>
          </a:p>
          <a:p>
            <a:pPr algn="just">
              <a:lnSpc>
                <a:spcPct val="150000"/>
              </a:lnSpc>
            </a:pPr>
            <a:r>
              <a:rPr lang="tr-TR" b="1" dirty="0" smtClean="0"/>
              <a:t>Doktora : </a:t>
            </a:r>
            <a:r>
              <a:rPr lang="tr-TR" dirty="0" smtClean="0"/>
              <a:t>Harran Üniversitesi Elektrik-Elektronik Müh. 2019 (Devam ediyor)</a:t>
            </a:r>
          </a:p>
          <a:p>
            <a:pPr algn="just">
              <a:lnSpc>
                <a:spcPct val="150000"/>
              </a:lnSpc>
            </a:pPr>
            <a:r>
              <a:rPr lang="tr-TR" b="1" dirty="0" smtClean="0"/>
              <a:t>Çalışma ve uzmanlık alanları: </a:t>
            </a:r>
            <a:r>
              <a:rPr lang="tr-TR" dirty="0" smtClean="0"/>
              <a:t>Güç optimizasyonu, Enerji dağıtım sistemleri, Güneş enerji sistemleri.</a:t>
            </a:r>
          </a:p>
          <a:p>
            <a:pPr algn="just">
              <a:lnSpc>
                <a:spcPct val="150000"/>
              </a:lnSpc>
            </a:pPr>
            <a:r>
              <a:rPr lang="tr-TR" b="1" dirty="0" smtClean="0"/>
              <a:t>Projeler: </a:t>
            </a:r>
            <a:r>
              <a:rPr lang="en-GB" dirty="0" err="1" smtClean="0"/>
              <a:t>Elektrik</a:t>
            </a:r>
            <a:r>
              <a:rPr lang="en-GB" dirty="0" smtClean="0"/>
              <a:t> </a:t>
            </a:r>
            <a:r>
              <a:rPr lang="en-GB" dirty="0" err="1" smtClean="0"/>
              <a:t>Enerjisi</a:t>
            </a:r>
            <a:r>
              <a:rPr lang="en-GB" dirty="0" smtClean="0"/>
              <a:t> </a:t>
            </a:r>
            <a:r>
              <a:rPr lang="en-GB" dirty="0" err="1" smtClean="0"/>
              <a:t>Dağıtım</a:t>
            </a:r>
            <a:r>
              <a:rPr lang="en-GB" dirty="0" smtClean="0"/>
              <a:t> </a:t>
            </a:r>
            <a:r>
              <a:rPr lang="en-GB" dirty="0" err="1" smtClean="0"/>
              <a:t>Sistemlerindeki</a:t>
            </a:r>
            <a:r>
              <a:rPr lang="en-GB" dirty="0" smtClean="0"/>
              <a:t> </a:t>
            </a:r>
            <a:r>
              <a:rPr lang="en-GB" dirty="0" err="1" smtClean="0"/>
              <a:t>Enerji</a:t>
            </a:r>
            <a:r>
              <a:rPr lang="en-GB" dirty="0" smtClean="0"/>
              <a:t> </a:t>
            </a:r>
            <a:r>
              <a:rPr lang="en-GB" dirty="0" err="1" smtClean="0"/>
              <a:t>Kayıplarının</a:t>
            </a:r>
            <a:r>
              <a:rPr lang="en-GB" dirty="0" smtClean="0"/>
              <a:t> </a:t>
            </a:r>
            <a:r>
              <a:rPr lang="en-GB" dirty="0" err="1" smtClean="0"/>
              <a:t>Azaltılması</a:t>
            </a:r>
            <a:r>
              <a:rPr lang="en-GB" dirty="0" smtClean="0"/>
              <a:t> </a:t>
            </a:r>
            <a:r>
              <a:rPr lang="en-GB" dirty="0" err="1" smtClean="0"/>
              <a:t>için</a:t>
            </a:r>
            <a:r>
              <a:rPr lang="en-GB" dirty="0" smtClean="0"/>
              <a:t> </a:t>
            </a:r>
            <a:r>
              <a:rPr lang="en-GB" dirty="0" err="1" smtClean="0"/>
              <a:t>Güneş</a:t>
            </a:r>
            <a:r>
              <a:rPr lang="en-GB" dirty="0" smtClean="0"/>
              <a:t> </a:t>
            </a:r>
            <a:r>
              <a:rPr lang="en-GB" dirty="0" err="1" smtClean="0"/>
              <a:t>Enerjisi</a:t>
            </a:r>
            <a:r>
              <a:rPr lang="en-GB" dirty="0" smtClean="0"/>
              <a:t> </a:t>
            </a:r>
            <a:r>
              <a:rPr lang="en-GB" dirty="0" err="1" smtClean="0"/>
              <a:t>Sistemlerinin</a:t>
            </a:r>
            <a:r>
              <a:rPr lang="en-GB" dirty="0" smtClean="0"/>
              <a:t> </a:t>
            </a:r>
            <a:r>
              <a:rPr lang="en-GB" dirty="0" err="1" smtClean="0"/>
              <a:t>Entegrasyonun</a:t>
            </a:r>
            <a:r>
              <a:rPr lang="en-GB" dirty="0" smtClean="0"/>
              <a:t> PSO </a:t>
            </a:r>
            <a:r>
              <a:rPr lang="en-GB" dirty="0" err="1" smtClean="0"/>
              <a:t>Algoritması</a:t>
            </a:r>
            <a:r>
              <a:rPr lang="en-GB" dirty="0" smtClean="0"/>
              <a:t> </a:t>
            </a:r>
            <a:r>
              <a:rPr lang="en-GB" dirty="0" err="1" smtClean="0"/>
              <a:t>Kullanılarak</a:t>
            </a:r>
            <a:r>
              <a:rPr lang="en-GB" dirty="0" smtClean="0"/>
              <a:t> </a:t>
            </a:r>
            <a:r>
              <a:rPr lang="en-GB" dirty="0" err="1" smtClean="0"/>
              <a:t>İncelenmesi</a:t>
            </a:r>
            <a:r>
              <a:rPr lang="tr-TR" dirty="0" smtClean="0"/>
              <a:t> BAP(2019)</a:t>
            </a:r>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48" y="1714492"/>
            <a:ext cx="1786549" cy="212161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dirty="0" smtClean="0">
                <a:latin typeface="Times New Roman" pitchFamily="18" charset="0"/>
                <a:cs typeface="Times New Roman" pitchFamily="18" charset="0"/>
              </a:rPr>
              <a:t>Seminerler ve Teknik Geziler</a:t>
            </a:r>
            <a:endParaRPr lang="tr-TR" dirty="0">
              <a:latin typeface="Times New Roman" pitchFamily="18" charset="0"/>
              <a:cs typeface="Times New Roman" pitchFamily="18" charset="0"/>
            </a:endParaRPr>
          </a:p>
        </p:txBody>
      </p:sp>
      <p:pic>
        <p:nvPicPr>
          <p:cNvPr id="5" name="Picture 2" descr="C:\Users\Celal\Desktop\remzi hoca\mühendislik.png"/>
          <p:cNvPicPr>
            <a:picLocks noChangeAspect="1" noChangeArrowheads="1"/>
          </p:cNvPicPr>
          <p:nvPr/>
        </p:nvPicPr>
        <p:blipFill>
          <a:blip r:embed="rId2" cstate="print"/>
          <a:srcRect/>
          <a:stretch>
            <a:fillRect/>
          </a:stretch>
        </p:blipFill>
        <p:spPr bwMode="auto">
          <a:xfrm>
            <a:off x="8215306" y="0"/>
            <a:ext cx="928694" cy="857236"/>
          </a:xfrm>
          <a:prstGeom prst="rect">
            <a:avLst/>
          </a:prstGeom>
          <a:noFill/>
        </p:spPr>
      </p:pic>
      <p:pic>
        <p:nvPicPr>
          <p:cNvPr id="6"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39</a:t>
            </a:fld>
            <a:endParaRPr lang="tr-TR" dirty="0">
              <a:solidFill>
                <a:schemeClr val="tx1"/>
              </a:solidFill>
            </a:endParaRPr>
          </a:p>
        </p:txBody>
      </p:sp>
      <p:pic>
        <p:nvPicPr>
          <p:cNvPr id="75778" name="Picture 2"/>
          <p:cNvPicPr>
            <a:picLocks noChangeAspect="1" noChangeArrowheads="1"/>
          </p:cNvPicPr>
          <p:nvPr/>
        </p:nvPicPr>
        <p:blipFill>
          <a:blip r:embed="rId2"/>
          <a:srcRect/>
          <a:stretch>
            <a:fillRect/>
          </a:stretch>
        </p:blipFill>
        <p:spPr bwMode="auto">
          <a:xfrm>
            <a:off x="285720" y="1643054"/>
            <a:ext cx="4595026" cy="3286148"/>
          </a:xfrm>
          <a:prstGeom prst="rect">
            <a:avLst/>
          </a:prstGeom>
          <a:noFill/>
          <a:ln w="9525">
            <a:noFill/>
            <a:miter lim="800000"/>
            <a:headEnd/>
            <a:tailEnd/>
          </a:ln>
          <a:effectLst/>
        </p:spPr>
      </p:pic>
      <p:sp>
        <p:nvSpPr>
          <p:cNvPr id="5" name="4 Metin kutusu"/>
          <p:cNvSpPr txBox="1"/>
          <p:nvPr/>
        </p:nvSpPr>
        <p:spPr>
          <a:xfrm>
            <a:off x="785786" y="714360"/>
            <a:ext cx="7858180" cy="830997"/>
          </a:xfrm>
          <a:prstGeom prst="rect">
            <a:avLst/>
          </a:prstGeom>
          <a:noFill/>
        </p:spPr>
        <p:txBody>
          <a:bodyPr wrap="square" rtlCol="0">
            <a:spAutoFit/>
          </a:bodyPr>
          <a:lstStyle/>
          <a:p>
            <a:r>
              <a:rPr lang="tr-TR" sz="2400" dirty="0" smtClean="0">
                <a:latin typeface="Times New Roman" pitchFamily="18" charset="0"/>
                <a:cs typeface="Times New Roman" pitchFamily="18" charset="0"/>
              </a:rPr>
              <a:t>Geçmişten Geleceğe </a:t>
            </a:r>
            <a:r>
              <a:rPr lang="tr-TR" sz="2400" dirty="0" err="1" smtClean="0">
                <a:latin typeface="Times New Roman" pitchFamily="18" charset="0"/>
                <a:cs typeface="Times New Roman" pitchFamily="18" charset="0"/>
              </a:rPr>
              <a:t>Mikroelektronik</a:t>
            </a:r>
            <a:r>
              <a:rPr lang="tr-TR" sz="2400" dirty="0" smtClean="0">
                <a:latin typeface="Times New Roman" pitchFamily="18" charset="0"/>
                <a:cs typeface="Times New Roman" pitchFamily="18" charset="0"/>
              </a:rPr>
              <a:t> Semineri (HRÜ IEEE Öğrenci kolu)</a:t>
            </a:r>
            <a:endParaRPr lang="tr-TR" sz="2400" dirty="0">
              <a:latin typeface="Times New Roman" pitchFamily="18" charset="0"/>
              <a:cs typeface="Times New Roman" pitchFamily="18" charset="0"/>
            </a:endParaRPr>
          </a:p>
        </p:txBody>
      </p:sp>
      <p:pic>
        <p:nvPicPr>
          <p:cNvPr id="6" name="Picture 3" descr="C:\Users\Celal\Desktop\remzi hoca\hru_amblem_logo.png"/>
          <p:cNvPicPr>
            <a:picLocks noChangeAspect="1" noChangeArrowheads="1"/>
          </p:cNvPicPr>
          <p:nvPr/>
        </p:nvPicPr>
        <p:blipFill>
          <a:blip r:embed="rId3" cstate="print"/>
          <a:srcRect/>
          <a:stretch>
            <a:fillRect/>
          </a:stretch>
        </p:blipFill>
        <p:spPr bwMode="auto">
          <a:xfrm>
            <a:off x="0" y="0"/>
            <a:ext cx="928694" cy="927528"/>
          </a:xfrm>
          <a:prstGeom prst="rect">
            <a:avLst/>
          </a:prstGeom>
          <a:noFill/>
        </p:spPr>
      </p:pic>
      <p:pic>
        <p:nvPicPr>
          <p:cNvPr id="7" name="Picture 2" descr="C:\Users\Celal\Desktop\remzi hoca\mühendislik.png"/>
          <p:cNvPicPr>
            <a:picLocks noChangeAspect="1" noChangeArrowheads="1"/>
          </p:cNvPicPr>
          <p:nvPr/>
        </p:nvPicPr>
        <p:blipFill>
          <a:blip r:embed="rId4" cstate="print"/>
          <a:srcRect/>
          <a:stretch>
            <a:fillRect/>
          </a:stretch>
        </p:blipFill>
        <p:spPr bwMode="auto">
          <a:xfrm>
            <a:off x="8215306" y="0"/>
            <a:ext cx="928694" cy="857236"/>
          </a:xfrm>
          <a:prstGeom prst="rect">
            <a:avLst/>
          </a:prstGeom>
          <a:noFill/>
        </p:spPr>
      </p:pic>
      <p:pic>
        <p:nvPicPr>
          <p:cNvPr id="75780" name="Picture 4"/>
          <p:cNvPicPr>
            <a:picLocks noChangeAspect="1" noChangeArrowheads="1"/>
          </p:cNvPicPr>
          <p:nvPr/>
        </p:nvPicPr>
        <p:blipFill>
          <a:blip r:embed="rId5" cstate="print"/>
          <a:srcRect/>
          <a:stretch>
            <a:fillRect/>
          </a:stretch>
        </p:blipFill>
        <p:spPr bwMode="auto">
          <a:xfrm>
            <a:off x="5143504" y="1643054"/>
            <a:ext cx="3752253" cy="334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4</a:t>
            </a:fld>
            <a:endParaRPr lang="tr-TR" dirty="0">
              <a:solidFill>
                <a:schemeClr val="tx1"/>
              </a:solidFill>
            </a:endParaRPr>
          </a:p>
        </p:txBody>
      </p:sp>
      <p:sp>
        <p:nvSpPr>
          <p:cNvPr id="4" name="3 Dikdörtgen"/>
          <p:cNvSpPr/>
          <p:nvPr/>
        </p:nvSpPr>
        <p:spPr>
          <a:xfrm>
            <a:off x="714348" y="872341"/>
            <a:ext cx="7929618" cy="4108817"/>
          </a:xfrm>
          <a:prstGeom prst="rect">
            <a:avLst/>
          </a:prstGeom>
        </p:spPr>
        <p:txBody>
          <a:bodyPr wrap="square">
            <a:spAutoFit/>
          </a:bodyPr>
          <a:lstStyle/>
          <a:p>
            <a:pPr algn="just">
              <a:lnSpc>
                <a:spcPct val="150000"/>
              </a:lnSpc>
            </a:pPr>
            <a:r>
              <a:rPr lang="tr-TR" sz="2000" b="1" dirty="0" smtClean="0">
                <a:latin typeface="Times New Roman" pitchFamily="18" charset="0"/>
                <a:cs typeface="Times New Roman" pitchFamily="18" charset="0"/>
              </a:rPr>
              <a:t>Harran Üniversitesi Bünyesinde Bölümümüz</a:t>
            </a:r>
          </a:p>
          <a:p>
            <a:pPr algn="just">
              <a:lnSpc>
                <a:spcPct val="150000"/>
              </a:lnSpc>
              <a:buFont typeface="Wingdings" pitchFamily="2" charset="2"/>
              <a:buChar char="Ø"/>
            </a:pPr>
            <a:r>
              <a:rPr lang="tr-TR" dirty="0" smtClean="0">
                <a:latin typeface="Times New Roman" pitchFamily="18" charset="0"/>
                <a:cs typeface="Times New Roman" pitchFamily="18" charset="0"/>
              </a:rPr>
              <a:t> İlk kez 2012 yılında; lisans, yüksek lisans ve doktora seviyesinde öğrenci alarak Eğitim-Öğretim faaliyetlerine başlayan Elektrik-Elektronik Mühendisliğinde, İngilizce Hazırlık Okulu tercihli olup, Eğitim-Öğretim programı Türkçedir.</a:t>
            </a:r>
          </a:p>
          <a:p>
            <a:pPr algn="just">
              <a:lnSpc>
                <a:spcPct val="150000"/>
              </a:lnSpc>
            </a:pPr>
            <a:endParaRPr lang="tr-TR" dirty="0" smtClean="0">
              <a:latin typeface="Times New Roman" pitchFamily="18" charset="0"/>
              <a:cs typeface="Times New Roman" pitchFamily="18" charset="0"/>
            </a:endParaRPr>
          </a:p>
          <a:p>
            <a:pPr algn="just">
              <a:lnSpc>
                <a:spcPct val="150000"/>
              </a:lnSpc>
            </a:pPr>
            <a:r>
              <a:rPr lang="tr-TR" dirty="0" smtClean="0">
                <a:latin typeface="Times New Roman" pitchFamily="18" charset="0"/>
                <a:cs typeface="Times New Roman" pitchFamily="18" charset="0"/>
              </a:rPr>
              <a:t>Bölümümüz:</a:t>
            </a:r>
          </a:p>
          <a:p>
            <a:pPr algn="just">
              <a:lnSpc>
                <a:spcPct val="150000"/>
              </a:lnSpc>
              <a:buFont typeface="Wingdings" pitchFamily="2" charset="2"/>
              <a:buChar char="Ø"/>
            </a:pPr>
            <a:r>
              <a:rPr lang="tr-TR" dirty="0" smtClean="0">
                <a:latin typeface="Times New Roman" pitchFamily="18" charset="0"/>
                <a:cs typeface="Times New Roman" pitchFamily="18" charset="0"/>
              </a:rPr>
              <a:t> 2 Profesör, </a:t>
            </a:r>
          </a:p>
          <a:p>
            <a:pPr algn="just">
              <a:lnSpc>
                <a:spcPct val="150000"/>
              </a:lnSpc>
              <a:buFont typeface="Wingdings" pitchFamily="2" charset="2"/>
              <a:buChar char="Ø"/>
            </a:pPr>
            <a:r>
              <a:rPr lang="tr-TR" dirty="0" smtClean="0">
                <a:latin typeface="Times New Roman" pitchFamily="18" charset="0"/>
                <a:cs typeface="Times New Roman" pitchFamily="18" charset="0"/>
              </a:rPr>
              <a:t>1 Doçent, </a:t>
            </a:r>
          </a:p>
          <a:p>
            <a:pPr algn="just">
              <a:lnSpc>
                <a:spcPct val="150000"/>
              </a:lnSpc>
              <a:buFont typeface="Wingdings" pitchFamily="2" charset="2"/>
              <a:buChar char="Ø"/>
            </a:pPr>
            <a:r>
              <a:rPr lang="tr-TR" dirty="0" smtClean="0">
                <a:latin typeface="Times New Roman" pitchFamily="18" charset="0"/>
                <a:cs typeface="Times New Roman" pitchFamily="18" charset="0"/>
              </a:rPr>
              <a:t>6 Dr. Öğretim Üyesi, </a:t>
            </a:r>
          </a:p>
          <a:p>
            <a:pPr algn="just">
              <a:lnSpc>
                <a:spcPct val="150000"/>
              </a:lnSpc>
              <a:buFont typeface="Wingdings" pitchFamily="2" charset="2"/>
              <a:buChar char="Ø"/>
            </a:pPr>
            <a:r>
              <a:rPr lang="tr-TR" dirty="0" smtClean="0">
                <a:latin typeface="Times New Roman" pitchFamily="18" charset="0"/>
                <a:cs typeface="Times New Roman" pitchFamily="18" charset="0"/>
              </a:rPr>
              <a:t>5 Araştırma Görevlisi oluşan kadrosu ile mevcut  </a:t>
            </a:r>
          </a:p>
          <a:p>
            <a:pPr algn="just">
              <a:lnSpc>
                <a:spcPct val="150000"/>
              </a:lnSpc>
              <a:buFont typeface="Wingdings" pitchFamily="2" charset="2"/>
              <a:buChar char="Ø"/>
            </a:pPr>
            <a:r>
              <a:rPr lang="tr-TR" dirty="0" smtClean="0">
                <a:latin typeface="Times New Roman" pitchFamily="18" charset="0"/>
                <a:cs typeface="Times New Roman" pitchFamily="18" charset="0"/>
              </a:rPr>
              <a:t>406 lisans</a:t>
            </a:r>
            <a:r>
              <a:rPr lang="tr-TR" dirty="0" smtClean="0">
                <a:solidFill>
                  <a:srgbClr val="FF0000"/>
                </a:solidFill>
                <a:latin typeface="Times New Roman" pitchFamily="18" charset="0"/>
                <a:cs typeface="Times New Roman" pitchFamily="18" charset="0"/>
              </a:rPr>
              <a:t>,89 yüksek lisans ve 18 doktora öğrencisi</a:t>
            </a:r>
            <a:r>
              <a:rPr lang="tr-TR" dirty="0" smtClean="0">
                <a:latin typeface="Times New Roman" pitchFamily="18" charset="0"/>
                <a:cs typeface="Times New Roman" pitchFamily="18" charset="0"/>
              </a:rPr>
              <a:t> </a:t>
            </a:r>
          </a:p>
          <a:p>
            <a:pPr algn="just">
              <a:lnSpc>
                <a:spcPct val="150000"/>
              </a:lnSpc>
            </a:pPr>
            <a:r>
              <a:rPr lang="tr-TR" dirty="0" smtClean="0">
                <a:latin typeface="Times New Roman" pitchFamily="18" charset="0"/>
                <a:cs typeface="Times New Roman" pitchFamily="18" charset="0"/>
              </a:rPr>
              <a:t>ile Eğitim  Öğretime devam edip, 2016’dan beri aktif olarak mezun vermektedir.  </a:t>
            </a:r>
            <a:endParaRPr lang="tr-TR" dirty="0">
              <a:latin typeface="Times New Roman" pitchFamily="18" charset="0"/>
              <a:cs typeface="Times New Roman" pitchFamily="18" charset="0"/>
            </a:endParaRPr>
          </a:p>
        </p:txBody>
      </p:sp>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786786" cy="785798"/>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82166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382000" y="5214954"/>
            <a:ext cx="762000" cy="304800"/>
          </a:xfrm>
        </p:spPr>
        <p:txBody>
          <a:bodyPr/>
          <a:lstStyle/>
          <a:p>
            <a:fld id="{78D21D61-5BF1-47BC-8A54-2A809EDF2BE5}" type="slidenum">
              <a:rPr lang="tr-TR" smtClean="0">
                <a:solidFill>
                  <a:schemeClr val="tx1"/>
                </a:solidFill>
              </a:rPr>
              <a:pPr/>
              <a:t>40</a:t>
            </a:fld>
            <a:endParaRPr lang="tr-TR" dirty="0">
              <a:solidFill>
                <a:schemeClr val="tx1"/>
              </a:solidFill>
            </a:endParaRPr>
          </a:p>
        </p:txBody>
      </p:sp>
      <p:pic>
        <p:nvPicPr>
          <p:cNvPr id="76802" name="Picture 2"/>
          <p:cNvPicPr>
            <a:picLocks noChangeAspect="1" noChangeArrowheads="1"/>
          </p:cNvPicPr>
          <p:nvPr/>
        </p:nvPicPr>
        <p:blipFill>
          <a:blip r:embed="rId2"/>
          <a:srcRect/>
          <a:stretch>
            <a:fillRect/>
          </a:stretch>
        </p:blipFill>
        <p:spPr bwMode="auto">
          <a:xfrm>
            <a:off x="357158" y="1428740"/>
            <a:ext cx="4071966" cy="4055571"/>
          </a:xfrm>
          <a:prstGeom prst="rect">
            <a:avLst/>
          </a:prstGeom>
          <a:noFill/>
          <a:ln w="9525">
            <a:noFill/>
            <a:miter lim="800000"/>
            <a:headEnd/>
            <a:tailEnd/>
          </a:ln>
          <a:effectLst/>
        </p:spPr>
      </p:pic>
      <p:sp>
        <p:nvSpPr>
          <p:cNvPr id="5" name="4 Metin kutusu"/>
          <p:cNvSpPr txBox="1"/>
          <p:nvPr/>
        </p:nvSpPr>
        <p:spPr>
          <a:xfrm>
            <a:off x="571472" y="571484"/>
            <a:ext cx="8286808" cy="830997"/>
          </a:xfrm>
          <a:prstGeom prst="rect">
            <a:avLst/>
          </a:prstGeom>
          <a:noFill/>
        </p:spPr>
        <p:txBody>
          <a:bodyPr wrap="square" rtlCol="0">
            <a:spAutoFit/>
          </a:bodyPr>
          <a:lstStyle/>
          <a:p>
            <a:r>
              <a:rPr lang="tr-TR" sz="2400" dirty="0" smtClean="0">
                <a:latin typeface="Times New Roman" pitchFamily="18" charset="0"/>
                <a:cs typeface="Times New Roman" pitchFamily="18" charset="0"/>
              </a:rPr>
              <a:t>3D Yazıcı ve 3D Modelleme 101 Eğitimi (HRÜ IEEE Öğrenci kolu)</a:t>
            </a:r>
            <a:endParaRPr lang="tr-TR" sz="2400" dirty="0">
              <a:latin typeface="Times New Roman" pitchFamily="18" charset="0"/>
              <a:cs typeface="Times New Roman" pitchFamily="18" charset="0"/>
            </a:endParaRPr>
          </a:p>
        </p:txBody>
      </p:sp>
      <p:pic>
        <p:nvPicPr>
          <p:cNvPr id="76803" name="Picture 3"/>
          <p:cNvPicPr>
            <a:picLocks noChangeAspect="1" noChangeArrowheads="1"/>
          </p:cNvPicPr>
          <p:nvPr/>
        </p:nvPicPr>
        <p:blipFill>
          <a:blip r:embed="rId3"/>
          <a:srcRect/>
          <a:stretch>
            <a:fillRect/>
          </a:stretch>
        </p:blipFill>
        <p:spPr bwMode="auto">
          <a:xfrm>
            <a:off x="4643438" y="1428740"/>
            <a:ext cx="4049144" cy="4071966"/>
          </a:xfrm>
          <a:prstGeom prst="rect">
            <a:avLst/>
          </a:prstGeom>
          <a:noFill/>
          <a:ln w="9525">
            <a:noFill/>
            <a:miter lim="800000"/>
            <a:headEnd/>
            <a:tailEnd/>
          </a:ln>
          <a:effectLst/>
        </p:spPr>
      </p:pic>
      <p:pic>
        <p:nvPicPr>
          <p:cNvPr id="6" name="Picture 3" descr="C:\Users\Celal\Desktop\remzi hoca\hru_amblem_logo.png"/>
          <p:cNvPicPr>
            <a:picLocks noChangeAspect="1" noChangeArrowheads="1"/>
          </p:cNvPicPr>
          <p:nvPr/>
        </p:nvPicPr>
        <p:blipFill>
          <a:blip r:embed="rId4" cstate="print"/>
          <a:srcRect/>
          <a:stretch>
            <a:fillRect/>
          </a:stretch>
        </p:blipFill>
        <p:spPr bwMode="auto">
          <a:xfrm>
            <a:off x="0" y="0"/>
            <a:ext cx="714348" cy="713451"/>
          </a:xfrm>
          <a:prstGeom prst="rect">
            <a:avLst/>
          </a:prstGeom>
          <a:noFill/>
        </p:spPr>
      </p:pic>
      <p:pic>
        <p:nvPicPr>
          <p:cNvPr id="7" name="Picture 2" descr="C:\Users\Celal\Desktop\remzi hoca\mühendislik.png"/>
          <p:cNvPicPr>
            <a:picLocks noChangeAspect="1" noChangeArrowheads="1"/>
          </p:cNvPicPr>
          <p:nvPr/>
        </p:nvPicPr>
        <p:blipFill>
          <a:blip r:embed="rId5" cstate="print"/>
          <a:srcRect/>
          <a:stretch>
            <a:fillRect/>
          </a:stretch>
        </p:blipFill>
        <p:spPr bwMode="auto">
          <a:xfrm>
            <a:off x="8429652" y="0"/>
            <a:ext cx="714348" cy="65938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382000" y="5214954"/>
            <a:ext cx="762000" cy="304800"/>
          </a:xfrm>
        </p:spPr>
        <p:txBody>
          <a:bodyPr/>
          <a:lstStyle/>
          <a:p>
            <a:fld id="{78D21D61-5BF1-47BC-8A54-2A809EDF2BE5}" type="slidenum">
              <a:rPr lang="tr-TR" smtClean="0">
                <a:solidFill>
                  <a:schemeClr val="tx1"/>
                </a:solidFill>
              </a:rPr>
              <a:pPr/>
              <a:t>41</a:t>
            </a:fld>
            <a:endParaRPr lang="tr-TR" dirty="0">
              <a:solidFill>
                <a:schemeClr val="tx1"/>
              </a:solidFill>
            </a:endParaRPr>
          </a:p>
        </p:txBody>
      </p:sp>
      <p:sp>
        <p:nvSpPr>
          <p:cNvPr id="4" name="3 Metin kutusu"/>
          <p:cNvSpPr txBox="1"/>
          <p:nvPr/>
        </p:nvSpPr>
        <p:spPr>
          <a:xfrm>
            <a:off x="285720" y="785798"/>
            <a:ext cx="8501122" cy="830997"/>
          </a:xfrm>
          <a:prstGeom prst="rect">
            <a:avLst/>
          </a:prstGeom>
          <a:noFill/>
        </p:spPr>
        <p:txBody>
          <a:bodyPr wrap="square" rtlCol="0">
            <a:spAutoFit/>
          </a:bodyPr>
          <a:lstStyle/>
          <a:p>
            <a:r>
              <a:rPr lang="tr-TR" sz="2400" dirty="0" smtClean="0">
                <a:latin typeface="Times New Roman" pitchFamily="18" charset="0"/>
                <a:cs typeface="Times New Roman" pitchFamily="18" charset="0"/>
              </a:rPr>
              <a:t>Atatürk Barajı ve Hidroelektrik Santraline Teknik Gezi (HRÜ IEEE Öğrenci kolu)</a:t>
            </a:r>
            <a:endParaRPr lang="tr-TR" sz="2400" dirty="0">
              <a:latin typeface="Times New Roman" pitchFamily="18" charset="0"/>
              <a:cs typeface="Times New Roman" pitchFamily="18" charset="0"/>
            </a:endParaRPr>
          </a:p>
        </p:txBody>
      </p:sp>
      <p:pic>
        <p:nvPicPr>
          <p:cNvPr id="77832" name="Picture 8"/>
          <p:cNvPicPr>
            <a:picLocks noChangeAspect="1" noChangeArrowheads="1"/>
          </p:cNvPicPr>
          <p:nvPr/>
        </p:nvPicPr>
        <p:blipFill>
          <a:blip r:embed="rId2" cstate="print"/>
          <a:srcRect/>
          <a:stretch>
            <a:fillRect/>
          </a:stretch>
        </p:blipFill>
        <p:spPr bwMode="auto">
          <a:xfrm>
            <a:off x="4786314" y="1857368"/>
            <a:ext cx="4000528" cy="2857520"/>
          </a:xfrm>
          <a:prstGeom prst="rect">
            <a:avLst/>
          </a:prstGeom>
          <a:noFill/>
          <a:ln w="9525">
            <a:noFill/>
            <a:miter lim="800000"/>
            <a:headEnd/>
            <a:tailEnd/>
          </a:ln>
          <a:effectLst/>
        </p:spPr>
      </p:pic>
      <p:pic>
        <p:nvPicPr>
          <p:cNvPr id="77833" name="Picture 9"/>
          <p:cNvPicPr>
            <a:picLocks noChangeAspect="1" noChangeArrowheads="1"/>
          </p:cNvPicPr>
          <p:nvPr/>
        </p:nvPicPr>
        <p:blipFill>
          <a:blip r:embed="rId3" cstate="print"/>
          <a:srcRect/>
          <a:stretch>
            <a:fillRect/>
          </a:stretch>
        </p:blipFill>
        <p:spPr bwMode="auto">
          <a:xfrm>
            <a:off x="357158" y="1857368"/>
            <a:ext cx="4179122" cy="2857520"/>
          </a:xfrm>
          <a:prstGeom prst="rect">
            <a:avLst/>
          </a:prstGeom>
          <a:noFill/>
          <a:ln w="9525">
            <a:noFill/>
            <a:miter lim="800000"/>
            <a:headEnd/>
            <a:tailEnd/>
          </a:ln>
          <a:effectLst/>
        </p:spPr>
      </p:pic>
      <p:pic>
        <p:nvPicPr>
          <p:cNvPr id="7" name="Picture 3" descr="C:\Users\Celal\Desktop\remzi hoca\hru_amblem_logo.png"/>
          <p:cNvPicPr>
            <a:picLocks noChangeAspect="1" noChangeArrowheads="1"/>
          </p:cNvPicPr>
          <p:nvPr/>
        </p:nvPicPr>
        <p:blipFill>
          <a:blip r:embed="rId4" cstate="print"/>
          <a:srcRect/>
          <a:stretch>
            <a:fillRect/>
          </a:stretch>
        </p:blipFill>
        <p:spPr bwMode="auto">
          <a:xfrm>
            <a:off x="0" y="0"/>
            <a:ext cx="786786" cy="785798"/>
          </a:xfrm>
          <a:prstGeom prst="rect">
            <a:avLst/>
          </a:prstGeom>
          <a:noFill/>
        </p:spPr>
      </p:pic>
      <p:pic>
        <p:nvPicPr>
          <p:cNvPr id="8" name="Picture 2" descr="C:\Users\Celal\Desktop\remzi hoca\mühendislik.png"/>
          <p:cNvPicPr>
            <a:picLocks noChangeAspect="1" noChangeArrowheads="1"/>
          </p:cNvPicPr>
          <p:nvPr/>
        </p:nvPicPr>
        <p:blipFill>
          <a:blip r:embed="rId5"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42</a:t>
            </a:fld>
            <a:endParaRPr lang="tr-TR" dirty="0">
              <a:solidFill>
                <a:schemeClr val="tx1"/>
              </a:solidFill>
            </a:endParaRPr>
          </a:p>
        </p:txBody>
      </p:sp>
      <p:sp>
        <p:nvSpPr>
          <p:cNvPr id="4" name="3 Metin kutusu"/>
          <p:cNvSpPr txBox="1"/>
          <p:nvPr/>
        </p:nvSpPr>
        <p:spPr>
          <a:xfrm>
            <a:off x="285720" y="785798"/>
            <a:ext cx="8501122" cy="830997"/>
          </a:xfrm>
          <a:prstGeom prst="rect">
            <a:avLst/>
          </a:prstGeom>
          <a:noFill/>
        </p:spPr>
        <p:txBody>
          <a:bodyPr wrap="square" rtlCol="0">
            <a:spAutoFit/>
          </a:bodyPr>
          <a:lstStyle/>
          <a:p>
            <a:r>
              <a:rPr lang="tr-TR" sz="2400" dirty="0" smtClean="0">
                <a:latin typeface="Times New Roman" pitchFamily="18" charset="0"/>
                <a:cs typeface="Times New Roman" pitchFamily="18" charset="0"/>
              </a:rPr>
              <a:t>Atatürk Barajı ve Hidroelektrik Santraline Teknik Gezi (HRÜ IEEE Öğrenci kolu)</a:t>
            </a:r>
            <a:endParaRPr lang="tr-TR" sz="2400" dirty="0">
              <a:latin typeface="Times New Roman" pitchFamily="18" charset="0"/>
              <a:cs typeface="Times New Roman" pitchFamily="18" charset="0"/>
            </a:endParaRPr>
          </a:p>
        </p:txBody>
      </p:sp>
      <p:pic>
        <p:nvPicPr>
          <p:cNvPr id="79874" name="Picture 2"/>
          <p:cNvPicPr>
            <a:picLocks noChangeAspect="1" noChangeArrowheads="1"/>
          </p:cNvPicPr>
          <p:nvPr/>
        </p:nvPicPr>
        <p:blipFill>
          <a:blip r:embed="rId2" cstate="print"/>
          <a:srcRect/>
          <a:stretch>
            <a:fillRect/>
          </a:stretch>
        </p:blipFill>
        <p:spPr bwMode="auto">
          <a:xfrm>
            <a:off x="357158" y="1857368"/>
            <a:ext cx="4643470" cy="3556700"/>
          </a:xfrm>
          <a:prstGeom prst="rect">
            <a:avLst/>
          </a:prstGeom>
          <a:noFill/>
          <a:ln w="9525">
            <a:noFill/>
            <a:miter lim="800000"/>
            <a:headEnd/>
            <a:tailEnd/>
          </a:ln>
          <a:effectLst/>
        </p:spPr>
      </p:pic>
      <p:pic>
        <p:nvPicPr>
          <p:cNvPr id="79875" name="Picture 3"/>
          <p:cNvPicPr>
            <a:picLocks noChangeAspect="1" noChangeArrowheads="1"/>
          </p:cNvPicPr>
          <p:nvPr/>
        </p:nvPicPr>
        <p:blipFill>
          <a:blip r:embed="rId3" cstate="print"/>
          <a:srcRect/>
          <a:stretch>
            <a:fillRect/>
          </a:stretch>
        </p:blipFill>
        <p:spPr bwMode="auto">
          <a:xfrm>
            <a:off x="5143504" y="1857368"/>
            <a:ext cx="3302023" cy="3500462"/>
          </a:xfrm>
          <a:prstGeom prst="rect">
            <a:avLst/>
          </a:prstGeom>
          <a:noFill/>
          <a:ln w="9525">
            <a:noFill/>
            <a:miter lim="800000"/>
            <a:headEnd/>
            <a:tailEnd/>
          </a:ln>
          <a:effectLst/>
        </p:spPr>
      </p:pic>
      <p:pic>
        <p:nvPicPr>
          <p:cNvPr id="7" name="Picture 3" descr="C:\Users\Celal\Desktop\remzi hoca\hru_amblem_logo.png"/>
          <p:cNvPicPr>
            <a:picLocks noChangeAspect="1" noChangeArrowheads="1"/>
          </p:cNvPicPr>
          <p:nvPr/>
        </p:nvPicPr>
        <p:blipFill>
          <a:blip r:embed="rId4" cstate="print"/>
          <a:srcRect/>
          <a:stretch>
            <a:fillRect/>
          </a:stretch>
        </p:blipFill>
        <p:spPr bwMode="auto">
          <a:xfrm>
            <a:off x="0" y="0"/>
            <a:ext cx="786786" cy="785798"/>
          </a:xfrm>
          <a:prstGeom prst="rect">
            <a:avLst/>
          </a:prstGeom>
          <a:noFill/>
        </p:spPr>
      </p:pic>
      <p:pic>
        <p:nvPicPr>
          <p:cNvPr id="8" name="Picture 2" descr="C:\Users\Celal\Desktop\remzi hoca\mühendislik.png"/>
          <p:cNvPicPr>
            <a:picLocks noChangeAspect="1" noChangeArrowheads="1"/>
          </p:cNvPicPr>
          <p:nvPr/>
        </p:nvPicPr>
        <p:blipFill>
          <a:blip r:embed="rId5"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43</a:t>
            </a:fld>
            <a:endParaRPr lang="tr-TR" dirty="0">
              <a:solidFill>
                <a:schemeClr val="tx1"/>
              </a:solidFill>
            </a:endParaRPr>
          </a:p>
        </p:txBody>
      </p:sp>
      <p:sp>
        <p:nvSpPr>
          <p:cNvPr id="4" name="3 Metin kutusu"/>
          <p:cNvSpPr txBox="1"/>
          <p:nvPr/>
        </p:nvSpPr>
        <p:spPr>
          <a:xfrm>
            <a:off x="285720" y="785798"/>
            <a:ext cx="8501122" cy="461665"/>
          </a:xfrm>
          <a:prstGeom prst="rect">
            <a:avLst/>
          </a:prstGeom>
          <a:noFill/>
        </p:spPr>
        <p:txBody>
          <a:bodyPr wrap="square" rtlCol="0">
            <a:spAutoFit/>
          </a:bodyPr>
          <a:lstStyle/>
          <a:p>
            <a:r>
              <a:rPr lang="tr-TR" sz="2400" dirty="0" smtClean="0">
                <a:latin typeface="Times New Roman" pitchFamily="18" charset="0"/>
                <a:cs typeface="Times New Roman" pitchFamily="18" charset="0"/>
              </a:rPr>
              <a:t>GAP YENEV’ e Teknik Gezi (HRÜ IEEE Öğrenci kolu)</a:t>
            </a:r>
            <a:endParaRPr lang="tr-TR" sz="2400" dirty="0">
              <a:latin typeface="Times New Roman" pitchFamily="18" charset="0"/>
              <a:cs typeface="Times New Roman" pitchFamily="18" charset="0"/>
            </a:endParaRPr>
          </a:p>
        </p:txBody>
      </p:sp>
      <p:pic>
        <p:nvPicPr>
          <p:cNvPr id="6"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7"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725324"/>
          </a:xfrm>
          <a:prstGeom prst="rect">
            <a:avLst/>
          </a:prstGeom>
          <a:noFill/>
        </p:spPr>
      </p:pic>
      <p:pic>
        <p:nvPicPr>
          <p:cNvPr id="78850" name="Picture 2"/>
          <p:cNvPicPr>
            <a:picLocks noChangeAspect="1" noChangeArrowheads="1"/>
          </p:cNvPicPr>
          <p:nvPr/>
        </p:nvPicPr>
        <p:blipFill>
          <a:blip r:embed="rId4" cstate="print"/>
          <a:srcRect/>
          <a:stretch>
            <a:fillRect/>
          </a:stretch>
        </p:blipFill>
        <p:spPr bwMode="auto">
          <a:xfrm>
            <a:off x="428596" y="1500178"/>
            <a:ext cx="3786214" cy="3625739"/>
          </a:xfrm>
          <a:prstGeom prst="rect">
            <a:avLst/>
          </a:prstGeom>
          <a:noFill/>
          <a:ln w="9525">
            <a:noFill/>
            <a:miter lim="800000"/>
            <a:headEnd/>
            <a:tailEnd/>
          </a:ln>
          <a:effectLst/>
        </p:spPr>
      </p:pic>
      <p:pic>
        <p:nvPicPr>
          <p:cNvPr id="78851" name="Picture 3"/>
          <p:cNvPicPr>
            <a:picLocks noChangeAspect="1" noChangeArrowheads="1"/>
          </p:cNvPicPr>
          <p:nvPr/>
        </p:nvPicPr>
        <p:blipFill>
          <a:blip r:embed="rId5" cstate="print"/>
          <a:srcRect/>
          <a:stretch>
            <a:fillRect/>
          </a:stretch>
        </p:blipFill>
        <p:spPr bwMode="auto">
          <a:xfrm>
            <a:off x="4643438" y="1500178"/>
            <a:ext cx="3571900" cy="3613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410200"/>
            <a:ext cx="762000" cy="304800"/>
          </a:xfrm>
        </p:spPr>
        <p:txBody>
          <a:bodyPr/>
          <a:lstStyle/>
          <a:p>
            <a:fld id="{78D21D61-5BF1-47BC-8A54-2A809EDF2BE5}" type="slidenum">
              <a:rPr lang="tr-TR" smtClean="0">
                <a:solidFill>
                  <a:schemeClr val="tx1"/>
                </a:solidFill>
              </a:rPr>
              <a:pPr/>
              <a:t>44</a:t>
            </a:fld>
            <a:endParaRPr lang="tr-TR" dirty="0">
              <a:solidFill>
                <a:schemeClr val="tx1"/>
              </a:solidFill>
            </a:endParaRPr>
          </a:p>
        </p:txBody>
      </p:sp>
      <p:sp>
        <p:nvSpPr>
          <p:cNvPr id="4" name="3 Metin kutusu"/>
          <p:cNvSpPr txBox="1"/>
          <p:nvPr/>
        </p:nvSpPr>
        <p:spPr>
          <a:xfrm>
            <a:off x="357158" y="642922"/>
            <a:ext cx="6572296"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Konya Teknik Gezisi</a:t>
            </a:r>
            <a:endParaRPr lang="tr-TR" sz="3200" dirty="0">
              <a:latin typeface="Times New Roman" pitchFamily="18" charset="0"/>
              <a:cs typeface="Times New Roman" pitchFamily="18" charset="0"/>
            </a:endParaRPr>
          </a:p>
        </p:txBody>
      </p:sp>
      <p:pic>
        <p:nvPicPr>
          <p:cNvPr id="78850" name="Picture 2"/>
          <p:cNvPicPr>
            <a:picLocks noChangeAspect="1" noChangeArrowheads="1"/>
          </p:cNvPicPr>
          <p:nvPr/>
        </p:nvPicPr>
        <p:blipFill>
          <a:blip r:embed="rId2" cstate="print"/>
          <a:srcRect/>
          <a:stretch>
            <a:fillRect/>
          </a:stretch>
        </p:blipFill>
        <p:spPr bwMode="auto">
          <a:xfrm>
            <a:off x="285720" y="1357302"/>
            <a:ext cx="5238787" cy="3929090"/>
          </a:xfrm>
          <a:prstGeom prst="rect">
            <a:avLst/>
          </a:prstGeom>
          <a:noFill/>
          <a:ln w="9525">
            <a:noFill/>
            <a:miter lim="800000"/>
            <a:headEnd/>
            <a:tailEnd/>
          </a:ln>
          <a:effectLst/>
        </p:spPr>
      </p:pic>
      <p:pic>
        <p:nvPicPr>
          <p:cNvPr id="78851" name="Picture 3"/>
          <p:cNvPicPr>
            <a:picLocks noChangeAspect="1" noChangeArrowheads="1"/>
          </p:cNvPicPr>
          <p:nvPr/>
        </p:nvPicPr>
        <p:blipFill>
          <a:blip r:embed="rId3" cstate="print"/>
          <a:srcRect/>
          <a:stretch>
            <a:fillRect/>
          </a:stretch>
        </p:blipFill>
        <p:spPr bwMode="auto">
          <a:xfrm>
            <a:off x="6072198" y="1285864"/>
            <a:ext cx="2571768" cy="3937028"/>
          </a:xfrm>
          <a:prstGeom prst="rect">
            <a:avLst/>
          </a:prstGeom>
          <a:noFill/>
          <a:ln w="9525">
            <a:noFill/>
            <a:miter lim="800000"/>
            <a:headEnd/>
            <a:tailEnd/>
          </a:ln>
          <a:effectLst/>
        </p:spPr>
      </p:pic>
      <p:pic>
        <p:nvPicPr>
          <p:cNvPr id="6" name="Picture 3" descr="C:\Users\Celal\Desktop\remzi hoca\hru_amblem_logo.png"/>
          <p:cNvPicPr>
            <a:picLocks noChangeAspect="1" noChangeArrowheads="1"/>
          </p:cNvPicPr>
          <p:nvPr/>
        </p:nvPicPr>
        <p:blipFill>
          <a:blip r:embed="rId4" cstate="print"/>
          <a:srcRect/>
          <a:stretch>
            <a:fillRect/>
          </a:stretch>
        </p:blipFill>
        <p:spPr bwMode="auto">
          <a:xfrm>
            <a:off x="0" y="0"/>
            <a:ext cx="714348" cy="713451"/>
          </a:xfrm>
          <a:prstGeom prst="rect">
            <a:avLst/>
          </a:prstGeom>
          <a:noFill/>
        </p:spPr>
      </p:pic>
      <p:pic>
        <p:nvPicPr>
          <p:cNvPr id="7" name="Picture 2" descr="C:\Users\Celal\Desktop\remzi hoca\mühendislik.png"/>
          <p:cNvPicPr>
            <a:picLocks noChangeAspect="1" noChangeArrowheads="1"/>
          </p:cNvPicPr>
          <p:nvPr/>
        </p:nvPicPr>
        <p:blipFill>
          <a:blip r:embed="rId5"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86392"/>
            <a:ext cx="762000" cy="233362"/>
          </a:xfrm>
        </p:spPr>
        <p:txBody>
          <a:bodyPr/>
          <a:lstStyle/>
          <a:p>
            <a:fld id="{78D21D61-5BF1-47BC-8A54-2A809EDF2BE5}" type="slidenum">
              <a:rPr lang="tr-TR" smtClean="0">
                <a:solidFill>
                  <a:schemeClr val="tx1"/>
                </a:solidFill>
              </a:rPr>
              <a:pPr/>
              <a:t>45</a:t>
            </a:fld>
            <a:endParaRPr lang="tr-TR" dirty="0">
              <a:solidFill>
                <a:schemeClr val="tx1"/>
              </a:solidFill>
            </a:endParaRPr>
          </a:p>
        </p:txBody>
      </p:sp>
      <p:sp>
        <p:nvSpPr>
          <p:cNvPr id="4" name="3 Metin kutusu"/>
          <p:cNvSpPr txBox="1"/>
          <p:nvPr/>
        </p:nvSpPr>
        <p:spPr>
          <a:xfrm>
            <a:off x="357158" y="642922"/>
            <a:ext cx="5143536"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Konya Teknik Gezisi</a:t>
            </a:r>
            <a:endParaRPr lang="tr-TR" sz="3200" dirty="0">
              <a:latin typeface="Times New Roman" pitchFamily="18" charset="0"/>
              <a:cs typeface="Times New Roman" pitchFamily="18" charset="0"/>
            </a:endParaRPr>
          </a:p>
        </p:txBody>
      </p:sp>
      <p:pic>
        <p:nvPicPr>
          <p:cNvPr id="79874" name="Picture 2"/>
          <p:cNvPicPr>
            <a:picLocks noChangeAspect="1" noChangeArrowheads="1"/>
          </p:cNvPicPr>
          <p:nvPr/>
        </p:nvPicPr>
        <p:blipFill>
          <a:blip r:embed="rId2" cstate="print"/>
          <a:srcRect/>
          <a:stretch>
            <a:fillRect/>
          </a:stretch>
        </p:blipFill>
        <p:spPr bwMode="auto">
          <a:xfrm>
            <a:off x="214282" y="1428740"/>
            <a:ext cx="4191029" cy="3286148"/>
          </a:xfrm>
          <a:prstGeom prst="rect">
            <a:avLst/>
          </a:prstGeom>
          <a:noFill/>
          <a:ln w="9525">
            <a:noFill/>
            <a:miter lim="800000"/>
            <a:headEnd/>
            <a:tailEnd/>
          </a:ln>
          <a:effectLst/>
        </p:spPr>
      </p:pic>
      <p:pic>
        <p:nvPicPr>
          <p:cNvPr id="79875" name="Picture 3"/>
          <p:cNvPicPr>
            <a:picLocks noChangeAspect="1" noChangeArrowheads="1"/>
          </p:cNvPicPr>
          <p:nvPr/>
        </p:nvPicPr>
        <p:blipFill>
          <a:blip r:embed="rId3" cstate="print"/>
          <a:srcRect/>
          <a:stretch>
            <a:fillRect/>
          </a:stretch>
        </p:blipFill>
        <p:spPr bwMode="auto">
          <a:xfrm>
            <a:off x="4500562" y="1428740"/>
            <a:ext cx="4381530" cy="3286148"/>
          </a:xfrm>
          <a:prstGeom prst="rect">
            <a:avLst/>
          </a:prstGeom>
          <a:noFill/>
          <a:ln w="9525">
            <a:noFill/>
            <a:miter lim="800000"/>
            <a:headEnd/>
            <a:tailEnd/>
          </a:ln>
          <a:effectLst/>
        </p:spPr>
      </p:pic>
      <p:pic>
        <p:nvPicPr>
          <p:cNvPr id="6" name="Picture 2" descr="C:\Users\Celal\Desktop\remzi hoca\mühendislik.png"/>
          <p:cNvPicPr>
            <a:picLocks noChangeAspect="1" noChangeArrowheads="1"/>
          </p:cNvPicPr>
          <p:nvPr/>
        </p:nvPicPr>
        <p:blipFill>
          <a:blip r:embed="rId4" cstate="print"/>
          <a:srcRect/>
          <a:stretch>
            <a:fillRect/>
          </a:stretch>
        </p:blipFill>
        <p:spPr bwMode="auto">
          <a:xfrm>
            <a:off x="8358214" y="0"/>
            <a:ext cx="785786" cy="725324"/>
          </a:xfrm>
          <a:prstGeom prst="rect">
            <a:avLst/>
          </a:prstGeom>
          <a:noFill/>
        </p:spPr>
      </p:pic>
      <p:pic>
        <p:nvPicPr>
          <p:cNvPr id="7" name="Picture 3" descr="C:\Users\Celal\Desktop\remzi hoca\hru_amblem_logo.png"/>
          <p:cNvPicPr>
            <a:picLocks noChangeAspect="1" noChangeArrowheads="1"/>
          </p:cNvPicPr>
          <p:nvPr/>
        </p:nvPicPr>
        <p:blipFill>
          <a:blip r:embed="rId5" cstate="print"/>
          <a:srcRect/>
          <a:stretch>
            <a:fillRect/>
          </a:stretch>
        </p:blipFill>
        <p:spPr bwMode="auto">
          <a:xfrm>
            <a:off x="0" y="0"/>
            <a:ext cx="714348" cy="71345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143900" y="5286392"/>
            <a:ext cx="762000" cy="304800"/>
          </a:xfrm>
        </p:spPr>
        <p:txBody>
          <a:bodyPr/>
          <a:lstStyle/>
          <a:p>
            <a:fld id="{78D21D61-5BF1-47BC-8A54-2A809EDF2BE5}" type="slidenum">
              <a:rPr lang="tr-TR" smtClean="0">
                <a:solidFill>
                  <a:schemeClr val="tx1"/>
                </a:solidFill>
              </a:rPr>
              <a:pPr/>
              <a:t>46</a:t>
            </a:fld>
            <a:endParaRPr lang="tr-TR" dirty="0">
              <a:solidFill>
                <a:schemeClr val="tx1"/>
              </a:solidFill>
            </a:endParaRPr>
          </a:p>
        </p:txBody>
      </p:sp>
      <p:sp>
        <p:nvSpPr>
          <p:cNvPr id="5" name="4 Metin kutusu"/>
          <p:cNvSpPr txBox="1"/>
          <p:nvPr/>
        </p:nvSpPr>
        <p:spPr>
          <a:xfrm>
            <a:off x="357158" y="571484"/>
            <a:ext cx="8643998" cy="1077218"/>
          </a:xfrm>
          <a:prstGeom prst="rect">
            <a:avLst/>
          </a:prstGeom>
          <a:noFill/>
        </p:spPr>
        <p:txBody>
          <a:bodyPr wrap="square" rtlCol="0">
            <a:spAutoFit/>
          </a:bodyPr>
          <a:lstStyle/>
          <a:p>
            <a:r>
              <a:rPr lang="tr-TR" sz="3200" dirty="0" smtClean="0">
                <a:latin typeface="Times New Roman" pitchFamily="18" charset="0"/>
                <a:cs typeface="Times New Roman" pitchFamily="18" charset="0"/>
              </a:rPr>
              <a:t>Gaziantep Teknik Gezisi (Organize Sanayi Solar Türk)</a:t>
            </a:r>
            <a:endParaRPr lang="tr-TR" sz="3200" dirty="0">
              <a:latin typeface="Times New Roman" pitchFamily="18" charset="0"/>
              <a:cs typeface="Times New Roman" pitchFamily="18" charset="0"/>
            </a:endParaRPr>
          </a:p>
        </p:txBody>
      </p:sp>
      <p:pic>
        <p:nvPicPr>
          <p:cNvPr id="80899" name="Picture 3"/>
          <p:cNvPicPr>
            <a:picLocks noChangeAspect="1" noChangeArrowheads="1"/>
          </p:cNvPicPr>
          <p:nvPr/>
        </p:nvPicPr>
        <p:blipFill>
          <a:blip r:embed="rId2"/>
          <a:srcRect/>
          <a:stretch>
            <a:fillRect/>
          </a:stretch>
        </p:blipFill>
        <p:spPr bwMode="auto">
          <a:xfrm>
            <a:off x="214282" y="1714492"/>
            <a:ext cx="5152578" cy="3214710"/>
          </a:xfrm>
          <a:prstGeom prst="rect">
            <a:avLst/>
          </a:prstGeom>
          <a:noFill/>
          <a:ln w="9525">
            <a:noFill/>
            <a:miter lim="800000"/>
            <a:headEnd/>
            <a:tailEnd/>
          </a:ln>
          <a:effectLst/>
        </p:spPr>
      </p:pic>
      <p:pic>
        <p:nvPicPr>
          <p:cNvPr id="80900" name="Picture 4"/>
          <p:cNvPicPr>
            <a:picLocks noChangeAspect="1" noChangeArrowheads="1"/>
          </p:cNvPicPr>
          <p:nvPr/>
        </p:nvPicPr>
        <p:blipFill>
          <a:blip r:embed="rId3" cstate="print"/>
          <a:srcRect/>
          <a:stretch>
            <a:fillRect/>
          </a:stretch>
        </p:blipFill>
        <p:spPr bwMode="auto">
          <a:xfrm>
            <a:off x="5500694" y="1643054"/>
            <a:ext cx="3460243" cy="3286148"/>
          </a:xfrm>
          <a:prstGeom prst="rect">
            <a:avLst/>
          </a:prstGeom>
          <a:noFill/>
          <a:ln w="9525">
            <a:noFill/>
            <a:miter lim="800000"/>
            <a:headEnd/>
            <a:tailEnd/>
          </a:ln>
          <a:effectLst/>
        </p:spPr>
      </p:pic>
      <p:pic>
        <p:nvPicPr>
          <p:cNvPr id="6" name="Picture 3" descr="C:\Users\Celal\Desktop\remzi hoca\hru_amblem_logo.png"/>
          <p:cNvPicPr>
            <a:picLocks noChangeAspect="1" noChangeArrowheads="1"/>
          </p:cNvPicPr>
          <p:nvPr/>
        </p:nvPicPr>
        <p:blipFill>
          <a:blip r:embed="rId4" cstate="print"/>
          <a:srcRect/>
          <a:stretch>
            <a:fillRect/>
          </a:stretch>
        </p:blipFill>
        <p:spPr bwMode="auto">
          <a:xfrm>
            <a:off x="0" y="0"/>
            <a:ext cx="714348" cy="713451"/>
          </a:xfrm>
          <a:prstGeom prst="rect">
            <a:avLst/>
          </a:prstGeom>
          <a:noFill/>
        </p:spPr>
      </p:pic>
      <p:pic>
        <p:nvPicPr>
          <p:cNvPr id="7" name="Picture 2" descr="C:\Users\Celal\Desktop\remzi hoca\mühendislik.png"/>
          <p:cNvPicPr>
            <a:picLocks noChangeAspect="1" noChangeArrowheads="1"/>
          </p:cNvPicPr>
          <p:nvPr/>
        </p:nvPicPr>
        <p:blipFill>
          <a:blip r:embed="rId5"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47</a:t>
            </a:fld>
            <a:endParaRPr lang="tr-TR" dirty="0">
              <a:solidFill>
                <a:schemeClr val="tx1"/>
              </a:solidFill>
            </a:endParaRPr>
          </a:p>
        </p:txBody>
      </p:sp>
      <p:sp>
        <p:nvSpPr>
          <p:cNvPr id="4" name="3 Metin kutusu"/>
          <p:cNvSpPr txBox="1"/>
          <p:nvPr/>
        </p:nvSpPr>
        <p:spPr>
          <a:xfrm>
            <a:off x="357158" y="714360"/>
            <a:ext cx="8572560"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Gaziantep Teknik Gezisi (Teknopark)</a:t>
            </a:r>
            <a:endParaRPr lang="tr-TR" sz="3200" dirty="0">
              <a:latin typeface="Times New Roman" pitchFamily="18" charset="0"/>
              <a:cs typeface="Times New Roman" pitchFamily="18" charset="0"/>
            </a:endParaRPr>
          </a:p>
        </p:txBody>
      </p:sp>
      <p:pic>
        <p:nvPicPr>
          <p:cNvPr id="81922" name="Picture 2"/>
          <p:cNvPicPr>
            <a:picLocks noChangeAspect="1" noChangeArrowheads="1"/>
          </p:cNvPicPr>
          <p:nvPr/>
        </p:nvPicPr>
        <p:blipFill>
          <a:blip r:embed="rId2"/>
          <a:srcRect/>
          <a:stretch>
            <a:fillRect/>
          </a:stretch>
        </p:blipFill>
        <p:spPr bwMode="auto">
          <a:xfrm>
            <a:off x="285720" y="1571616"/>
            <a:ext cx="4000528" cy="3286148"/>
          </a:xfrm>
          <a:prstGeom prst="rect">
            <a:avLst/>
          </a:prstGeom>
          <a:noFill/>
          <a:ln w="9525">
            <a:noFill/>
            <a:miter lim="800000"/>
            <a:headEnd/>
            <a:tailEnd/>
          </a:ln>
          <a:effectLst/>
        </p:spPr>
      </p:pic>
      <p:pic>
        <p:nvPicPr>
          <p:cNvPr id="81923" name="Picture 3"/>
          <p:cNvPicPr>
            <a:picLocks noChangeAspect="1" noChangeArrowheads="1"/>
          </p:cNvPicPr>
          <p:nvPr/>
        </p:nvPicPr>
        <p:blipFill>
          <a:blip r:embed="rId3"/>
          <a:srcRect/>
          <a:stretch>
            <a:fillRect/>
          </a:stretch>
        </p:blipFill>
        <p:spPr bwMode="auto">
          <a:xfrm>
            <a:off x="4429124" y="1571616"/>
            <a:ext cx="4572031" cy="3429024"/>
          </a:xfrm>
          <a:prstGeom prst="rect">
            <a:avLst/>
          </a:prstGeom>
          <a:noFill/>
          <a:ln w="9525">
            <a:noFill/>
            <a:miter lim="800000"/>
            <a:headEnd/>
            <a:tailEnd/>
          </a:ln>
          <a:effectLst/>
        </p:spPr>
      </p:pic>
      <p:pic>
        <p:nvPicPr>
          <p:cNvPr id="6" name="Picture 3" descr="C:\Users\Celal\Desktop\remzi hoca\hru_amblem_logo.png"/>
          <p:cNvPicPr>
            <a:picLocks noChangeAspect="1" noChangeArrowheads="1"/>
          </p:cNvPicPr>
          <p:nvPr/>
        </p:nvPicPr>
        <p:blipFill>
          <a:blip r:embed="rId4" cstate="print"/>
          <a:srcRect/>
          <a:stretch>
            <a:fillRect/>
          </a:stretch>
        </p:blipFill>
        <p:spPr bwMode="auto">
          <a:xfrm>
            <a:off x="0" y="0"/>
            <a:ext cx="714348" cy="713451"/>
          </a:xfrm>
          <a:prstGeom prst="rect">
            <a:avLst/>
          </a:prstGeom>
          <a:noFill/>
        </p:spPr>
      </p:pic>
      <p:pic>
        <p:nvPicPr>
          <p:cNvPr id="7" name="Picture 2" descr="C:\Users\Celal\Desktop\remzi hoca\mühendislik.png"/>
          <p:cNvPicPr>
            <a:picLocks noChangeAspect="1" noChangeArrowheads="1"/>
          </p:cNvPicPr>
          <p:nvPr/>
        </p:nvPicPr>
        <p:blipFill>
          <a:blip r:embed="rId5"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48</a:t>
            </a:fld>
            <a:endParaRPr lang="tr-TR" dirty="0">
              <a:solidFill>
                <a:schemeClr val="tx1"/>
              </a:solidFill>
            </a:endParaRPr>
          </a:p>
        </p:txBody>
      </p:sp>
      <p:sp>
        <p:nvSpPr>
          <p:cNvPr id="4" name="3 Metin kutusu"/>
          <p:cNvSpPr txBox="1"/>
          <p:nvPr/>
        </p:nvSpPr>
        <p:spPr>
          <a:xfrm>
            <a:off x="357158" y="714360"/>
            <a:ext cx="8572560" cy="1077218"/>
          </a:xfrm>
          <a:prstGeom prst="rect">
            <a:avLst/>
          </a:prstGeom>
          <a:noFill/>
        </p:spPr>
        <p:txBody>
          <a:bodyPr wrap="square" rtlCol="0">
            <a:spAutoFit/>
          </a:bodyPr>
          <a:lstStyle/>
          <a:p>
            <a:r>
              <a:rPr lang="tr-TR" sz="3200" dirty="0" err="1" smtClean="0"/>
              <a:t>Meksan</a:t>
            </a:r>
            <a:r>
              <a:rPr lang="tr-TR" sz="3200" dirty="0" smtClean="0"/>
              <a:t> Transformatör</a:t>
            </a:r>
          </a:p>
          <a:p>
            <a:endParaRPr lang="tr-TR" sz="3200" dirty="0">
              <a:latin typeface="Times New Roman" pitchFamily="18" charset="0"/>
              <a:cs typeface="Times New Roman" pitchFamily="18" charset="0"/>
            </a:endParaRPr>
          </a:p>
        </p:txBody>
      </p:sp>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725324"/>
          </a:xfrm>
          <a:prstGeom prst="rect">
            <a:avLst/>
          </a:prstGeom>
          <a:noFill/>
        </p:spPr>
      </p:pic>
      <p:pic>
        <p:nvPicPr>
          <p:cNvPr id="80898" name="Picture 2"/>
          <p:cNvPicPr>
            <a:picLocks noChangeAspect="1" noChangeArrowheads="1"/>
          </p:cNvPicPr>
          <p:nvPr/>
        </p:nvPicPr>
        <p:blipFill>
          <a:blip r:embed="rId4"/>
          <a:srcRect/>
          <a:stretch>
            <a:fillRect/>
          </a:stretch>
        </p:blipFill>
        <p:spPr bwMode="auto">
          <a:xfrm>
            <a:off x="428596" y="1571616"/>
            <a:ext cx="4357718" cy="3357586"/>
          </a:xfrm>
          <a:prstGeom prst="rect">
            <a:avLst/>
          </a:prstGeom>
          <a:noFill/>
          <a:ln w="9525">
            <a:noFill/>
            <a:miter lim="800000"/>
            <a:headEnd/>
            <a:tailEnd/>
          </a:ln>
          <a:effectLst/>
        </p:spPr>
      </p:pic>
      <p:pic>
        <p:nvPicPr>
          <p:cNvPr id="80899" name="Picture 3"/>
          <p:cNvPicPr>
            <a:picLocks noChangeAspect="1" noChangeArrowheads="1"/>
          </p:cNvPicPr>
          <p:nvPr/>
        </p:nvPicPr>
        <p:blipFill>
          <a:blip r:embed="rId5"/>
          <a:srcRect/>
          <a:stretch>
            <a:fillRect/>
          </a:stretch>
        </p:blipFill>
        <p:spPr bwMode="auto">
          <a:xfrm>
            <a:off x="5000628" y="1571616"/>
            <a:ext cx="3813638"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49</a:t>
            </a:fld>
            <a:endParaRPr lang="tr-TR" dirty="0">
              <a:solidFill>
                <a:schemeClr val="tx1"/>
              </a:solidFill>
            </a:endParaRPr>
          </a:p>
        </p:txBody>
      </p:sp>
      <p:sp>
        <p:nvSpPr>
          <p:cNvPr id="4" name="3 Metin kutusu"/>
          <p:cNvSpPr txBox="1"/>
          <p:nvPr/>
        </p:nvSpPr>
        <p:spPr>
          <a:xfrm>
            <a:off x="357158" y="714360"/>
            <a:ext cx="8572560"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Bölümümüz Öğrencilerinin Bitirme Ödevleri</a:t>
            </a:r>
            <a:endParaRPr lang="tr-TR" sz="3200" dirty="0">
              <a:latin typeface="Times New Roman" pitchFamily="18" charset="0"/>
              <a:cs typeface="Times New Roman" pitchFamily="18" charset="0"/>
            </a:endParaRPr>
          </a:p>
        </p:txBody>
      </p:sp>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725324"/>
          </a:xfrm>
          <a:prstGeom prst="rect">
            <a:avLst/>
          </a:prstGeom>
          <a:noFill/>
        </p:spPr>
      </p:pic>
      <p:pic>
        <p:nvPicPr>
          <p:cNvPr id="81922" name="Picture 2"/>
          <p:cNvPicPr>
            <a:picLocks noChangeAspect="1" noChangeArrowheads="1"/>
          </p:cNvPicPr>
          <p:nvPr/>
        </p:nvPicPr>
        <p:blipFill>
          <a:blip r:embed="rId4"/>
          <a:srcRect/>
          <a:stretch>
            <a:fillRect/>
          </a:stretch>
        </p:blipFill>
        <p:spPr bwMode="auto">
          <a:xfrm>
            <a:off x="500034" y="1714492"/>
            <a:ext cx="3929090" cy="3571900"/>
          </a:xfrm>
          <a:prstGeom prst="rect">
            <a:avLst/>
          </a:prstGeom>
          <a:noFill/>
          <a:ln w="9525">
            <a:noFill/>
            <a:miter lim="800000"/>
            <a:headEnd/>
            <a:tailEnd/>
          </a:ln>
          <a:effectLst/>
        </p:spPr>
      </p:pic>
      <p:pic>
        <p:nvPicPr>
          <p:cNvPr id="81923" name="Picture 3"/>
          <p:cNvPicPr>
            <a:picLocks noChangeAspect="1" noChangeArrowheads="1"/>
          </p:cNvPicPr>
          <p:nvPr/>
        </p:nvPicPr>
        <p:blipFill>
          <a:blip r:embed="rId5"/>
          <a:srcRect/>
          <a:stretch>
            <a:fillRect/>
          </a:stretch>
        </p:blipFill>
        <p:spPr bwMode="auto">
          <a:xfrm>
            <a:off x="4857752" y="1714492"/>
            <a:ext cx="2928958" cy="35510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5</a:t>
            </a:fld>
            <a:endParaRPr lang="tr-TR" dirty="0">
              <a:solidFill>
                <a:schemeClr val="tx1"/>
              </a:solidFill>
            </a:endParaRPr>
          </a:p>
        </p:txBody>
      </p:sp>
      <p:sp>
        <p:nvSpPr>
          <p:cNvPr id="4" name="object 3"/>
          <p:cNvSpPr txBox="1">
            <a:spLocks/>
          </p:cNvSpPr>
          <p:nvPr/>
        </p:nvSpPr>
        <p:spPr>
          <a:xfrm>
            <a:off x="642910" y="500046"/>
            <a:ext cx="5429288" cy="62773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tr-TR" sz="4000" i="0" u="none" strike="noStrike" kern="1200" cap="none" spc="220" normalizeH="0" baseline="0" noProof="0" dirty="0" smtClean="0">
                <a:ln>
                  <a:noFill/>
                </a:ln>
                <a:effectLst/>
                <a:uLnTx/>
                <a:uFillTx/>
                <a:latin typeface="Times New Roman" pitchFamily="18" charset="0"/>
                <a:ea typeface="+mj-ea"/>
                <a:cs typeface="Times New Roman" pitchFamily="18" charset="0"/>
              </a:rPr>
              <a:t>A</a:t>
            </a:r>
            <a:r>
              <a:rPr kumimoji="0" lang="tr-TR" sz="4000" i="0" u="none" strike="noStrike" kern="1200" cap="none" spc="-335" normalizeH="0" baseline="0" noProof="0" dirty="0" smtClean="0">
                <a:ln>
                  <a:noFill/>
                </a:ln>
                <a:effectLst/>
                <a:uLnTx/>
                <a:uFillTx/>
                <a:latin typeface="Times New Roman" pitchFamily="18" charset="0"/>
                <a:ea typeface="+mj-ea"/>
                <a:cs typeface="Times New Roman" pitchFamily="18" charset="0"/>
              </a:rPr>
              <a:t>vantajlar</a:t>
            </a:r>
            <a:r>
              <a:rPr kumimoji="0" lang="tr-TR" sz="4000" i="0" u="none" strike="noStrike" kern="1200" cap="none" spc="-229" normalizeH="0" baseline="0" noProof="0" dirty="0" smtClean="0">
                <a:ln>
                  <a:noFill/>
                </a:ln>
                <a:effectLst/>
                <a:uLnTx/>
                <a:uFillTx/>
                <a:latin typeface="Times New Roman" pitchFamily="18" charset="0"/>
                <a:ea typeface="+mj-ea"/>
                <a:cs typeface="Times New Roman" pitchFamily="18" charset="0"/>
              </a:rPr>
              <a:t>ı</a:t>
            </a:r>
            <a:r>
              <a:rPr kumimoji="0" lang="tr-TR" sz="4000" i="0" u="none" strike="noStrike" kern="1200" cap="none" spc="-265" normalizeH="0" baseline="0" noProof="0" dirty="0" smtClean="0">
                <a:ln>
                  <a:noFill/>
                </a:ln>
                <a:effectLst/>
                <a:uLnTx/>
                <a:uFillTx/>
                <a:latin typeface="Times New Roman" pitchFamily="18" charset="0"/>
                <a:ea typeface="+mj-ea"/>
                <a:cs typeface="Times New Roman" pitchFamily="18" charset="0"/>
              </a:rPr>
              <a:t>mız </a:t>
            </a:r>
            <a:endParaRPr kumimoji="0" lang="tr-TR" sz="4000" i="0" u="none" strike="noStrike" kern="1200" cap="none" spc="-265" normalizeH="0" baseline="0" noProof="0" dirty="0">
              <a:ln>
                <a:noFill/>
              </a:ln>
              <a:effectLst/>
              <a:uLnTx/>
              <a:uFillTx/>
              <a:latin typeface="Times New Roman" pitchFamily="18" charset="0"/>
              <a:ea typeface="+mj-ea"/>
              <a:cs typeface="Times New Roman" pitchFamily="18" charset="0"/>
            </a:endParaRPr>
          </a:p>
        </p:txBody>
      </p:sp>
      <p:sp>
        <p:nvSpPr>
          <p:cNvPr id="5" name="object 4"/>
          <p:cNvSpPr txBox="1"/>
          <p:nvPr/>
        </p:nvSpPr>
        <p:spPr>
          <a:xfrm>
            <a:off x="428596" y="1571616"/>
            <a:ext cx="5072097" cy="2844368"/>
          </a:xfrm>
          <a:prstGeom prst="rect">
            <a:avLst/>
          </a:prstGeom>
        </p:spPr>
        <p:txBody>
          <a:bodyPr vert="horz" wrap="square" lIns="0" tIns="88900" rIns="0" bIns="0" rtlCol="0">
            <a:spAutoFit/>
          </a:bodyPr>
          <a:lstStyle/>
          <a:p>
            <a:pPr marL="12700">
              <a:lnSpc>
                <a:spcPct val="100000"/>
              </a:lnSpc>
              <a:spcBef>
                <a:spcPts val="700"/>
              </a:spcBef>
            </a:pPr>
            <a:r>
              <a:rPr lang="tr-TR" sz="1800" b="1" dirty="0" smtClean="0">
                <a:latin typeface="Times New Roman" pitchFamily="18" charset="0"/>
                <a:cs typeface="Times New Roman" pitchFamily="18" charset="0"/>
              </a:rPr>
              <a:t>Harran</a:t>
            </a:r>
            <a:r>
              <a:rPr sz="1800" b="1" smtClean="0">
                <a:latin typeface="Times New Roman" pitchFamily="18" charset="0"/>
                <a:cs typeface="Times New Roman" pitchFamily="18" charset="0"/>
              </a:rPr>
              <a:t> </a:t>
            </a:r>
            <a:r>
              <a:rPr sz="1800" b="1" spc="-5" dirty="0">
                <a:latin typeface="Times New Roman" pitchFamily="18" charset="0"/>
                <a:cs typeface="Times New Roman" pitchFamily="18" charset="0"/>
              </a:rPr>
              <a:t>Üniversitesi’nin </a:t>
            </a:r>
            <a:r>
              <a:rPr sz="1800" b="1" spc="-15">
                <a:latin typeface="Times New Roman" pitchFamily="18" charset="0"/>
                <a:cs typeface="Times New Roman" pitchFamily="18" charset="0"/>
              </a:rPr>
              <a:t>Avantajlarından</a:t>
            </a:r>
            <a:r>
              <a:rPr sz="1800" b="1" spc="-220">
                <a:latin typeface="Times New Roman" pitchFamily="18" charset="0"/>
                <a:cs typeface="Times New Roman" pitchFamily="18" charset="0"/>
              </a:rPr>
              <a:t> </a:t>
            </a:r>
            <a:r>
              <a:rPr sz="1800" b="1" spc="-5" smtClean="0">
                <a:latin typeface="Times New Roman" pitchFamily="18" charset="0"/>
                <a:cs typeface="Times New Roman" pitchFamily="18" charset="0"/>
              </a:rPr>
              <a:t>Bazıları</a:t>
            </a:r>
            <a:endParaRPr lang="tr-TR" sz="1800" b="1" spc="-5" dirty="0" smtClean="0">
              <a:latin typeface="Times New Roman" pitchFamily="18" charset="0"/>
              <a:cs typeface="Times New Roman" pitchFamily="18" charset="0"/>
            </a:endParaRPr>
          </a:p>
          <a:p>
            <a:pPr marL="12700">
              <a:lnSpc>
                <a:spcPct val="100000"/>
              </a:lnSpc>
              <a:spcBef>
                <a:spcPts val="700"/>
              </a:spcBef>
              <a:buFont typeface="Wingdings" pitchFamily="2" charset="2"/>
              <a:buChar char="Ø"/>
            </a:pPr>
            <a:r>
              <a:rPr sz="1800" spc="-5" smtClean="0">
                <a:latin typeface="Times New Roman" pitchFamily="18" charset="0"/>
                <a:cs typeface="Times New Roman" pitchFamily="18" charset="0"/>
              </a:rPr>
              <a:t>Şehir </a:t>
            </a:r>
            <a:r>
              <a:rPr sz="1800">
                <a:latin typeface="Times New Roman" pitchFamily="18" charset="0"/>
                <a:cs typeface="Times New Roman" pitchFamily="18" charset="0"/>
              </a:rPr>
              <a:t>Üniversitesi</a:t>
            </a:r>
            <a:r>
              <a:rPr sz="1800" spc="-70">
                <a:latin typeface="Times New Roman" pitchFamily="18" charset="0"/>
                <a:cs typeface="Times New Roman" pitchFamily="18" charset="0"/>
              </a:rPr>
              <a:t> </a:t>
            </a:r>
            <a:r>
              <a:rPr sz="1800" spc="-5" smtClean="0">
                <a:latin typeface="Times New Roman" pitchFamily="18" charset="0"/>
                <a:cs typeface="Times New Roman" pitchFamily="18" charset="0"/>
              </a:rPr>
              <a:t>olması</a:t>
            </a:r>
            <a:endParaRPr lang="tr-TR" sz="1800" spc="-5" dirty="0" smtClean="0">
              <a:latin typeface="Times New Roman" pitchFamily="18" charset="0"/>
              <a:cs typeface="Times New Roman" pitchFamily="18" charset="0"/>
            </a:endParaRPr>
          </a:p>
          <a:p>
            <a:pPr marL="12700">
              <a:lnSpc>
                <a:spcPct val="100000"/>
              </a:lnSpc>
              <a:spcBef>
                <a:spcPts val="700"/>
              </a:spcBef>
              <a:buFont typeface="Wingdings" pitchFamily="2" charset="2"/>
              <a:buChar char="Ø"/>
            </a:pPr>
            <a:r>
              <a:rPr sz="1800" spc="-5" smtClean="0">
                <a:latin typeface="Times New Roman" pitchFamily="18" charset="0"/>
                <a:cs typeface="Times New Roman" pitchFamily="18" charset="0"/>
              </a:rPr>
              <a:t>Erasmus'la </a:t>
            </a:r>
            <a:r>
              <a:rPr sz="1800" dirty="0">
                <a:latin typeface="Times New Roman" pitchFamily="18" charset="0"/>
                <a:cs typeface="Times New Roman" pitchFamily="18" charset="0"/>
              </a:rPr>
              <a:t>yurtdışında </a:t>
            </a:r>
            <a:r>
              <a:rPr sz="1800" spc="-5">
                <a:latin typeface="Times New Roman" pitchFamily="18" charset="0"/>
                <a:cs typeface="Times New Roman" pitchFamily="18" charset="0"/>
              </a:rPr>
              <a:t>eğitim</a:t>
            </a:r>
            <a:r>
              <a:rPr sz="1800" spc="-65">
                <a:latin typeface="Times New Roman" pitchFamily="18" charset="0"/>
                <a:cs typeface="Times New Roman" pitchFamily="18" charset="0"/>
              </a:rPr>
              <a:t> </a:t>
            </a:r>
            <a:r>
              <a:rPr sz="1800" spc="-5" smtClean="0">
                <a:latin typeface="Times New Roman" pitchFamily="18" charset="0"/>
                <a:cs typeface="Times New Roman" pitchFamily="18" charset="0"/>
              </a:rPr>
              <a:t>imkânı</a:t>
            </a:r>
            <a:endParaRPr lang="tr-TR" sz="1800" spc="-5" dirty="0" smtClean="0">
              <a:latin typeface="Times New Roman" pitchFamily="18" charset="0"/>
              <a:cs typeface="Times New Roman" pitchFamily="18" charset="0"/>
            </a:endParaRPr>
          </a:p>
          <a:p>
            <a:pPr marL="12700">
              <a:lnSpc>
                <a:spcPct val="100000"/>
              </a:lnSpc>
              <a:spcBef>
                <a:spcPts val="700"/>
              </a:spcBef>
              <a:buFont typeface="Wingdings" pitchFamily="2" charset="2"/>
              <a:buChar char="Ø"/>
            </a:pPr>
            <a:r>
              <a:rPr sz="1800" spc="-5" smtClean="0">
                <a:latin typeface="Times New Roman" pitchFamily="18" charset="0"/>
                <a:cs typeface="Times New Roman" pitchFamily="18" charset="0"/>
              </a:rPr>
              <a:t>Çift </a:t>
            </a:r>
            <a:r>
              <a:rPr sz="1800" dirty="0">
                <a:latin typeface="Times New Roman" pitchFamily="18" charset="0"/>
                <a:cs typeface="Times New Roman" pitchFamily="18" charset="0"/>
              </a:rPr>
              <a:t>Ana </a:t>
            </a:r>
            <a:r>
              <a:rPr sz="1800" spc="-5" dirty="0">
                <a:latin typeface="Times New Roman" pitchFamily="18" charset="0"/>
                <a:cs typeface="Times New Roman" pitchFamily="18" charset="0"/>
              </a:rPr>
              <a:t>Dal </a:t>
            </a:r>
            <a:r>
              <a:rPr sz="1800" dirty="0">
                <a:latin typeface="Times New Roman" pitchFamily="18" charset="0"/>
                <a:cs typeface="Times New Roman" pitchFamily="18" charset="0"/>
              </a:rPr>
              <a:t>ve </a:t>
            </a:r>
            <a:r>
              <a:rPr sz="1800" spc="-65" dirty="0">
                <a:latin typeface="Times New Roman" pitchFamily="18" charset="0"/>
                <a:cs typeface="Times New Roman" pitchFamily="18" charset="0"/>
              </a:rPr>
              <a:t>Yan </a:t>
            </a:r>
            <a:r>
              <a:rPr sz="1800" spc="-5">
                <a:latin typeface="Times New Roman" pitchFamily="18" charset="0"/>
                <a:cs typeface="Times New Roman" pitchFamily="18" charset="0"/>
              </a:rPr>
              <a:t>Dal</a:t>
            </a:r>
            <a:r>
              <a:rPr sz="1800" spc="-165">
                <a:latin typeface="Times New Roman" pitchFamily="18" charset="0"/>
                <a:cs typeface="Times New Roman" pitchFamily="18" charset="0"/>
              </a:rPr>
              <a:t> </a:t>
            </a:r>
            <a:r>
              <a:rPr sz="1800" spc="-5" smtClean="0">
                <a:latin typeface="Times New Roman" pitchFamily="18" charset="0"/>
                <a:cs typeface="Times New Roman" pitchFamily="18" charset="0"/>
              </a:rPr>
              <a:t>Programları</a:t>
            </a:r>
            <a:endParaRPr lang="tr-TR" sz="1800" spc="-5" dirty="0" smtClean="0">
              <a:latin typeface="Times New Roman" pitchFamily="18" charset="0"/>
              <a:cs typeface="Times New Roman" pitchFamily="18" charset="0"/>
            </a:endParaRPr>
          </a:p>
          <a:p>
            <a:pPr marL="12700">
              <a:lnSpc>
                <a:spcPct val="100000"/>
              </a:lnSpc>
              <a:spcBef>
                <a:spcPts val="700"/>
              </a:spcBef>
              <a:buFont typeface="Wingdings" pitchFamily="2" charset="2"/>
              <a:buChar char="Ø"/>
            </a:pPr>
            <a:r>
              <a:rPr lang="tr-TR" sz="1800" dirty="0" smtClean="0">
                <a:latin typeface="Times New Roman" pitchFamily="18" charset="0"/>
                <a:cs typeface="Times New Roman" pitchFamily="18" charset="0"/>
              </a:rPr>
              <a:t>K</a:t>
            </a:r>
            <a:r>
              <a:rPr sz="1800" smtClean="0">
                <a:latin typeface="Times New Roman" pitchFamily="18" charset="0"/>
                <a:cs typeface="Times New Roman" pitchFamily="18" charset="0"/>
              </a:rPr>
              <a:t>ütüphane olanakları</a:t>
            </a:r>
            <a:endParaRPr lang="tr-TR" sz="1800" dirty="0" smtClean="0">
              <a:latin typeface="Times New Roman" pitchFamily="18" charset="0"/>
              <a:cs typeface="Times New Roman" pitchFamily="18" charset="0"/>
            </a:endParaRPr>
          </a:p>
          <a:p>
            <a:pPr marL="12700">
              <a:lnSpc>
                <a:spcPct val="100000"/>
              </a:lnSpc>
              <a:spcBef>
                <a:spcPts val="700"/>
              </a:spcBef>
              <a:buFont typeface="Wingdings" pitchFamily="2" charset="2"/>
              <a:buChar char="Ø"/>
            </a:pPr>
            <a:r>
              <a:rPr lang="tr-TR" sz="1800" dirty="0" err="1" smtClean="0">
                <a:latin typeface="Times New Roman" pitchFamily="18" charset="0"/>
                <a:cs typeface="Times New Roman" pitchFamily="18" charset="0"/>
              </a:rPr>
              <a:t>Osmanbey</a:t>
            </a:r>
            <a:r>
              <a:rPr sz="1800" smtClean="0">
                <a:latin typeface="Times New Roman" pitchFamily="18" charset="0"/>
                <a:cs typeface="Times New Roman" pitchFamily="18" charset="0"/>
              </a:rPr>
              <a:t> </a:t>
            </a:r>
            <a:r>
              <a:rPr sz="1800" spc="-5" smtClean="0">
                <a:latin typeface="Times New Roman" pitchFamily="18" charset="0"/>
                <a:cs typeface="Times New Roman" pitchFamily="18" charset="0"/>
              </a:rPr>
              <a:t>Kamp</a:t>
            </a:r>
            <a:r>
              <a:rPr lang="tr-TR" sz="1800" spc="-5" dirty="0" smtClean="0">
                <a:latin typeface="Times New Roman" pitchFamily="18" charset="0"/>
                <a:cs typeface="Times New Roman" pitchFamily="18" charset="0"/>
              </a:rPr>
              <a:t>ü</a:t>
            </a:r>
            <a:r>
              <a:rPr sz="1800" spc="-5" smtClean="0">
                <a:latin typeface="Times New Roman" pitchFamily="18" charset="0"/>
                <a:cs typeface="Times New Roman" pitchFamily="18" charset="0"/>
              </a:rPr>
              <a:t>s</a:t>
            </a:r>
            <a:r>
              <a:rPr lang="tr-TR" sz="1800" spc="-5" dirty="0" smtClean="0">
                <a:latin typeface="Times New Roman" pitchFamily="18" charset="0"/>
                <a:cs typeface="Times New Roman" pitchFamily="18" charset="0"/>
              </a:rPr>
              <a:t>ü</a:t>
            </a:r>
            <a:r>
              <a:rPr sz="1800" spc="-5" smtClean="0">
                <a:latin typeface="Times New Roman" pitchFamily="18" charset="0"/>
                <a:cs typeface="Times New Roman" pitchFamily="18" charset="0"/>
              </a:rPr>
              <a:t>’n</a:t>
            </a:r>
            <a:r>
              <a:rPr lang="tr-TR" sz="1800" spc="-5" dirty="0" smtClean="0">
                <a:latin typeface="Times New Roman" pitchFamily="18" charset="0"/>
                <a:cs typeface="Times New Roman" pitchFamily="18" charset="0"/>
              </a:rPr>
              <a:t>ü</a:t>
            </a:r>
            <a:r>
              <a:rPr sz="1800" spc="-5" smtClean="0">
                <a:latin typeface="Times New Roman" pitchFamily="18" charset="0"/>
                <a:cs typeface="Times New Roman" pitchFamily="18" charset="0"/>
              </a:rPr>
              <a:t>n </a:t>
            </a:r>
            <a:r>
              <a:rPr sz="1800" dirty="0">
                <a:latin typeface="Times New Roman" pitchFamily="18" charset="0"/>
                <a:cs typeface="Times New Roman" pitchFamily="18" charset="0"/>
              </a:rPr>
              <a:t>içerisinde bulunan kız </a:t>
            </a:r>
            <a:r>
              <a:rPr sz="1800">
                <a:latin typeface="Times New Roman" pitchFamily="18" charset="0"/>
                <a:cs typeface="Times New Roman" pitchFamily="18" charset="0"/>
              </a:rPr>
              <a:t>öğrenci</a:t>
            </a:r>
            <a:r>
              <a:rPr sz="1800" spc="-190">
                <a:latin typeface="Times New Roman" pitchFamily="18" charset="0"/>
                <a:cs typeface="Times New Roman" pitchFamily="18" charset="0"/>
              </a:rPr>
              <a:t> </a:t>
            </a:r>
            <a:r>
              <a:rPr sz="1800" smtClean="0">
                <a:latin typeface="Times New Roman" pitchFamily="18" charset="0"/>
                <a:cs typeface="Times New Roman" pitchFamily="18" charset="0"/>
              </a:rPr>
              <a:t>yurtları</a:t>
            </a:r>
            <a:endParaRPr lang="tr-TR" sz="1800" dirty="0" smtClean="0">
              <a:latin typeface="Times New Roman" pitchFamily="18" charset="0"/>
              <a:cs typeface="Times New Roman" pitchFamily="18" charset="0"/>
            </a:endParaRPr>
          </a:p>
          <a:p>
            <a:pPr marL="12700" algn="just">
              <a:lnSpc>
                <a:spcPct val="100000"/>
              </a:lnSpc>
              <a:spcBef>
                <a:spcPts val="700"/>
              </a:spcBef>
              <a:buFont typeface="Wingdings" pitchFamily="2" charset="2"/>
              <a:buChar char="Ø"/>
            </a:pPr>
            <a:r>
              <a:rPr lang="tr-TR" sz="1800" spc="-5" dirty="0" smtClean="0">
                <a:latin typeface="Times New Roman" pitchFamily="18" charset="0"/>
                <a:cs typeface="Times New Roman" pitchFamily="18" charset="0"/>
              </a:rPr>
              <a:t>İ</a:t>
            </a:r>
            <a:r>
              <a:rPr sz="1800" spc="-5" smtClean="0">
                <a:latin typeface="Times New Roman" pitchFamily="18" charset="0"/>
                <a:cs typeface="Times New Roman" pitchFamily="18" charset="0"/>
              </a:rPr>
              <a:t>stek </a:t>
            </a:r>
            <a:r>
              <a:rPr sz="1800" dirty="0">
                <a:latin typeface="Times New Roman" pitchFamily="18" charset="0"/>
                <a:cs typeface="Times New Roman" pitchFamily="18" charset="0"/>
              </a:rPr>
              <a:t>ve </a:t>
            </a:r>
            <a:r>
              <a:rPr sz="1800" spc="-5" dirty="0">
                <a:latin typeface="Times New Roman" pitchFamily="18" charset="0"/>
                <a:cs typeface="Times New Roman" pitchFamily="18" charset="0"/>
              </a:rPr>
              <a:t>yeteneklere </a:t>
            </a:r>
            <a:r>
              <a:rPr sz="1800" dirty="0">
                <a:latin typeface="Times New Roman" pitchFamily="18" charset="0"/>
                <a:cs typeface="Times New Roman" pitchFamily="18" charset="0"/>
              </a:rPr>
              <a:t>cevap veren</a:t>
            </a:r>
            <a:r>
              <a:rPr sz="1800" spc="-70" dirty="0">
                <a:latin typeface="Times New Roman" pitchFamily="18" charset="0"/>
                <a:cs typeface="Times New Roman" pitchFamily="18" charset="0"/>
              </a:rPr>
              <a:t> </a:t>
            </a:r>
            <a:r>
              <a:rPr sz="1800">
                <a:latin typeface="Times New Roman" pitchFamily="18" charset="0"/>
                <a:cs typeface="Times New Roman" pitchFamily="18" charset="0"/>
              </a:rPr>
              <a:t>kulüp  </a:t>
            </a:r>
            <a:r>
              <a:rPr sz="1800" spc="-5" smtClean="0">
                <a:latin typeface="Times New Roman" pitchFamily="18" charset="0"/>
                <a:cs typeface="Times New Roman" pitchFamily="18" charset="0"/>
              </a:rPr>
              <a:t>imkânları</a:t>
            </a:r>
            <a:endParaRPr sz="1800">
              <a:latin typeface="Times New Roman" pitchFamily="18" charset="0"/>
              <a:cs typeface="Times New Roman" pitchFamily="18" charset="0"/>
            </a:endParaRPr>
          </a:p>
        </p:txBody>
      </p:sp>
      <p:pic>
        <p:nvPicPr>
          <p:cNvPr id="1034" name="Picture 10" descr="Harran Üniversitesi’ne YKS 2019’da rekor tercih"/>
          <p:cNvPicPr>
            <a:picLocks noChangeAspect="1" noChangeArrowheads="1"/>
          </p:cNvPicPr>
          <p:nvPr/>
        </p:nvPicPr>
        <p:blipFill>
          <a:blip r:embed="rId2"/>
          <a:srcRect/>
          <a:stretch>
            <a:fillRect/>
          </a:stretch>
        </p:blipFill>
        <p:spPr bwMode="auto">
          <a:xfrm>
            <a:off x="5429256" y="1714492"/>
            <a:ext cx="3357586" cy="3000396"/>
          </a:xfrm>
          <a:prstGeom prst="rect">
            <a:avLst/>
          </a:prstGeom>
          <a:noFill/>
        </p:spPr>
      </p:pic>
      <p:pic>
        <p:nvPicPr>
          <p:cNvPr id="11" name="Picture 3" descr="C:\Users\Celal\Desktop\remzi hoca\hru_amblem_logo.png"/>
          <p:cNvPicPr>
            <a:picLocks noChangeAspect="1" noChangeArrowheads="1"/>
          </p:cNvPicPr>
          <p:nvPr/>
        </p:nvPicPr>
        <p:blipFill>
          <a:blip r:embed="rId3" cstate="print"/>
          <a:srcRect/>
          <a:stretch>
            <a:fillRect/>
          </a:stretch>
        </p:blipFill>
        <p:spPr bwMode="auto">
          <a:xfrm>
            <a:off x="0" y="0"/>
            <a:ext cx="714348" cy="713451"/>
          </a:xfrm>
          <a:prstGeom prst="rect">
            <a:avLst/>
          </a:prstGeom>
          <a:noFill/>
        </p:spPr>
      </p:pic>
      <p:pic>
        <p:nvPicPr>
          <p:cNvPr id="12" name="Picture 2" descr="C:\Users\Celal\Desktop\remzi hoca\mühendislik.png"/>
          <p:cNvPicPr>
            <a:picLocks noChangeAspect="1" noChangeArrowheads="1"/>
          </p:cNvPicPr>
          <p:nvPr/>
        </p:nvPicPr>
        <p:blipFill>
          <a:blip r:embed="rId4" cstate="print"/>
          <a:srcRect/>
          <a:stretch>
            <a:fillRect/>
          </a:stretch>
        </p:blipFill>
        <p:spPr bwMode="auto">
          <a:xfrm>
            <a:off x="8460830" y="0"/>
            <a:ext cx="683170" cy="71436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50</a:t>
            </a:fld>
            <a:endParaRPr lang="tr-TR" dirty="0">
              <a:solidFill>
                <a:schemeClr val="tx1"/>
              </a:solidFill>
            </a:endParaRPr>
          </a:p>
        </p:txBody>
      </p:sp>
      <p:sp>
        <p:nvSpPr>
          <p:cNvPr id="4" name="3 Metin kutusu"/>
          <p:cNvSpPr txBox="1"/>
          <p:nvPr/>
        </p:nvSpPr>
        <p:spPr>
          <a:xfrm>
            <a:off x="357158" y="714360"/>
            <a:ext cx="8572560"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Bölümümüz Öğrencilerinin Bitirme Ödevleri</a:t>
            </a:r>
            <a:endParaRPr lang="tr-TR" sz="3200" dirty="0">
              <a:latin typeface="Times New Roman" pitchFamily="18" charset="0"/>
              <a:cs typeface="Times New Roman" pitchFamily="18" charset="0"/>
            </a:endParaRPr>
          </a:p>
        </p:txBody>
      </p:sp>
      <p:pic>
        <p:nvPicPr>
          <p:cNvPr id="83971" name="Picture 3"/>
          <p:cNvPicPr>
            <a:picLocks noChangeAspect="1" noChangeArrowheads="1"/>
          </p:cNvPicPr>
          <p:nvPr/>
        </p:nvPicPr>
        <p:blipFill>
          <a:blip r:embed="rId2"/>
          <a:srcRect/>
          <a:stretch>
            <a:fillRect/>
          </a:stretch>
        </p:blipFill>
        <p:spPr bwMode="auto">
          <a:xfrm>
            <a:off x="1214414" y="1500178"/>
            <a:ext cx="6072230" cy="3768281"/>
          </a:xfrm>
          <a:prstGeom prst="rect">
            <a:avLst/>
          </a:prstGeom>
          <a:noFill/>
          <a:ln w="9525">
            <a:noFill/>
            <a:miter lim="800000"/>
            <a:headEnd/>
            <a:tailEnd/>
          </a:ln>
          <a:effectLst/>
        </p:spPr>
      </p:pic>
      <p:pic>
        <p:nvPicPr>
          <p:cNvPr id="7" name="Picture 3" descr="C:\Users\Celal\Desktop\remzi hoca\hru_amblem_logo.png"/>
          <p:cNvPicPr>
            <a:picLocks noChangeAspect="1" noChangeArrowheads="1"/>
          </p:cNvPicPr>
          <p:nvPr/>
        </p:nvPicPr>
        <p:blipFill>
          <a:blip r:embed="rId3" cstate="print"/>
          <a:srcRect/>
          <a:stretch>
            <a:fillRect/>
          </a:stretch>
        </p:blipFill>
        <p:spPr bwMode="auto">
          <a:xfrm>
            <a:off x="0" y="0"/>
            <a:ext cx="714348" cy="713451"/>
          </a:xfrm>
          <a:prstGeom prst="rect">
            <a:avLst/>
          </a:prstGeom>
          <a:noFill/>
        </p:spPr>
      </p:pic>
      <p:pic>
        <p:nvPicPr>
          <p:cNvPr id="8" name="Picture 2" descr="C:\Users\Celal\Desktop\remzi hoca\mühendislik.png"/>
          <p:cNvPicPr>
            <a:picLocks noChangeAspect="1" noChangeArrowheads="1"/>
          </p:cNvPicPr>
          <p:nvPr/>
        </p:nvPicPr>
        <p:blipFill>
          <a:blip r:embed="rId4" cstate="print"/>
          <a:srcRect/>
          <a:stretch>
            <a:fillRect/>
          </a:stretch>
        </p:blipFill>
        <p:spPr bwMode="auto">
          <a:xfrm>
            <a:off x="8358214" y="0"/>
            <a:ext cx="785786" cy="725324"/>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86776" y="5072078"/>
            <a:ext cx="762000" cy="304800"/>
          </a:xfrm>
        </p:spPr>
        <p:txBody>
          <a:bodyPr/>
          <a:lstStyle/>
          <a:p>
            <a:fld id="{78D21D61-5BF1-47BC-8A54-2A809EDF2BE5}" type="slidenum">
              <a:rPr lang="tr-TR" smtClean="0">
                <a:solidFill>
                  <a:schemeClr val="tx1"/>
                </a:solidFill>
              </a:rPr>
              <a:pPr/>
              <a:t>51</a:t>
            </a:fld>
            <a:endParaRPr lang="tr-TR" dirty="0">
              <a:solidFill>
                <a:schemeClr val="tx1"/>
              </a:solidFill>
            </a:endParaRPr>
          </a:p>
        </p:txBody>
      </p:sp>
      <p:sp>
        <p:nvSpPr>
          <p:cNvPr id="4" name="3 Metin kutusu"/>
          <p:cNvSpPr txBox="1"/>
          <p:nvPr/>
        </p:nvSpPr>
        <p:spPr>
          <a:xfrm>
            <a:off x="357158" y="642922"/>
            <a:ext cx="8572560" cy="584775"/>
          </a:xfrm>
          <a:prstGeom prst="rect">
            <a:avLst/>
          </a:prstGeom>
          <a:noFill/>
        </p:spPr>
        <p:txBody>
          <a:bodyPr wrap="square" rtlCol="0">
            <a:spAutoFit/>
          </a:bodyPr>
          <a:lstStyle/>
          <a:p>
            <a:r>
              <a:rPr lang="tr-TR" sz="3200" dirty="0" smtClean="0">
                <a:latin typeface="Times New Roman" pitchFamily="18" charset="0"/>
                <a:cs typeface="Times New Roman" pitchFamily="18" charset="0"/>
              </a:rPr>
              <a:t>Bölümümüz Öğrencilerinin Bitirme Ödevleri</a:t>
            </a:r>
            <a:endParaRPr lang="tr-TR" sz="3200" dirty="0">
              <a:latin typeface="Times New Roman" pitchFamily="18" charset="0"/>
              <a:cs typeface="Times New Roman" pitchFamily="18" charset="0"/>
            </a:endParaRPr>
          </a:p>
        </p:txBody>
      </p:sp>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725324"/>
          </a:xfrm>
          <a:prstGeom prst="rect">
            <a:avLst/>
          </a:prstGeom>
          <a:noFill/>
        </p:spPr>
      </p:pic>
      <p:pic>
        <p:nvPicPr>
          <p:cNvPr id="82946" name="Picture 2"/>
          <p:cNvPicPr>
            <a:picLocks noChangeAspect="1" noChangeArrowheads="1"/>
          </p:cNvPicPr>
          <p:nvPr/>
        </p:nvPicPr>
        <p:blipFill>
          <a:blip r:embed="rId4"/>
          <a:srcRect/>
          <a:stretch>
            <a:fillRect/>
          </a:stretch>
        </p:blipFill>
        <p:spPr bwMode="auto">
          <a:xfrm>
            <a:off x="357158" y="1428740"/>
            <a:ext cx="4357718" cy="3571900"/>
          </a:xfrm>
          <a:prstGeom prst="rect">
            <a:avLst/>
          </a:prstGeom>
          <a:noFill/>
          <a:ln w="9525">
            <a:noFill/>
            <a:miter lim="800000"/>
            <a:headEnd/>
            <a:tailEnd/>
          </a:ln>
          <a:effectLst/>
        </p:spPr>
      </p:pic>
      <p:pic>
        <p:nvPicPr>
          <p:cNvPr id="82947" name="Picture 3"/>
          <p:cNvPicPr>
            <a:picLocks noChangeAspect="1" noChangeArrowheads="1"/>
          </p:cNvPicPr>
          <p:nvPr/>
        </p:nvPicPr>
        <p:blipFill>
          <a:blip r:embed="rId5"/>
          <a:srcRect/>
          <a:stretch>
            <a:fillRect/>
          </a:stretch>
        </p:blipFill>
        <p:spPr bwMode="auto">
          <a:xfrm>
            <a:off x="4929190" y="1428740"/>
            <a:ext cx="3823974" cy="3500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a:xfrm>
            <a:off x="8382000" y="5410200"/>
            <a:ext cx="762000" cy="304800"/>
          </a:xfrm>
        </p:spPr>
        <p:txBody>
          <a:bodyPr/>
          <a:lstStyle/>
          <a:p>
            <a:fld id="{78D21D61-5BF1-47BC-8A54-2A809EDF2BE5}" type="slidenum">
              <a:rPr lang="tr-TR" smtClean="0">
                <a:solidFill>
                  <a:schemeClr val="tx1"/>
                </a:solidFill>
              </a:rPr>
              <a:pPr/>
              <a:t>52</a:t>
            </a:fld>
            <a:endParaRPr lang="tr-TR" dirty="0">
              <a:solidFill>
                <a:schemeClr val="tx1"/>
              </a:solidFill>
            </a:endParaRPr>
          </a:p>
        </p:txBody>
      </p:sp>
      <p:sp>
        <p:nvSpPr>
          <p:cNvPr id="8" name="8 Dikdörtgen"/>
          <p:cNvSpPr/>
          <p:nvPr/>
        </p:nvSpPr>
        <p:spPr>
          <a:xfrm>
            <a:off x="2286000" y="1734116"/>
            <a:ext cx="4572000" cy="307777"/>
          </a:xfrm>
          <a:prstGeom prst="rect">
            <a:avLst/>
          </a:prstGeom>
        </p:spPr>
        <p:txBody>
          <a:bodyPr>
            <a:spAutoFit/>
          </a:bodyPr>
          <a:lstStyle/>
          <a:p>
            <a:pPr marL="274320" indent="-274320">
              <a:buFont typeface="Wingdings 3"/>
              <a:buChar char=""/>
              <a:defRPr/>
            </a:pPr>
            <a:endParaRPr lang="tr-TR"/>
          </a:p>
        </p:txBody>
      </p:sp>
      <p:graphicFrame>
        <p:nvGraphicFramePr>
          <p:cNvPr id="11" name="10 Tablo"/>
          <p:cNvGraphicFramePr>
            <a:graphicFrameLocks noGrp="1"/>
          </p:cNvGraphicFramePr>
          <p:nvPr>
            <p:extLst>
              <p:ext uri="{D42A27DB-BD31-4B8C-83A1-F6EECF244321}">
                <p14:modId xmlns:p14="http://schemas.microsoft.com/office/powerpoint/2010/main" val="1032232983"/>
              </p:ext>
            </p:extLst>
          </p:nvPr>
        </p:nvGraphicFramePr>
        <p:xfrm>
          <a:off x="214282" y="857236"/>
          <a:ext cx="8518965" cy="4526280"/>
        </p:xfrm>
        <a:graphic>
          <a:graphicData uri="http://schemas.openxmlformats.org/drawingml/2006/table">
            <a:tbl>
              <a:tblPr firstRow="1" bandRow="1">
                <a:tableStyleId>{5C22544A-7EE6-4342-B048-85BDC9FD1C3A}</a:tableStyleId>
              </a:tblPr>
              <a:tblGrid>
                <a:gridCol w="3190565">
                  <a:extLst>
                    <a:ext uri="{9D8B030D-6E8A-4147-A177-3AD203B41FA5}">
                      <a16:colId xmlns:a16="http://schemas.microsoft.com/office/drawing/2014/main" xmlns="" val="20000"/>
                    </a:ext>
                  </a:extLst>
                </a:gridCol>
                <a:gridCol w="1785114">
                  <a:extLst>
                    <a:ext uri="{9D8B030D-6E8A-4147-A177-3AD203B41FA5}">
                      <a16:colId xmlns:a16="http://schemas.microsoft.com/office/drawing/2014/main" xmlns="" val="20001"/>
                    </a:ext>
                  </a:extLst>
                </a:gridCol>
                <a:gridCol w="1055448">
                  <a:extLst>
                    <a:ext uri="{9D8B030D-6E8A-4147-A177-3AD203B41FA5}">
                      <a16:colId xmlns:a16="http://schemas.microsoft.com/office/drawing/2014/main" xmlns="" val="20002"/>
                    </a:ext>
                  </a:extLst>
                </a:gridCol>
                <a:gridCol w="1432392">
                  <a:extLst>
                    <a:ext uri="{9D8B030D-6E8A-4147-A177-3AD203B41FA5}">
                      <a16:colId xmlns:a16="http://schemas.microsoft.com/office/drawing/2014/main" xmlns="" val="20003"/>
                    </a:ext>
                  </a:extLst>
                </a:gridCol>
                <a:gridCol w="1055446">
                  <a:extLst>
                    <a:ext uri="{9D8B030D-6E8A-4147-A177-3AD203B41FA5}">
                      <a16:colId xmlns:a16="http://schemas.microsoft.com/office/drawing/2014/main" xmlns="" val="20004"/>
                    </a:ext>
                  </a:extLst>
                </a:gridCol>
              </a:tblGrid>
              <a:tr h="374123">
                <a:tc>
                  <a:txBody>
                    <a:bodyPr/>
                    <a:lstStyle/>
                    <a:p>
                      <a:r>
                        <a:rPr lang="tr-TR" sz="1050" dirty="0"/>
                        <a:t>Proje Adı</a:t>
                      </a:r>
                    </a:p>
                  </a:txBody>
                  <a:tcPr/>
                </a:tc>
                <a:tc>
                  <a:txBody>
                    <a:bodyPr/>
                    <a:lstStyle/>
                    <a:p>
                      <a:r>
                        <a:rPr lang="tr-TR" sz="1050" dirty="0"/>
                        <a:t>Projede</a:t>
                      </a:r>
                      <a:r>
                        <a:rPr lang="tr-TR" sz="1050" baseline="0" dirty="0"/>
                        <a:t> yer alan öğretim elemanı</a:t>
                      </a:r>
                      <a:endParaRPr lang="tr-TR" sz="1050" dirty="0"/>
                    </a:p>
                  </a:txBody>
                  <a:tcPr/>
                </a:tc>
                <a:tc>
                  <a:txBody>
                    <a:bodyPr/>
                    <a:lstStyle/>
                    <a:p>
                      <a:r>
                        <a:rPr lang="tr-TR" sz="1050" dirty="0"/>
                        <a:t>Görevi</a:t>
                      </a:r>
                    </a:p>
                  </a:txBody>
                  <a:tcPr/>
                </a:tc>
                <a:tc>
                  <a:txBody>
                    <a:bodyPr/>
                    <a:lstStyle/>
                    <a:p>
                      <a:r>
                        <a:rPr lang="tr-TR" sz="1050" dirty="0"/>
                        <a:t>Destekleyen</a:t>
                      </a:r>
                      <a:r>
                        <a:rPr lang="tr-TR" sz="1050" baseline="0" dirty="0"/>
                        <a:t> Kurum</a:t>
                      </a:r>
                      <a:endParaRPr lang="tr-TR" sz="1050" dirty="0"/>
                    </a:p>
                  </a:txBody>
                  <a:tcPr/>
                </a:tc>
                <a:tc>
                  <a:txBody>
                    <a:bodyPr/>
                    <a:lstStyle/>
                    <a:p>
                      <a:r>
                        <a:rPr lang="tr-TR" sz="1050" dirty="0"/>
                        <a:t>Bütçe</a:t>
                      </a:r>
                    </a:p>
                  </a:txBody>
                  <a:tcPr/>
                </a:tc>
                <a:extLst>
                  <a:ext uri="{0D108BD9-81ED-4DB2-BD59-A6C34878D82A}">
                    <a16:rowId xmlns:a16="http://schemas.microsoft.com/office/drawing/2014/main" xmlns="" val="10000"/>
                  </a:ext>
                </a:extLst>
              </a:tr>
              <a:tr h="581970">
                <a:tc>
                  <a:txBody>
                    <a:bodyPr/>
                    <a:lstStyle/>
                    <a:p>
                      <a:r>
                        <a:rPr lang="tr-TR" sz="1200" dirty="0"/>
                        <a:t>Akış</a:t>
                      </a:r>
                      <a:r>
                        <a:rPr lang="tr-TR" sz="1200" baseline="0" dirty="0"/>
                        <a:t> tipi çizelgeleme probleminin yeni kaotik </a:t>
                      </a:r>
                      <a:r>
                        <a:rPr lang="tr-TR" sz="1200" baseline="0" dirty="0" err="1"/>
                        <a:t>metasezgisel</a:t>
                      </a:r>
                      <a:r>
                        <a:rPr lang="tr-TR" sz="1200" baseline="0" dirty="0"/>
                        <a:t> optimizasyon algoritmaları ile çözümlenmesi</a:t>
                      </a:r>
                      <a:endParaRPr lang="tr-TR" sz="1200" dirty="0"/>
                    </a:p>
                  </a:txBody>
                  <a:tcPr/>
                </a:tc>
                <a:tc>
                  <a:txBody>
                    <a:bodyPr/>
                    <a:lstStyle/>
                    <a:p>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Araştırmacı</a:t>
                      </a:r>
                    </a:p>
                  </a:txBody>
                  <a:tcPr/>
                </a:tc>
                <a:tc>
                  <a:txBody>
                    <a:bodyPr/>
                    <a:lstStyle/>
                    <a:p>
                      <a:r>
                        <a:rPr lang="tr-TR" sz="1050" dirty="0"/>
                        <a:t>TÜBİTAK-1002</a:t>
                      </a:r>
                    </a:p>
                  </a:txBody>
                  <a:tcPr/>
                </a:tc>
                <a:tc>
                  <a:txBody>
                    <a:bodyPr/>
                    <a:lstStyle/>
                    <a:p>
                      <a:r>
                        <a:rPr lang="tr-TR" sz="1200" dirty="0"/>
                        <a:t>30.000 TL</a:t>
                      </a:r>
                    </a:p>
                  </a:txBody>
                  <a:tcPr/>
                </a:tc>
                <a:extLst>
                  <a:ext uri="{0D108BD9-81ED-4DB2-BD59-A6C34878D82A}">
                    <a16:rowId xmlns:a16="http://schemas.microsoft.com/office/drawing/2014/main" xmlns="" val="10001"/>
                  </a:ext>
                </a:extLst>
              </a:tr>
              <a:tr h="415693">
                <a:tc>
                  <a:txBody>
                    <a:bodyPr/>
                    <a:lstStyle/>
                    <a:p>
                      <a:r>
                        <a:rPr lang="tr-TR" sz="1200" dirty="0"/>
                        <a:t>Yenilikçi Yerli Endüstriyel</a:t>
                      </a:r>
                      <a:r>
                        <a:rPr lang="tr-TR" sz="1200" baseline="0" dirty="0"/>
                        <a:t> Ölçekte </a:t>
                      </a:r>
                      <a:r>
                        <a:rPr lang="tr-TR" sz="1200" baseline="0" dirty="0" err="1"/>
                        <a:t>Fresnel</a:t>
                      </a:r>
                      <a:r>
                        <a:rPr lang="tr-TR" sz="1200" baseline="0" dirty="0"/>
                        <a:t> Kolektör Geliştirilmesi ve Prototip Üretimi</a:t>
                      </a:r>
                      <a:endParaRPr lang="tr-TR" sz="1200" dirty="0"/>
                    </a:p>
                  </a:txBody>
                  <a:tcPr/>
                </a:tc>
                <a:tc>
                  <a:txBody>
                    <a:bodyPr/>
                    <a:lstStyle/>
                    <a:p>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Araştırmacı</a:t>
                      </a:r>
                    </a:p>
                  </a:txBody>
                  <a:tcPr/>
                </a:tc>
                <a:tc>
                  <a:txBody>
                    <a:bodyPr/>
                    <a:lstStyle/>
                    <a:p>
                      <a:r>
                        <a:rPr lang="tr-TR" sz="1050" dirty="0"/>
                        <a:t>TÜBİTAK-1003</a:t>
                      </a:r>
                    </a:p>
                  </a:txBody>
                  <a:tcPr/>
                </a:tc>
                <a:tc>
                  <a:txBody>
                    <a:bodyPr/>
                    <a:lstStyle/>
                    <a:p>
                      <a:endParaRPr lang="tr-TR" sz="1200" dirty="0"/>
                    </a:p>
                  </a:txBody>
                  <a:tcPr/>
                </a:tc>
                <a:extLst>
                  <a:ext uri="{0D108BD9-81ED-4DB2-BD59-A6C34878D82A}">
                    <a16:rowId xmlns:a16="http://schemas.microsoft.com/office/drawing/2014/main" xmlns="" val="10002"/>
                  </a:ext>
                </a:extLst>
              </a:tr>
              <a:tr h="581970">
                <a:tc>
                  <a:txBody>
                    <a:bodyPr/>
                    <a:lstStyle/>
                    <a:p>
                      <a:r>
                        <a:rPr lang="tr-TR" sz="1200" dirty="0"/>
                        <a:t>Parkinson Hastalarının Verimli İlaç Kullanımı</a:t>
                      </a:r>
                      <a:r>
                        <a:rPr lang="tr-TR" sz="1200" baseline="0" dirty="0"/>
                        <a:t> İçin Akıllı Bileklik (Başvuru Yapıldı)</a:t>
                      </a:r>
                      <a:r>
                        <a:rPr lang="tr-TR" sz="1200" dirty="0"/>
                        <a:t> </a:t>
                      </a:r>
                    </a:p>
                  </a:txBody>
                  <a:tcPr/>
                </a:tc>
                <a:tc>
                  <a:txBody>
                    <a:bodyPr/>
                    <a:lstStyle/>
                    <a:p>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Yürütücü</a:t>
                      </a:r>
                    </a:p>
                  </a:txBody>
                  <a:tcPr/>
                </a:tc>
                <a:tc>
                  <a:txBody>
                    <a:bodyPr/>
                    <a:lstStyle/>
                    <a:p>
                      <a:r>
                        <a:rPr lang="tr-TR" sz="1050" dirty="0"/>
                        <a:t>TÜBİTAK-1512</a:t>
                      </a:r>
                    </a:p>
                  </a:txBody>
                  <a:tcPr/>
                </a:tc>
                <a:tc>
                  <a:txBody>
                    <a:bodyPr/>
                    <a:lstStyle/>
                    <a:p>
                      <a:r>
                        <a:rPr lang="tr-TR" sz="1200" dirty="0"/>
                        <a:t>184.000 TL</a:t>
                      </a:r>
                    </a:p>
                  </a:txBody>
                  <a:tcPr/>
                </a:tc>
                <a:extLst>
                  <a:ext uri="{0D108BD9-81ED-4DB2-BD59-A6C34878D82A}">
                    <a16:rowId xmlns:a16="http://schemas.microsoft.com/office/drawing/2014/main" xmlns="" val="10003"/>
                  </a:ext>
                </a:extLst>
              </a:tr>
              <a:tr h="581970">
                <a:tc>
                  <a:txBody>
                    <a:bodyPr/>
                    <a:lstStyle/>
                    <a:p>
                      <a:r>
                        <a:rPr lang="tr-TR" sz="1200" dirty="0"/>
                        <a:t>Makine Öğrenme Yöntemleri</a:t>
                      </a:r>
                      <a:r>
                        <a:rPr lang="tr-TR" sz="1200" baseline="0" dirty="0"/>
                        <a:t>ni Kullanarak Spiral Test ile Parkinson Hastalığının Tahmini</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Yürütücü</a:t>
                      </a:r>
                    </a:p>
                  </a:txBody>
                  <a:tcPr/>
                </a:tc>
                <a:tc>
                  <a:txBody>
                    <a:bodyPr/>
                    <a:lstStyle/>
                    <a:p>
                      <a:r>
                        <a:rPr lang="tr-TR" sz="1050" dirty="0"/>
                        <a:t>HÜBAK</a:t>
                      </a:r>
                    </a:p>
                  </a:txBody>
                  <a:tcPr/>
                </a:tc>
                <a:tc>
                  <a:txBody>
                    <a:bodyPr/>
                    <a:lstStyle/>
                    <a:p>
                      <a:r>
                        <a:rPr lang="tr-TR" sz="1200" dirty="0"/>
                        <a:t>12.000</a:t>
                      </a:r>
                      <a:r>
                        <a:rPr lang="tr-TR" sz="1200" baseline="0" dirty="0"/>
                        <a:t> TL</a:t>
                      </a:r>
                      <a:endParaRPr lang="tr-TR" sz="1200" dirty="0"/>
                    </a:p>
                  </a:txBody>
                  <a:tcPr/>
                </a:tc>
                <a:extLst>
                  <a:ext uri="{0D108BD9-81ED-4DB2-BD59-A6C34878D82A}">
                    <a16:rowId xmlns:a16="http://schemas.microsoft.com/office/drawing/2014/main" xmlns="" val="10004"/>
                  </a:ext>
                </a:extLst>
              </a:tr>
              <a:tr h="374123">
                <a:tc>
                  <a:txBody>
                    <a:bodyPr/>
                    <a:lstStyle/>
                    <a:p>
                      <a:r>
                        <a:rPr lang="tr-TR" sz="1200" dirty="0"/>
                        <a:t>GAP </a:t>
                      </a:r>
                      <a:r>
                        <a:rPr lang="tr-TR" sz="1200" dirty="0" err="1"/>
                        <a:t>Maker</a:t>
                      </a:r>
                      <a:r>
                        <a:rPr lang="tr-TR" sz="1200" baseline="0" dirty="0"/>
                        <a:t> Atölyesi</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Yürütücü</a:t>
                      </a:r>
                    </a:p>
                  </a:txBody>
                  <a:tcPr/>
                </a:tc>
                <a:tc>
                  <a:txBody>
                    <a:bodyPr/>
                    <a:lstStyle/>
                    <a:p>
                      <a:r>
                        <a:rPr lang="tr-TR" sz="1050" dirty="0"/>
                        <a:t>GAP BKİ</a:t>
                      </a:r>
                    </a:p>
                  </a:txBody>
                  <a:tcPr/>
                </a:tc>
                <a:tc>
                  <a:txBody>
                    <a:bodyPr/>
                    <a:lstStyle/>
                    <a:p>
                      <a:r>
                        <a:rPr lang="tr-TR" sz="1200" dirty="0"/>
                        <a:t>134.000</a:t>
                      </a:r>
                      <a:r>
                        <a:rPr lang="tr-TR" sz="1200" baseline="0" dirty="0"/>
                        <a:t> TL</a:t>
                      </a:r>
                      <a:endParaRPr lang="tr-TR" sz="1200" dirty="0"/>
                    </a:p>
                  </a:txBody>
                  <a:tcPr/>
                </a:tc>
                <a:extLst>
                  <a:ext uri="{0D108BD9-81ED-4DB2-BD59-A6C34878D82A}">
                    <a16:rowId xmlns:a16="http://schemas.microsoft.com/office/drawing/2014/main" xmlns="" val="10005"/>
                  </a:ext>
                </a:extLst>
              </a:tr>
              <a:tr h="415693">
                <a:tc>
                  <a:txBody>
                    <a:bodyPr/>
                    <a:lstStyle/>
                    <a:p>
                      <a:r>
                        <a:rPr lang="tr-TR" sz="1200" dirty="0"/>
                        <a:t>GAP Yeşil Enerji</a:t>
                      </a:r>
                      <a:r>
                        <a:rPr lang="tr-TR" sz="1200" baseline="0" dirty="0"/>
                        <a:t> Bölgesi (YEB) Kamusal Entegrasyon Projesi</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err="1"/>
                        <a:t>Araştrımacı</a:t>
                      </a:r>
                      <a:endParaRPr lang="tr-TR" sz="1050" dirty="0"/>
                    </a:p>
                  </a:txBody>
                  <a:tcPr/>
                </a:tc>
                <a:tc>
                  <a:txBody>
                    <a:bodyPr/>
                    <a:lstStyle/>
                    <a:p>
                      <a:r>
                        <a:rPr lang="tr-TR" sz="1050" dirty="0"/>
                        <a:t>GAP BKİ</a:t>
                      </a:r>
                    </a:p>
                  </a:txBody>
                  <a:tcPr/>
                </a:tc>
                <a:tc>
                  <a:txBody>
                    <a:bodyPr/>
                    <a:lstStyle/>
                    <a:p>
                      <a:endParaRPr lang="tr-TR" sz="1200" dirty="0"/>
                    </a:p>
                  </a:txBody>
                  <a:tcPr/>
                </a:tc>
                <a:extLst>
                  <a:ext uri="{0D108BD9-81ED-4DB2-BD59-A6C34878D82A}">
                    <a16:rowId xmlns:a16="http://schemas.microsoft.com/office/drawing/2014/main" xmlns="" val="10006"/>
                  </a:ext>
                </a:extLst>
              </a:tr>
              <a:tr h="415693">
                <a:tc>
                  <a:txBody>
                    <a:bodyPr/>
                    <a:lstStyle/>
                    <a:p>
                      <a:r>
                        <a:rPr lang="tr-TR" sz="1200" dirty="0" err="1"/>
                        <a:t>Tekno</a:t>
                      </a:r>
                      <a:r>
                        <a:rPr lang="tr-TR" sz="1200" dirty="0"/>
                        <a:t>-Girişimcilik</a:t>
                      </a:r>
                      <a:r>
                        <a:rPr lang="tr-TR" sz="1200" baseline="0" dirty="0"/>
                        <a:t> ve </a:t>
                      </a:r>
                      <a:r>
                        <a:rPr lang="tr-TR" sz="1200" baseline="0" dirty="0" err="1"/>
                        <a:t>İnovasyon</a:t>
                      </a:r>
                      <a:r>
                        <a:rPr lang="tr-TR" sz="1200" baseline="0" dirty="0"/>
                        <a:t> Merkezi</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Yürütücü</a:t>
                      </a:r>
                    </a:p>
                  </a:txBody>
                  <a:tcPr/>
                </a:tc>
                <a:tc>
                  <a:txBody>
                    <a:bodyPr/>
                    <a:lstStyle/>
                    <a:p>
                      <a:r>
                        <a:rPr lang="tr-TR" sz="1050" dirty="0" err="1"/>
                        <a:t>Karacadağ</a:t>
                      </a:r>
                      <a:r>
                        <a:rPr lang="tr-TR" sz="1050" baseline="0" dirty="0"/>
                        <a:t> Kalkınma Ajansı</a:t>
                      </a:r>
                      <a:endParaRPr lang="tr-TR" sz="1050" dirty="0"/>
                    </a:p>
                  </a:txBody>
                  <a:tcPr/>
                </a:tc>
                <a:tc>
                  <a:txBody>
                    <a:bodyPr/>
                    <a:lstStyle/>
                    <a:p>
                      <a:r>
                        <a:rPr lang="tr-TR" sz="1200" dirty="0"/>
                        <a:t>2.700.000TL</a:t>
                      </a:r>
                    </a:p>
                  </a:txBody>
                  <a:tcPr/>
                </a:tc>
                <a:extLst>
                  <a:ext uri="{0D108BD9-81ED-4DB2-BD59-A6C34878D82A}">
                    <a16:rowId xmlns:a16="http://schemas.microsoft.com/office/drawing/2014/main" xmlns="" val="10007"/>
                  </a:ext>
                </a:extLst>
              </a:tr>
              <a:tr h="374123">
                <a:tc>
                  <a:txBody>
                    <a:bodyPr/>
                    <a:lstStyle/>
                    <a:p>
                      <a:r>
                        <a:rPr lang="tr-TR" sz="1200" dirty="0"/>
                        <a:t>Üniversite-Sanayi İşbirliği</a:t>
                      </a:r>
                      <a:r>
                        <a:rPr lang="tr-TR" sz="1200" baseline="0" dirty="0"/>
                        <a:t> Merkezi Projesi</a:t>
                      </a:r>
                      <a:endParaRPr lang="tr-TR"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50" dirty="0"/>
                        <a:t>Dr. </a:t>
                      </a:r>
                      <a:r>
                        <a:rPr lang="tr-TR" sz="1050" dirty="0" err="1"/>
                        <a:t>Öğr</a:t>
                      </a:r>
                      <a:r>
                        <a:rPr lang="tr-TR" sz="1050" dirty="0"/>
                        <a:t>. Üyesi </a:t>
                      </a:r>
                      <a:r>
                        <a:rPr lang="tr-TR" sz="1050" dirty="0" err="1"/>
                        <a:t>Abdülkadir</a:t>
                      </a:r>
                      <a:r>
                        <a:rPr lang="tr-TR" sz="1050" dirty="0"/>
                        <a:t> Gümüşçü</a:t>
                      </a:r>
                    </a:p>
                  </a:txBody>
                  <a:tcPr/>
                </a:tc>
                <a:tc>
                  <a:txBody>
                    <a:bodyPr/>
                    <a:lstStyle/>
                    <a:p>
                      <a:r>
                        <a:rPr lang="tr-TR" sz="1050" dirty="0"/>
                        <a:t>Araştırmacı</a:t>
                      </a:r>
                    </a:p>
                  </a:txBody>
                  <a:tcPr/>
                </a:tc>
                <a:tc>
                  <a:txBody>
                    <a:bodyPr/>
                    <a:lstStyle/>
                    <a:p>
                      <a:r>
                        <a:rPr lang="tr-TR" sz="1050" dirty="0" err="1"/>
                        <a:t>Karacadağ</a:t>
                      </a:r>
                      <a:r>
                        <a:rPr lang="tr-TR" sz="1050" baseline="0" dirty="0"/>
                        <a:t> Kalkınma Ajansı</a:t>
                      </a:r>
                      <a:endParaRPr lang="tr-TR" sz="1050" dirty="0"/>
                    </a:p>
                  </a:txBody>
                  <a:tcPr/>
                </a:tc>
                <a:tc>
                  <a:txBody>
                    <a:bodyPr/>
                    <a:lstStyle/>
                    <a:p>
                      <a:r>
                        <a:rPr lang="tr-TR" sz="1200" dirty="0"/>
                        <a:t>400.000 TL</a:t>
                      </a:r>
                    </a:p>
                  </a:txBody>
                  <a:tcPr/>
                </a:tc>
                <a:extLst>
                  <a:ext uri="{0D108BD9-81ED-4DB2-BD59-A6C34878D82A}">
                    <a16:rowId xmlns:a16="http://schemas.microsoft.com/office/drawing/2014/main" xmlns="" val="10008"/>
                  </a:ext>
                </a:extLst>
              </a:tr>
            </a:tbl>
          </a:graphicData>
        </a:graphic>
      </p:graphicFrame>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358214" y="0"/>
            <a:ext cx="785786" cy="725324"/>
          </a:xfrm>
          <a:prstGeom prst="rect">
            <a:avLst/>
          </a:prstGeom>
          <a:noFill/>
        </p:spPr>
      </p:pic>
    </p:spTree>
    <p:extLst>
      <p:ext uri="{BB962C8B-B14F-4D97-AF65-F5344CB8AC3E}">
        <p14:creationId xmlns:p14="http://schemas.microsoft.com/office/powerpoint/2010/main" val="40413778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xmlns="" id="{4309DC6D-B6C2-490E-B312-8DD674253E86}"/>
              </a:ext>
            </a:extLst>
          </p:cNvPr>
          <p:cNvSpPr>
            <a:spLocks noGrp="1"/>
          </p:cNvSpPr>
          <p:nvPr>
            <p:ph type="sldNum" sz="quarter" idx="12"/>
          </p:nvPr>
        </p:nvSpPr>
        <p:spPr>
          <a:xfrm>
            <a:off x="8382000" y="5410200"/>
            <a:ext cx="762000" cy="304800"/>
          </a:xfrm>
        </p:spPr>
        <p:txBody>
          <a:bodyPr/>
          <a:lstStyle/>
          <a:p>
            <a:fld id="{78D21D61-5BF1-47BC-8A54-2A809EDF2BE5}" type="slidenum">
              <a:rPr lang="tr-TR" smtClean="0">
                <a:solidFill>
                  <a:schemeClr val="tx1"/>
                </a:solidFill>
              </a:rPr>
              <a:pPr/>
              <a:t>53</a:t>
            </a:fld>
            <a:endParaRPr lang="tr-TR" dirty="0">
              <a:solidFill>
                <a:schemeClr val="tx1"/>
              </a:solidFill>
            </a:endParaRPr>
          </a:p>
        </p:txBody>
      </p:sp>
      <p:graphicFrame>
        <p:nvGraphicFramePr>
          <p:cNvPr id="4" name="Tablo 3">
            <a:extLst>
              <a:ext uri="{FF2B5EF4-FFF2-40B4-BE49-F238E27FC236}">
                <a16:creationId xmlns:a16="http://schemas.microsoft.com/office/drawing/2014/main" xmlns="" id="{4B5D6335-A0D7-493B-A84D-4FE190587CE7}"/>
              </a:ext>
            </a:extLst>
          </p:cNvPr>
          <p:cNvGraphicFramePr>
            <a:graphicFrameLocks noGrp="1"/>
          </p:cNvGraphicFramePr>
          <p:nvPr>
            <p:extLst>
              <p:ext uri="{D42A27DB-BD31-4B8C-83A1-F6EECF244321}">
                <p14:modId xmlns:p14="http://schemas.microsoft.com/office/powerpoint/2010/main" val="1285773831"/>
              </p:ext>
            </p:extLst>
          </p:nvPr>
        </p:nvGraphicFramePr>
        <p:xfrm>
          <a:off x="357158" y="500422"/>
          <a:ext cx="8358246" cy="5054558"/>
        </p:xfrm>
        <a:graphic>
          <a:graphicData uri="http://schemas.openxmlformats.org/drawingml/2006/table">
            <a:tbl>
              <a:tblPr firstRow="1" bandRow="1">
                <a:tableStyleId>{5C22544A-7EE6-4342-B048-85BDC9FD1C3A}</a:tableStyleId>
              </a:tblPr>
              <a:tblGrid>
                <a:gridCol w="3222954">
                  <a:extLst>
                    <a:ext uri="{9D8B030D-6E8A-4147-A177-3AD203B41FA5}">
                      <a16:colId xmlns:a16="http://schemas.microsoft.com/office/drawing/2014/main" xmlns="" val="2043279266"/>
                    </a:ext>
                  </a:extLst>
                </a:gridCol>
                <a:gridCol w="1735876">
                  <a:extLst>
                    <a:ext uri="{9D8B030D-6E8A-4147-A177-3AD203B41FA5}">
                      <a16:colId xmlns:a16="http://schemas.microsoft.com/office/drawing/2014/main" xmlns="" val="2432219603"/>
                    </a:ext>
                  </a:extLst>
                </a:gridCol>
                <a:gridCol w="1012591">
                  <a:extLst>
                    <a:ext uri="{9D8B030D-6E8A-4147-A177-3AD203B41FA5}">
                      <a16:colId xmlns:a16="http://schemas.microsoft.com/office/drawing/2014/main" xmlns="" val="4063673666"/>
                    </a:ext>
                  </a:extLst>
                </a:gridCol>
                <a:gridCol w="1374234">
                  <a:extLst>
                    <a:ext uri="{9D8B030D-6E8A-4147-A177-3AD203B41FA5}">
                      <a16:colId xmlns:a16="http://schemas.microsoft.com/office/drawing/2014/main" xmlns="" val="3898281608"/>
                    </a:ext>
                  </a:extLst>
                </a:gridCol>
                <a:gridCol w="1012591">
                  <a:extLst>
                    <a:ext uri="{9D8B030D-6E8A-4147-A177-3AD203B41FA5}">
                      <a16:colId xmlns:a16="http://schemas.microsoft.com/office/drawing/2014/main" xmlns="" val="3857873021"/>
                    </a:ext>
                  </a:extLst>
                </a:gridCol>
              </a:tblGrid>
              <a:tr h="403009">
                <a:tc>
                  <a:txBody>
                    <a:bodyPr/>
                    <a:lstStyle/>
                    <a:p>
                      <a:r>
                        <a:rPr lang="tr-TR" sz="1050" dirty="0"/>
                        <a:t>Proje Adı</a:t>
                      </a:r>
                    </a:p>
                  </a:txBody>
                  <a:tcPr/>
                </a:tc>
                <a:tc>
                  <a:txBody>
                    <a:bodyPr/>
                    <a:lstStyle/>
                    <a:p>
                      <a:r>
                        <a:rPr lang="tr-TR" sz="1050" dirty="0"/>
                        <a:t>Projede</a:t>
                      </a:r>
                      <a:r>
                        <a:rPr lang="tr-TR" sz="1050" baseline="0" dirty="0"/>
                        <a:t> yer alan öğretim elemanı</a:t>
                      </a:r>
                      <a:endParaRPr lang="tr-TR" sz="1050" dirty="0"/>
                    </a:p>
                  </a:txBody>
                  <a:tcPr/>
                </a:tc>
                <a:tc>
                  <a:txBody>
                    <a:bodyPr/>
                    <a:lstStyle/>
                    <a:p>
                      <a:r>
                        <a:rPr lang="tr-TR" sz="1050" dirty="0"/>
                        <a:t>Görevi</a:t>
                      </a:r>
                    </a:p>
                  </a:txBody>
                  <a:tcPr/>
                </a:tc>
                <a:tc>
                  <a:txBody>
                    <a:bodyPr/>
                    <a:lstStyle/>
                    <a:p>
                      <a:r>
                        <a:rPr lang="tr-TR" sz="1050" dirty="0"/>
                        <a:t>Destekleyen</a:t>
                      </a:r>
                      <a:r>
                        <a:rPr lang="tr-TR" sz="1050" baseline="0" dirty="0"/>
                        <a:t> Kurum</a:t>
                      </a:r>
                      <a:endParaRPr lang="tr-TR" sz="1050" dirty="0"/>
                    </a:p>
                  </a:txBody>
                  <a:tcPr/>
                </a:tc>
                <a:tc>
                  <a:txBody>
                    <a:bodyPr/>
                    <a:lstStyle/>
                    <a:p>
                      <a:r>
                        <a:rPr lang="tr-TR" sz="1050" dirty="0"/>
                        <a:t>Bütçe</a:t>
                      </a:r>
                    </a:p>
                  </a:txBody>
                  <a:tcPr/>
                </a:tc>
                <a:extLst>
                  <a:ext uri="{0D108BD9-81ED-4DB2-BD59-A6C34878D82A}">
                    <a16:rowId xmlns:a16="http://schemas.microsoft.com/office/drawing/2014/main" xmlns="" val="1866742413"/>
                  </a:ext>
                </a:extLst>
              </a:tr>
              <a:tr h="1813541">
                <a:tc>
                  <a:txBody>
                    <a:bodyPr/>
                    <a:lstStyle/>
                    <a:p>
                      <a:r>
                        <a:rPr lang="tr-TR" sz="1200" dirty="0"/>
                        <a:t>20/25 </a:t>
                      </a:r>
                      <a:r>
                        <a:rPr lang="tr-TR" sz="1200" dirty="0" err="1"/>
                        <a:t>Mva</a:t>
                      </a:r>
                      <a:r>
                        <a:rPr lang="tr-TR" sz="1200" dirty="0"/>
                        <a:t> Onan </a:t>
                      </a:r>
                      <a:r>
                        <a:rPr lang="tr-TR" sz="1200" dirty="0" err="1"/>
                        <a:t>Onaf</a:t>
                      </a:r>
                      <a:r>
                        <a:rPr lang="tr-TR" sz="1200" dirty="0"/>
                        <a:t> </a:t>
                      </a:r>
                    </a:p>
                    <a:p>
                      <a:r>
                        <a:rPr lang="tr-TR" sz="1200" dirty="0"/>
                        <a:t>Transformatörün </a:t>
                      </a:r>
                    </a:p>
                    <a:p>
                      <a:r>
                        <a:rPr lang="tr-TR" sz="1200" dirty="0" err="1"/>
                        <a:t>Primer</a:t>
                      </a:r>
                      <a:r>
                        <a:rPr lang="tr-TR" sz="1200" dirty="0"/>
                        <a:t> Sargılarının </a:t>
                      </a:r>
                    </a:p>
                    <a:p>
                      <a:r>
                        <a:rPr lang="tr-TR" sz="1200" dirty="0"/>
                        <a:t>Örgülü (</a:t>
                      </a:r>
                      <a:r>
                        <a:rPr lang="tr-TR" sz="1200" dirty="0" err="1"/>
                        <a:t>Ctc</a:t>
                      </a:r>
                      <a:r>
                        <a:rPr lang="tr-TR" sz="1200" dirty="0"/>
                        <a:t>) İletken </a:t>
                      </a:r>
                    </a:p>
                    <a:p>
                      <a:r>
                        <a:rPr lang="tr-TR" sz="1200" dirty="0"/>
                        <a:t>İle Sarılarak Düşük Kayıplı </a:t>
                      </a:r>
                    </a:p>
                    <a:p>
                      <a:r>
                        <a:rPr lang="tr-TR" sz="1200" dirty="0"/>
                        <a:t>Trafo Prototipi Üretimi</a:t>
                      </a:r>
                    </a:p>
                  </a:txBody>
                  <a:tcPr/>
                </a:tc>
                <a:tc>
                  <a:txBody>
                    <a:bodyPr/>
                    <a:lstStyle/>
                    <a:p>
                      <a:r>
                        <a:rPr lang="tr-TR" sz="1050" dirty="0" err="1"/>
                        <a:t>Doç.Dr.Ali</a:t>
                      </a:r>
                      <a:r>
                        <a:rPr lang="tr-TR" sz="1050" dirty="0"/>
                        <a:t> KIRÇAY</a:t>
                      </a:r>
                    </a:p>
                  </a:txBody>
                  <a:tcPr/>
                </a:tc>
                <a:tc>
                  <a:txBody>
                    <a:bodyPr/>
                    <a:lstStyle/>
                    <a:p>
                      <a:r>
                        <a:rPr lang="tr-TR" sz="1050" dirty="0"/>
                        <a:t>DANIŞMAN</a:t>
                      </a:r>
                    </a:p>
                  </a:txBody>
                  <a:tcPr/>
                </a:tc>
                <a:tc>
                  <a:txBody>
                    <a:bodyPr/>
                    <a:lstStyle/>
                    <a:p>
                      <a:r>
                        <a:rPr lang="tr-TR" sz="1050" dirty="0"/>
                        <a:t>KOSGEB Araştırma-Geliştirme,</a:t>
                      </a:r>
                    </a:p>
                    <a:p>
                      <a:r>
                        <a:rPr lang="tr-TR" sz="1050" dirty="0"/>
                        <a:t> </a:t>
                      </a:r>
                      <a:r>
                        <a:rPr lang="tr-TR" sz="1050" dirty="0" err="1"/>
                        <a:t>İnovasyon</a:t>
                      </a:r>
                      <a:r>
                        <a:rPr lang="tr-TR" sz="1050" dirty="0"/>
                        <a:t> ve Endüstriyel Uygulama Destek Programı,</a:t>
                      </a:r>
                    </a:p>
                    <a:p>
                      <a:r>
                        <a:rPr lang="tr-TR" sz="1050" dirty="0"/>
                        <a:t> </a:t>
                      </a:r>
                      <a:r>
                        <a:rPr lang="tr-TR" sz="1050" dirty="0" err="1"/>
                        <a:t>Meksan</a:t>
                      </a:r>
                      <a:r>
                        <a:rPr lang="tr-TR" sz="1050" dirty="0"/>
                        <a:t> Trafo Sanayi ve Ticaret Limited Şirketi (Devam Ediyor)</a:t>
                      </a:r>
                    </a:p>
                  </a:txBody>
                  <a:tcPr/>
                </a:tc>
                <a:tc>
                  <a:txBody>
                    <a:bodyPr/>
                    <a:lstStyle/>
                    <a:p>
                      <a:r>
                        <a:rPr lang="tr-TR" sz="1200" dirty="0"/>
                        <a:t>521.512,25 TL</a:t>
                      </a:r>
                    </a:p>
                  </a:txBody>
                  <a:tcPr/>
                </a:tc>
                <a:extLst>
                  <a:ext uri="{0D108BD9-81ED-4DB2-BD59-A6C34878D82A}">
                    <a16:rowId xmlns:a16="http://schemas.microsoft.com/office/drawing/2014/main" xmlns="" val="2934768293"/>
                  </a:ext>
                </a:extLst>
              </a:tr>
              <a:tr h="1602698">
                <a:tc>
                  <a:txBody>
                    <a:bodyPr/>
                    <a:lstStyle/>
                    <a:p>
                      <a:r>
                        <a:rPr lang="tr-TR" sz="1200" dirty="0"/>
                        <a:t>Transformatör Üretimi İçin</a:t>
                      </a:r>
                    </a:p>
                    <a:p>
                      <a:r>
                        <a:rPr lang="tr-TR" sz="1200" dirty="0"/>
                        <a:t> Modern Yöntemler</a:t>
                      </a:r>
                    </a:p>
                    <a:p>
                      <a:r>
                        <a:rPr lang="tr-TR" sz="1200" dirty="0"/>
                        <a:t> Kullanılarak, Kayıpları Azaltmak </a:t>
                      </a:r>
                    </a:p>
                    <a:p>
                      <a:r>
                        <a:rPr lang="tr-TR" sz="1200" dirty="0"/>
                        <a:t>Suretiyle, Enerji Verimliliğinin Artırılması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solidFill>
                          <a:effectLst/>
                          <a:uLnTx/>
                          <a:uFillTx/>
                          <a:latin typeface="Constantia"/>
                          <a:ea typeface="+mn-ea"/>
                          <a:cs typeface="+mn-cs"/>
                        </a:rPr>
                        <a:t>Doç.Dr.Ali KIRÇAY</a:t>
                      </a:r>
                      <a:endParaRPr kumimoji="0" lang="tr-TR" sz="1200" b="0" i="0" u="none" strike="noStrike" kern="1200" cap="none" spc="0" normalizeH="0" baseline="0" noProof="0" dirty="0">
                        <a:ln>
                          <a:noFill/>
                        </a:ln>
                        <a:solidFill>
                          <a:prstClr val="black"/>
                        </a:solidFill>
                        <a:effectLst/>
                        <a:uLnTx/>
                        <a:uFillTx/>
                        <a:latin typeface="Constantia"/>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DANIŞMAN</a:t>
                      </a:r>
                    </a:p>
                    <a:p>
                      <a:endParaRPr lang="tr-TR" sz="1200" dirty="0"/>
                    </a:p>
                  </a:txBody>
                  <a:tcPr/>
                </a:tc>
                <a:tc>
                  <a:txBody>
                    <a:bodyPr/>
                    <a:lstStyle/>
                    <a:p>
                      <a:r>
                        <a:rPr lang="tr-TR" sz="1200" dirty="0"/>
                        <a:t>KOSGEB KOBİGEL-KOBİ GELİŞİM  Destek Programı,</a:t>
                      </a:r>
                    </a:p>
                    <a:p>
                      <a:r>
                        <a:rPr lang="tr-TR" sz="1200" dirty="0" err="1"/>
                        <a:t>Meksan</a:t>
                      </a:r>
                      <a:r>
                        <a:rPr lang="tr-TR" sz="1200" dirty="0"/>
                        <a:t> Trafo Sanayi ve Ticaret Limited Şirketi (Devam Ediyor)</a:t>
                      </a:r>
                    </a:p>
                  </a:txBody>
                  <a:tcPr/>
                </a:tc>
                <a:tc>
                  <a:txBody>
                    <a:bodyPr/>
                    <a:lstStyle/>
                    <a:p>
                      <a:r>
                        <a:rPr lang="tr-TR" sz="1200" dirty="0"/>
                        <a:t>1.154.000 TL</a:t>
                      </a:r>
                    </a:p>
                  </a:txBody>
                  <a:tcPr/>
                </a:tc>
                <a:extLst>
                  <a:ext uri="{0D108BD9-81ED-4DB2-BD59-A6C34878D82A}">
                    <a16:rowId xmlns:a16="http://schemas.microsoft.com/office/drawing/2014/main" xmlns="" val="356812726"/>
                  </a:ext>
                </a:extLst>
              </a:tr>
              <a:tr h="1164248">
                <a:tc>
                  <a:txBody>
                    <a:bodyPr/>
                    <a:lstStyle/>
                    <a:p>
                      <a:r>
                        <a:rPr lang="tr-TR" sz="1200" dirty="0"/>
                        <a:t>Sokak Aydınlatması İçin PV </a:t>
                      </a:r>
                    </a:p>
                    <a:p>
                      <a:r>
                        <a:rPr lang="tr-TR" sz="1200" dirty="0"/>
                        <a:t>Beslemeli Yüksek Verimli </a:t>
                      </a:r>
                    </a:p>
                    <a:p>
                      <a:r>
                        <a:rPr lang="tr-TR" sz="1200" dirty="0"/>
                        <a:t>LED Sürücü Devresi </a:t>
                      </a:r>
                    </a:p>
                    <a:p>
                      <a:r>
                        <a:rPr lang="tr-TR" sz="1200" dirty="0"/>
                        <a:t>Tasarımı ve Gerçekleştirilmesi”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solidFill>
                          <a:effectLst/>
                          <a:uLnTx/>
                          <a:uFillTx/>
                          <a:latin typeface="Constantia"/>
                          <a:ea typeface="+mn-ea"/>
                          <a:cs typeface="+mn-cs"/>
                        </a:rPr>
                        <a:t>Doç.Dr</a:t>
                      </a:r>
                      <a:r>
                        <a:rPr kumimoji="0" lang="tr-TR" sz="1200" b="0" i="0" u="none" strike="noStrike" kern="1200" cap="none" spc="0" normalizeH="0" baseline="0" noProof="0" dirty="0">
                          <a:ln>
                            <a:noFill/>
                          </a:ln>
                          <a:solidFill>
                            <a:prstClr val="black"/>
                          </a:solidFill>
                          <a:effectLst/>
                          <a:uLnTx/>
                          <a:uFillTx/>
                          <a:latin typeface="Constantia"/>
                          <a:ea typeface="+mn-ea"/>
                          <a:cs typeface="+mn-cs"/>
                        </a:rPr>
                        <a:t>.Ali KIRÇAY</a:t>
                      </a:r>
                    </a:p>
                  </a:txBody>
                  <a:tcPr/>
                </a:tc>
                <a:tc>
                  <a:txBody>
                    <a:bodyPr/>
                    <a:lstStyle/>
                    <a:p>
                      <a:r>
                        <a:rPr lang="tr-TR" sz="1200" dirty="0"/>
                        <a:t>YÜRÜTÜCÜ</a:t>
                      </a:r>
                    </a:p>
                  </a:txBody>
                  <a:tcPr/>
                </a:tc>
                <a:tc>
                  <a:txBody>
                    <a:bodyPr/>
                    <a:lstStyle/>
                    <a:p>
                      <a:r>
                        <a:rPr lang="tr-TR" sz="1200" dirty="0"/>
                        <a:t>Harran Üniversitesi Bilimsel </a:t>
                      </a:r>
                    </a:p>
                    <a:p>
                      <a:r>
                        <a:rPr lang="tr-TR" sz="1200" dirty="0"/>
                        <a:t>Araştırma Projesi </a:t>
                      </a:r>
                    </a:p>
                    <a:p>
                      <a:r>
                        <a:rPr lang="tr-TR" sz="1200" dirty="0"/>
                        <a:t>10.11.2015 -21.07.2016.</a:t>
                      </a:r>
                    </a:p>
                  </a:txBody>
                  <a:tcPr/>
                </a:tc>
                <a:tc>
                  <a:txBody>
                    <a:bodyPr/>
                    <a:lstStyle/>
                    <a:p>
                      <a:endParaRPr lang="tr-TR" sz="1050" dirty="0"/>
                    </a:p>
                  </a:txBody>
                  <a:tcPr/>
                </a:tc>
                <a:extLst>
                  <a:ext uri="{0D108BD9-81ED-4DB2-BD59-A6C34878D82A}">
                    <a16:rowId xmlns:a16="http://schemas.microsoft.com/office/drawing/2014/main" xmlns="" val="1147391050"/>
                  </a:ext>
                </a:extLst>
              </a:tr>
            </a:tbl>
          </a:graphicData>
        </a:graphic>
      </p:graphicFrame>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1"/>
            <a:ext cx="500034" cy="499406"/>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643960" y="1"/>
            <a:ext cx="500039" cy="500046"/>
          </a:xfrm>
          <a:prstGeom prst="rect">
            <a:avLst/>
          </a:prstGeom>
          <a:noFill/>
        </p:spPr>
      </p:pic>
    </p:spTree>
    <p:extLst>
      <p:ext uri="{BB962C8B-B14F-4D97-AF65-F5344CB8AC3E}">
        <p14:creationId xmlns:p14="http://schemas.microsoft.com/office/powerpoint/2010/main" val="1469302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xmlns="" id="{629F87B0-9C82-46A5-82EF-55145519F3C5}"/>
              </a:ext>
            </a:extLst>
          </p:cNvPr>
          <p:cNvSpPr>
            <a:spLocks noGrp="1"/>
          </p:cNvSpPr>
          <p:nvPr>
            <p:ph type="sldNum" sz="quarter" idx="12"/>
          </p:nvPr>
        </p:nvSpPr>
        <p:spPr>
          <a:xfrm>
            <a:off x="8215338" y="5410200"/>
            <a:ext cx="762000" cy="304800"/>
          </a:xfrm>
        </p:spPr>
        <p:txBody>
          <a:bodyPr/>
          <a:lstStyle/>
          <a:p>
            <a:fld id="{78D21D61-5BF1-47BC-8A54-2A809EDF2BE5}" type="slidenum">
              <a:rPr lang="tr-TR" smtClean="0">
                <a:solidFill>
                  <a:schemeClr val="tx1"/>
                </a:solidFill>
              </a:rPr>
              <a:pPr/>
              <a:t>54</a:t>
            </a:fld>
            <a:endParaRPr lang="tr-TR" dirty="0">
              <a:solidFill>
                <a:schemeClr val="tx1"/>
              </a:solidFill>
            </a:endParaRPr>
          </a:p>
        </p:txBody>
      </p:sp>
      <p:graphicFrame>
        <p:nvGraphicFramePr>
          <p:cNvPr id="5" name="Tablo 4">
            <a:extLst>
              <a:ext uri="{FF2B5EF4-FFF2-40B4-BE49-F238E27FC236}">
                <a16:creationId xmlns:a16="http://schemas.microsoft.com/office/drawing/2014/main" xmlns="" id="{A0062B97-70EC-4336-AC5E-758BA667BFBB}"/>
              </a:ext>
            </a:extLst>
          </p:cNvPr>
          <p:cNvGraphicFramePr>
            <a:graphicFrameLocks noGrp="1"/>
          </p:cNvGraphicFramePr>
          <p:nvPr>
            <p:extLst>
              <p:ext uri="{D42A27DB-BD31-4B8C-83A1-F6EECF244321}">
                <p14:modId xmlns:p14="http://schemas.microsoft.com/office/powerpoint/2010/main" val="3100020928"/>
              </p:ext>
            </p:extLst>
          </p:nvPr>
        </p:nvGraphicFramePr>
        <p:xfrm>
          <a:off x="196190" y="592310"/>
          <a:ext cx="8662090" cy="4836959"/>
        </p:xfrm>
        <a:graphic>
          <a:graphicData uri="http://schemas.openxmlformats.org/drawingml/2006/table">
            <a:tbl>
              <a:tblPr firstRow="1" bandRow="1">
                <a:tableStyleId>{5C22544A-7EE6-4342-B048-85BDC9FD1C3A}</a:tableStyleId>
              </a:tblPr>
              <a:tblGrid>
                <a:gridCol w="2658037">
                  <a:extLst>
                    <a:ext uri="{9D8B030D-6E8A-4147-A177-3AD203B41FA5}">
                      <a16:colId xmlns:a16="http://schemas.microsoft.com/office/drawing/2014/main" xmlns="" val="1807468833"/>
                    </a:ext>
                  </a:extLst>
                </a:gridCol>
                <a:gridCol w="1603299">
                  <a:extLst>
                    <a:ext uri="{9D8B030D-6E8A-4147-A177-3AD203B41FA5}">
                      <a16:colId xmlns:a16="http://schemas.microsoft.com/office/drawing/2014/main" xmlns="" val="4131930608"/>
                    </a:ext>
                  </a:extLst>
                </a:gridCol>
                <a:gridCol w="1080255">
                  <a:extLst>
                    <a:ext uri="{9D8B030D-6E8A-4147-A177-3AD203B41FA5}">
                      <a16:colId xmlns:a16="http://schemas.microsoft.com/office/drawing/2014/main" xmlns="" val="2943346967"/>
                    </a:ext>
                  </a:extLst>
                </a:gridCol>
                <a:gridCol w="2335469">
                  <a:extLst>
                    <a:ext uri="{9D8B030D-6E8A-4147-A177-3AD203B41FA5}">
                      <a16:colId xmlns:a16="http://schemas.microsoft.com/office/drawing/2014/main" xmlns="" val="304612700"/>
                    </a:ext>
                  </a:extLst>
                </a:gridCol>
                <a:gridCol w="985030">
                  <a:extLst>
                    <a:ext uri="{9D8B030D-6E8A-4147-A177-3AD203B41FA5}">
                      <a16:colId xmlns:a16="http://schemas.microsoft.com/office/drawing/2014/main" xmlns="" val="3930034248"/>
                    </a:ext>
                  </a:extLst>
                </a:gridCol>
              </a:tblGrid>
              <a:tr h="259313">
                <a:tc>
                  <a:txBody>
                    <a:bodyPr/>
                    <a:lstStyle/>
                    <a:p>
                      <a:pPr algn="l"/>
                      <a:r>
                        <a:rPr lang="tr-TR" sz="1050" dirty="0"/>
                        <a:t>Proje Adı</a:t>
                      </a:r>
                    </a:p>
                  </a:txBody>
                  <a:tcPr/>
                </a:tc>
                <a:tc>
                  <a:txBody>
                    <a:bodyPr/>
                    <a:lstStyle/>
                    <a:p>
                      <a:r>
                        <a:rPr lang="tr-TR" sz="1050" dirty="0"/>
                        <a:t>Projede</a:t>
                      </a:r>
                      <a:r>
                        <a:rPr lang="tr-TR" sz="1050" baseline="0" dirty="0"/>
                        <a:t> yer alan öğretim elemanı</a:t>
                      </a:r>
                      <a:endParaRPr lang="tr-TR" sz="1050" dirty="0"/>
                    </a:p>
                  </a:txBody>
                  <a:tcPr/>
                </a:tc>
                <a:tc>
                  <a:txBody>
                    <a:bodyPr/>
                    <a:lstStyle/>
                    <a:p>
                      <a:r>
                        <a:rPr lang="tr-TR" sz="1050" dirty="0"/>
                        <a:t>Görevi</a:t>
                      </a:r>
                    </a:p>
                  </a:txBody>
                  <a:tcPr/>
                </a:tc>
                <a:tc>
                  <a:txBody>
                    <a:bodyPr/>
                    <a:lstStyle/>
                    <a:p>
                      <a:r>
                        <a:rPr lang="tr-TR" sz="1050" dirty="0"/>
                        <a:t>Destekleyen</a:t>
                      </a:r>
                      <a:r>
                        <a:rPr lang="tr-TR" sz="1050" baseline="0" dirty="0"/>
                        <a:t> Kurum</a:t>
                      </a:r>
                      <a:endParaRPr lang="tr-TR" sz="1050" dirty="0"/>
                    </a:p>
                  </a:txBody>
                  <a:tcPr/>
                </a:tc>
                <a:tc>
                  <a:txBody>
                    <a:bodyPr/>
                    <a:lstStyle/>
                    <a:p>
                      <a:r>
                        <a:rPr lang="tr-TR" sz="1050" dirty="0"/>
                        <a:t>Bütçe</a:t>
                      </a:r>
                    </a:p>
                  </a:txBody>
                  <a:tcPr/>
                </a:tc>
                <a:extLst>
                  <a:ext uri="{0D108BD9-81ED-4DB2-BD59-A6C34878D82A}">
                    <a16:rowId xmlns:a16="http://schemas.microsoft.com/office/drawing/2014/main" xmlns="" val="1291299"/>
                  </a:ext>
                </a:extLst>
              </a:tr>
              <a:tr h="2325826">
                <a:tc>
                  <a:txBody>
                    <a:bodyPr/>
                    <a:lstStyle/>
                    <a:p>
                      <a:pPr algn="l"/>
                      <a:r>
                        <a:rPr lang="tr-TR" sz="1200" dirty="0"/>
                        <a:t>"10 MVA DYN 11 ONAF 34500/11000 Güç </a:t>
                      </a:r>
                    </a:p>
                    <a:p>
                      <a:pPr algn="l"/>
                      <a:r>
                        <a:rPr lang="tr-TR" sz="1200" dirty="0"/>
                        <a:t>Transformatörü Üzerinde Nüve (Silisli Saç) </a:t>
                      </a:r>
                      <a:r>
                        <a:rPr lang="tr-TR" sz="1200" dirty="0" err="1"/>
                        <a:t>Primer</a:t>
                      </a:r>
                      <a:r>
                        <a:rPr lang="tr-TR" sz="1200" dirty="0"/>
                        <a:t>, </a:t>
                      </a:r>
                    </a:p>
                    <a:p>
                      <a:pPr algn="l"/>
                      <a:r>
                        <a:rPr lang="tr-TR" sz="1200" dirty="0" err="1"/>
                        <a:t>Sekonder</a:t>
                      </a:r>
                      <a:r>
                        <a:rPr lang="tr-TR" sz="1200" dirty="0"/>
                        <a:t> Mekanik </a:t>
                      </a:r>
                      <a:r>
                        <a:rPr lang="tr-TR" sz="1200" dirty="0" err="1"/>
                        <a:t>Konstriksüyon</a:t>
                      </a:r>
                      <a:r>
                        <a:rPr lang="tr-TR" sz="1200" dirty="0"/>
                        <a:t> </a:t>
                      </a:r>
                    </a:p>
                    <a:p>
                      <a:pPr algn="l"/>
                      <a:r>
                        <a:rPr lang="tr-TR" sz="1200" dirty="0"/>
                        <a:t>Yapılarında Yeni Teknikler Kullanılarak </a:t>
                      </a:r>
                    </a:p>
                    <a:p>
                      <a:pPr algn="l"/>
                      <a:r>
                        <a:rPr lang="tr-TR" sz="1200" dirty="0"/>
                        <a:t>Güç Sabit Kalmak Kaydıyla Ekonomik </a:t>
                      </a:r>
                    </a:p>
                    <a:p>
                      <a:pPr algn="l"/>
                      <a:r>
                        <a:rPr lang="tr-TR" sz="1200" dirty="0"/>
                        <a:t>Kompakt Trafo Prototip </a:t>
                      </a:r>
                      <a:r>
                        <a:rPr lang="tr-TR" sz="1200" dirty="0" err="1"/>
                        <a:t>Imal</a:t>
                      </a:r>
                      <a:r>
                        <a:rPr lang="tr-TR" sz="1200" dirty="0"/>
                        <a:t> Deneysel </a:t>
                      </a:r>
                      <a:r>
                        <a:rPr lang="tr-TR" sz="1200" dirty="0" err="1"/>
                        <a:t>Çalısması</a:t>
                      </a:r>
                      <a:r>
                        <a:rPr lang="tr-TR" sz="12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err="1">
                          <a:ln>
                            <a:noFill/>
                          </a:ln>
                          <a:solidFill>
                            <a:prstClr val="black"/>
                          </a:solidFill>
                          <a:effectLst/>
                          <a:uLnTx/>
                          <a:uFillTx/>
                          <a:latin typeface="Constantia"/>
                          <a:ea typeface="+mn-ea"/>
                          <a:cs typeface="+mn-cs"/>
                        </a:rPr>
                        <a:t>Doç.Dr.Ali</a:t>
                      </a:r>
                      <a:r>
                        <a:rPr kumimoji="0" lang="tr-TR" sz="1050" b="0" i="0" u="none" strike="noStrike" kern="1200" cap="none" spc="0" normalizeH="0" baseline="0" noProof="0" dirty="0">
                          <a:ln>
                            <a:noFill/>
                          </a:ln>
                          <a:solidFill>
                            <a:prstClr val="black"/>
                          </a:solidFill>
                          <a:effectLst/>
                          <a:uLnTx/>
                          <a:uFillTx/>
                          <a:latin typeface="Constantia"/>
                          <a:ea typeface="+mn-ea"/>
                          <a:cs typeface="+mn-cs"/>
                        </a:rPr>
                        <a:t> KIRÇAY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t>DANIŞMAN</a:t>
                      </a:r>
                    </a:p>
                  </a:txBody>
                  <a:tcPr/>
                </a:tc>
                <a:tc>
                  <a:txBody>
                    <a:bodyPr/>
                    <a:lstStyle/>
                    <a:p>
                      <a:r>
                        <a:rPr lang="tr-TR" sz="1050" dirty="0"/>
                        <a:t>KOSGEB Araştırma-Geliştirme,</a:t>
                      </a:r>
                    </a:p>
                    <a:p>
                      <a:r>
                        <a:rPr lang="tr-TR" sz="1050" dirty="0"/>
                        <a:t> </a:t>
                      </a:r>
                      <a:r>
                        <a:rPr lang="tr-TR" sz="1050" dirty="0" err="1"/>
                        <a:t>İnovasyon</a:t>
                      </a:r>
                      <a:r>
                        <a:rPr lang="tr-TR" sz="1050" dirty="0"/>
                        <a:t> ve Endüstriyel Uygulama Destek Programı,</a:t>
                      </a:r>
                    </a:p>
                    <a:p>
                      <a:r>
                        <a:rPr lang="tr-TR" sz="1050" dirty="0"/>
                        <a:t> </a:t>
                      </a:r>
                      <a:r>
                        <a:rPr lang="tr-TR" sz="1050" dirty="0" err="1"/>
                        <a:t>Meksan</a:t>
                      </a:r>
                      <a:r>
                        <a:rPr lang="tr-TR" sz="1050" dirty="0"/>
                        <a:t> Trafo Sanayi ve Ticaret Limited Şirketi 21/09/2014-22/09/2015</a:t>
                      </a:r>
                    </a:p>
                  </a:txBody>
                  <a:tcPr/>
                </a:tc>
                <a:tc>
                  <a:txBody>
                    <a:bodyPr/>
                    <a:lstStyle/>
                    <a:p>
                      <a:r>
                        <a:rPr lang="tr-TR" sz="1050" dirty="0"/>
                        <a:t>683.096,27 TL</a:t>
                      </a:r>
                    </a:p>
                  </a:txBody>
                  <a:tcPr/>
                </a:tc>
                <a:extLst>
                  <a:ext uri="{0D108BD9-81ED-4DB2-BD59-A6C34878D82A}">
                    <a16:rowId xmlns:a16="http://schemas.microsoft.com/office/drawing/2014/main" xmlns="" val="148072318"/>
                  </a:ext>
                </a:extLst>
              </a:tr>
              <a:tr h="1368133">
                <a:tc>
                  <a:txBody>
                    <a:bodyPr/>
                    <a:lstStyle/>
                    <a:p>
                      <a:r>
                        <a:rPr lang="tr-TR" sz="1400" dirty="0"/>
                        <a:t>"Kısa Devrelere Dayanıklı </a:t>
                      </a:r>
                    </a:p>
                    <a:p>
                      <a:r>
                        <a:rPr lang="tr-TR" sz="1400" dirty="0"/>
                        <a:t>16 MVA Güç Trafosu Üretimi"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err="1">
                          <a:ln>
                            <a:noFill/>
                          </a:ln>
                          <a:solidFill>
                            <a:prstClr val="black"/>
                          </a:solidFill>
                          <a:effectLst/>
                          <a:uLnTx/>
                          <a:uFillTx/>
                          <a:latin typeface="Constantia"/>
                          <a:ea typeface="+mn-ea"/>
                          <a:cs typeface="+mn-cs"/>
                        </a:rPr>
                        <a:t>Doç.Dr.Ali</a:t>
                      </a:r>
                      <a:r>
                        <a:rPr kumimoji="0" lang="tr-TR" sz="1050" b="0" i="0" u="none" strike="noStrike" kern="1200" cap="none" spc="0" normalizeH="0" baseline="0" noProof="0" dirty="0">
                          <a:ln>
                            <a:noFill/>
                          </a:ln>
                          <a:solidFill>
                            <a:prstClr val="black"/>
                          </a:solidFill>
                          <a:effectLst/>
                          <a:uLnTx/>
                          <a:uFillTx/>
                          <a:latin typeface="Constantia"/>
                          <a:ea typeface="+mn-ea"/>
                          <a:cs typeface="+mn-cs"/>
                        </a:rPr>
                        <a:t> KIRÇAY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t>DANIŞMAN</a:t>
                      </a:r>
                    </a:p>
                    <a:p>
                      <a:endParaRPr lang="tr-TR" sz="1050" dirty="0"/>
                    </a:p>
                  </a:txBody>
                  <a:tcPr/>
                </a:tc>
                <a:tc>
                  <a:txBody>
                    <a:bodyPr/>
                    <a:lstStyle/>
                    <a:p>
                      <a:r>
                        <a:rPr lang="tr-TR" sz="1050" dirty="0"/>
                        <a:t>KOSGEB Araştırma-Geliştirme,</a:t>
                      </a:r>
                    </a:p>
                    <a:p>
                      <a:r>
                        <a:rPr lang="tr-TR" sz="1050" dirty="0"/>
                        <a:t> </a:t>
                      </a:r>
                      <a:r>
                        <a:rPr lang="tr-TR" sz="1050" dirty="0" err="1"/>
                        <a:t>İnovasyon</a:t>
                      </a:r>
                      <a:r>
                        <a:rPr lang="tr-TR" sz="1050" dirty="0"/>
                        <a:t> ve Endüstriyel Uygulama Destek Programı,</a:t>
                      </a:r>
                    </a:p>
                    <a:p>
                      <a:r>
                        <a:rPr lang="tr-TR" sz="1050" dirty="0"/>
                        <a:t> </a:t>
                      </a:r>
                      <a:r>
                        <a:rPr lang="tr-TR" sz="1050" dirty="0" err="1"/>
                        <a:t>Meksan</a:t>
                      </a:r>
                      <a:r>
                        <a:rPr lang="tr-TR" sz="1050" dirty="0"/>
                        <a:t> Trafo Sanayi ve Ticaret Limited Şirketi Ocak 2012-Ocak 2013</a:t>
                      </a:r>
                    </a:p>
                  </a:txBody>
                  <a:tcPr/>
                </a:tc>
                <a:tc>
                  <a:txBody>
                    <a:bodyPr/>
                    <a:lstStyle/>
                    <a:p>
                      <a:r>
                        <a:rPr lang="tr-TR" sz="1050" dirty="0"/>
                        <a:t>583.096,00 TL</a:t>
                      </a:r>
                    </a:p>
                  </a:txBody>
                  <a:tcPr/>
                </a:tc>
                <a:extLst>
                  <a:ext uri="{0D108BD9-81ED-4DB2-BD59-A6C34878D82A}">
                    <a16:rowId xmlns:a16="http://schemas.microsoft.com/office/drawing/2014/main" xmlns="" val="3382826460"/>
                  </a:ext>
                </a:extLst>
              </a:tr>
              <a:tr h="660081">
                <a:tc>
                  <a:txBody>
                    <a:bodyPr/>
                    <a:lstStyle/>
                    <a:p>
                      <a:r>
                        <a:rPr lang="en-US" sz="1200" dirty="0"/>
                        <a:t>"</a:t>
                      </a:r>
                      <a:r>
                        <a:rPr lang="en-US" sz="1200" dirty="0" err="1"/>
                        <a:t>Robotik</a:t>
                      </a:r>
                      <a:r>
                        <a:rPr lang="en-US" sz="1200" dirty="0"/>
                        <a:t> </a:t>
                      </a:r>
                      <a:r>
                        <a:rPr lang="en-US" sz="1200" dirty="0" err="1"/>
                        <a:t>Uygulama</a:t>
                      </a:r>
                      <a:r>
                        <a:rPr lang="en-US" sz="1200" dirty="0"/>
                        <a:t> </a:t>
                      </a:r>
                      <a:r>
                        <a:rPr lang="en-US" sz="1200" dirty="0" err="1"/>
                        <a:t>Projesi</a:t>
                      </a:r>
                      <a:r>
                        <a:rPr lang="en-US" sz="1200" dirty="0"/>
                        <a:t>", </a:t>
                      </a:r>
                    </a:p>
                    <a:p>
                      <a:r>
                        <a:rPr lang="en-US" sz="1200" dirty="0"/>
                        <a:t>(Asia-Pacific Robot Contest 2009 TOKYO </a:t>
                      </a:r>
                      <a:r>
                        <a:rPr lang="en-US" sz="1200" dirty="0" err="1"/>
                        <a:t>yarışması</a:t>
                      </a:r>
                      <a:r>
                        <a:rPr lang="en-US" sz="1200" dirty="0"/>
                        <a:t>)</a:t>
                      </a:r>
                      <a:endParaRPr lang="tr-T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err="1">
                          <a:ln>
                            <a:noFill/>
                          </a:ln>
                          <a:solidFill>
                            <a:prstClr val="black"/>
                          </a:solidFill>
                          <a:effectLst/>
                          <a:uLnTx/>
                          <a:uFillTx/>
                          <a:latin typeface="+mn-lt"/>
                          <a:ea typeface="+mn-ea"/>
                          <a:cs typeface="+mn-cs"/>
                        </a:rPr>
                        <a:t>Doç.Dr.Ali</a:t>
                      </a:r>
                      <a:r>
                        <a:rPr kumimoji="0" lang="tr-TR" sz="1050" b="0" i="0" u="none" strike="noStrike" kern="1200" cap="none" spc="0" normalizeH="0" baseline="0" noProof="0" dirty="0">
                          <a:ln>
                            <a:noFill/>
                          </a:ln>
                          <a:solidFill>
                            <a:prstClr val="black"/>
                          </a:solidFill>
                          <a:effectLst/>
                          <a:uLnTx/>
                          <a:uFillTx/>
                          <a:latin typeface="+mn-lt"/>
                          <a:ea typeface="+mn-ea"/>
                          <a:cs typeface="+mn-cs"/>
                        </a:rPr>
                        <a:t> KIRÇAY</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t>ARAŞTIRMACI</a:t>
                      </a:r>
                    </a:p>
                    <a:p>
                      <a:endParaRPr lang="tr-TR" sz="1050" dirty="0"/>
                    </a:p>
                  </a:txBody>
                  <a:tcPr/>
                </a:tc>
                <a:tc>
                  <a:txBody>
                    <a:bodyPr/>
                    <a:lstStyle/>
                    <a:p>
                      <a:r>
                        <a:rPr lang="tr-TR" sz="1050" dirty="0"/>
                        <a:t>Pamukkale Üniversitesi </a:t>
                      </a:r>
                    </a:p>
                    <a:p>
                      <a:r>
                        <a:rPr lang="tr-TR" sz="1050" dirty="0"/>
                        <a:t>Bilimsel Araştırma Projesi </a:t>
                      </a:r>
                    </a:p>
                    <a:p>
                      <a:r>
                        <a:rPr lang="tr-TR" sz="1050" dirty="0"/>
                        <a:t>(PAUBAP), 2009KRM002,</a:t>
                      </a:r>
                    </a:p>
                    <a:p>
                      <a:endParaRPr lang="tr-TR" sz="1050" dirty="0"/>
                    </a:p>
                  </a:txBody>
                  <a:tcPr/>
                </a:tc>
                <a:tc>
                  <a:txBody>
                    <a:bodyPr/>
                    <a:lstStyle/>
                    <a:p>
                      <a:endParaRPr lang="tr-TR" sz="1050" dirty="0"/>
                    </a:p>
                  </a:txBody>
                  <a:tcPr/>
                </a:tc>
                <a:extLst>
                  <a:ext uri="{0D108BD9-81ED-4DB2-BD59-A6C34878D82A}">
                    <a16:rowId xmlns:a16="http://schemas.microsoft.com/office/drawing/2014/main" xmlns="" val="3559779551"/>
                  </a:ext>
                </a:extLst>
              </a:tr>
            </a:tbl>
          </a:graphicData>
        </a:graphic>
      </p:graphicFrame>
      <p:pic>
        <p:nvPicPr>
          <p:cNvPr id="4" name="Picture 2" descr="C:\Users\Celal\Desktop\remzi hoca\mühendislik.png"/>
          <p:cNvPicPr>
            <a:picLocks noChangeAspect="1" noChangeArrowheads="1"/>
          </p:cNvPicPr>
          <p:nvPr/>
        </p:nvPicPr>
        <p:blipFill>
          <a:blip r:embed="rId2" cstate="print"/>
          <a:srcRect/>
          <a:stretch>
            <a:fillRect/>
          </a:stretch>
        </p:blipFill>
        <p:spPr bwMode="auto">
          <a:xfrm>
            <a:off x="8572524" y="0"/>
            <a:ext cx="571476" cy="571484"/>
          </a:xfrm>
          <a:prstGeom prst="rect">
            <a:avLst/>
          </a:prstGeom>
          <a:noFill/>
        </p:spPr>
      </p:pic>
      <p:pic>
        <p:nvPicPr>
          <p:cNvPr id="6" name="Picture 3" descr="C:\Users\Celal\Desktop\remzi hoca\hru_amblem_logo.png"/>
          <p:cNvPicPr>
            <a:picLocks noChangeAspect="1" noChangeArrowheads="1"/>
          </p:cNvPicPr>
          <p:nvPr/>
        </p:nvPicPr>
        <p:blipFill>
          <a:blip r:embed="rId3" cstate="print"/>
          <a:srcRect/>
          <a:stretch>
            <a:fillRect/>
          </a:stretch>
        </p:blipFill>
        <p:spPr bwMode="auto">
          <a:xfrm>
            <a:off x="0" y="0"/>
            <a:ext cx="571472" cy="570755"/>
          </a:xfrm>
          <a:prstGeom prst="rect">
            <a:avLst/>
          </a:prstGeom>
          <a:noFill/>
        </p:spPr>
      </p:pic>
    </p:spTree>
    <p:extLst>
      <p:ext uri="{BB962C8B-B14F-4D97-AF65-F5344CB8AC3E}">
        <p14:creationId xmlns:p14="http://schemas.microsoft.com/office/powerpoint/2010/main" val="8829088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xmlns="" id="{FB25B09F-7C2A-495E-ABA0-7157CC18ED02}"/>
              </a:ext>
            </a:extLst>
          </p:cNvPr>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55</a:t>
            </a:fld>
            <a:endParaRPr lang="tr-TR" dirty="0">
              <a:solidFill>
                <a:schemeClr val="tx1"/>
              </a:solidFill>
            </a:endParaRPr>
          </a:p>
        </p:txBody>
      </p:sp>
      <p:graphicFrame>
        <p:nvGraphicFramePr>
          <p:cNvPr id="4" name="Tablo 3">
            <a:extLst>
              <a:ext uri="{FF2B5EF4-FFF2-40B4-BE49-F238E27FC236}">
                <a16:creationId xmlns:a16="http://schemas.microsoft.com/office/drawing/2014/main" xmlns="" id="{88CE02EB-0169-415B-A1E6-6BE36F772D60}"/>
              </a:ext>
            </a:extLst>
          </p:cNvPr>
          <p:cNvGraphicFramePr>
            <a:graphicFrameLocks noGrp="1"/>
          </p:cNvGraphicFramePr>
          <p:nvPr>
            <p:extLst>
              <p:ext uri="{D42A27DB-BD31-4B8C-83A1-F6EECF244321}">
                <p14:modId xmlns:p14="http://schemas.microsoft.com/office/powerpoint/2010/main" val="3620219980"/>
              </p:ext>
            </p:extLst>
          </p:nvPr>
        </p:nvGraphicFramePr>
        <p:xfrm>
          <a:off x="214282" y="642922"/>
          <a:ext cx="8686799" cy="4610222"/>
        </p:xfrm>
        <a:graphic>
          <a:graphicData uri="http://schemas.openxmlformats.org/drawingml/2006/table">
            <a:tbl>
              <a:tblPr firstRow="1" bandRow="1">
                <a:tableStyleId>{5C22544A-7EE6-4342-B048-85BDC9FD1C3A}</a:tableStyleId>
              </a:tblPr>
              <a:tblGrid>
                <a:gridCol w="2483768">
                  <a:extLst>
                    <a:ext uri="{9D8B030D-6E8A-4147-A177-3AD203B41FA5}">
                      <a16:colId xmlns:a16="http://schemas.microsoft.com/office/drawing/2014/main" xmlns="" val="510218208"/>
                    </a:ext>
                  </a:extLst>
                </a:gridCol>
                <a:gridCol w="1800200">
                  <a:extLst>
                    <a:ext uri="{9D8B030D-6E8A-4147-A177-3AD203B41FA5}">
                      <a16:colId xmlns:a16="http://schemas.microsoft.com/office/drawing/2014/main" xmlns="" val="3577883695"/>
                    </a:ext>
                  </a:extLst>
                </a:gridCol>
                <a:gridCol w="1368152">
                  <a:extLst>
                    <a:ext uri="{9D8B030D-6E8A-4147-A177-3AD203B41FA5}">
                      <a16:colId xmlns:a16="http://schemas.microsoft.com/office/drawing/2014/main" xmlns="" val="3589843657"/>
                    </a:ext>
                  </a:extLst>
                </a:gridCol>
                <a:gridCol w="1872208">
                  <a:extLst>
                    <a:ext uri="{9D8B030D-6E8A-4147-A177-3AD203B41FA5}">
                      <a16:colId xmlns:a16="http://schemas.microsoft.com/office/drawing/2014/main" xmlns="" val="4160654194"/>
                    </a:ext>
                  </a:extLst>
                </a:gridCol>
                <a:gridCol w="1162471">
                  <a:extLst>
                    <a:ext uri="{9D8B030D-6E8A-4147-A177-3AD203B41FA5}">
                      <a16:colId xmlns:a16="http://schemas.microsoft.com/office/drawing/2014/main" xmlns="" val="3809601715"/>
                    </a:ext>
                  </a:extLst>
                </a:gridCol>
              </a:tblGrid>
              <a:tr h="635193">
                <a:tc>
                  <a:txBody>
                    <a:bodyPr/>
                    <a:lstStyle/>
                    <a:p>
                      <a:r>
                        <a:rPr lang="tr-TR" sz="1050" dirty="0"/>
                        <a:t>Proje Adı</a:t>
                      </a:r>
                    </a:p>
                  </a:txBody>
                  <a:tcPr/>
                </a:tc>
                <a:tc>
                  <a:txBody>
                    <a:bodyPr/>
                    <a:lstStyle/>
                    <a:p>
                      <a:r>
                        <a:rPr lang="tr-TR" sz="1050" dirty="0"/>
                        <a:t>Projede</a:t>
                      </a:r>
                      <a:r>
                        <a:rPr lang="tr-TR" sz="1050" baseline="0" dirty="0"/>
                        <a:t> yer alan öğretim elemanı</a:t>
                      </a:r>
                      <a:endParaRPr lang="tr-TR" sz="1050" dirty="0"/>
                    </a:p>
                  </a:txBody>
                  <a:tcPr/>
                </a:tc>
                <a:tc>
                  <a:txBody>
                    <a:bodyPr/>
                    <a:lstStyle/>
                    <a:p>
                      <a:r>
                        <a:rPr lang="tr-TR" sz="1050" dirty="0"/>
                        <a:t>Görevi</a:t>
                      </a:r>
                    </a:p>
                  </a:txBody>
                  <a:tcPr/>
                </a:tc>
                <a:tc>
                  <a:txBody>
                    <a:bodyPr/>
                    <a:lstStyle/>
                    <a:p>
                      <a:r>
                        <a:rPr lang="tr-TR" sz="1050" dirty="0"/>
                        <a:t>Destekleyen</a:t>
                      </a:r>
                      <a:r>
                        <a:rPr lang="tr-TR" sz="1050" baseline="0" dirty="0"/>
                        <a:t> Kurum</a:t>
                      </a:r>
                      <a:endParaRPr lang="tr-TR" sz="1050" dirty="0"/>
                    </a:p>
                  </a:txBody>
                  <a:tcPr/>
                </a:tc>
                <a:tc>
                  <a:txBody>
                    <a:bodyPr/>
                    <a:lstStyle/>
                    <a:p>
                      <a:r>
                        <a:rPr lang="tr-TR" sz="1050" dirty="0"/>
                        <a:t>Bütçe</a:t>
                      </a:r>
                    </a:p>
                  </a:txBody>
                  <a:tcPr/>
                </a:tc>
                <a:extLst>
                  <a:ext uri="{0D108BD9-81ED-4DB2-BD59-A6C34878D82A}">
                    <a16:rowId xmlns:a16="http://schemas.microsoft.com/office/drawing/2014/main" xmlns="" val="3456933132"/>
                  </a:ext>
                </a:extLst>
              </a:tr>
              <a:tr h="1471973">
                <a:tc>
                  <a:txBody>
                    <a:bodyPr/>
                    <a:lstStyle/>
                    <a:p>
                      <a:r>
                        <a:rPr lang="tr-TR" sz="1200" dirty="0"/>
                        <a:t>Elektrik-Elektronik Mühendisliğinde </a:t>
                      </a:r>
                    </a:p>
                    <a:p>
                      <a:r>
                        <a:rPr lang="tr-TR" sz="1200" dirty="0"/>
                        <a:t>Eğitim Öğretimin Kalitesini Artırmak </a:t>
                      </a:r>
                    </a:p>
                    <a:p>
                      <a:r>
                        <a:rPr lang="tr-TR" sz="1200" dirty="0"/>
                        <a:t>ve Sanayi Üniversite İşbirliğini Geliştirmek </a:t>
                      </a:r>
                    </a:p>
                    <a:p>
                      <a:r>
                        <a:rPr lang="tr-TR" sz="1200" dirty="0"/>
                        <a:t>İçin </a:t>
                      </a:r>
                      <a:r>
                        <a:rPr lang="tr-TR" sz="1200" dirty="0" err="1"/>
                        <a:t>Laboratuar</a:t>
                      </a:r>
                      <a:r>
                        <a:rPr lang="tr-TR" sz="1200" dirty="0"/>
                        <a:t> Altyapısı Kurma"</a:t>
                      </a:r>
                    </a:p>
                  </a:txBody>
                  <a:tcPr/>
                </a:tc>
                <a:tc>
                  <a:txBody>
                    <a:bodyPr/>
                    <a:lstStyle/>
                    <a:p>
                      <a:r>
                        <a:rPr lang="tr-TR" sz="1100" dirty="0" err="1"/>
                        <a:t>Doç.Dr.Ali</a:t>
                      </a:r>
                      <a:r>
                        <a:rPr lang="tr-TR" sz="1100" dirty="0"/>
                        <a:t> KIRÇAY</a:t>
                      </a:r>
                    </a:p>
                  </a:txBody>
                  <a:tcPr/>
                </a:tc>
                <a:tc>
                  <a:txBody>
                    <a:bodyPr/>
                    <a:lstStyle/>
                    <a:p>
                      <a:r>
                        <a:rPr lang="tr-TR" sz="1100" dirty="0"/>
                        <a:t>Araştırmacı</a:t>
                      </a:r>
                    </a:p>
                  </a:txBody>
                  <a:tcPr/>
                </a:tc>
                <a:tc>
                  <a:txBody>
                    <a:bodyPr/>
                    <a:lstStyle/>
                    <a:p>
                      <a:r>
                        <a:rPr lang="tr-TR" sz="1100" dirty="0"/>
                        <a:t>Pamukkale Üniversitesi </a:t>
                      </a:r>
                    </a:p>
                    <a:p>
                      <a:r>
                        <a:rPr lang="tr-TR" sz="1100" dirty="0"/>
                        <a:t>Bilimsel Araştırma Projesi </a:t>
                      </a:r>
                    </a:p>
                    <a:p>
                      <a:r>
                        <a:rPr lang="tr-TR" sz="1100" dirty="0"/>
                        <a:t>(PAUBAP), 2008KRM016</a:t>
                      </a:r>
                    </a:p>
                  </a:txBody>
                  <a:tcPr/>
                </a:tc>
                <a:tc>
                  <a:txBody>
                    <a:bodyPr/>
                    <a:lstStyle/>
                    <a:p>
                      <a:r>
                        <a:rPr lang="tr-TR" dirty="0"/>
                        <a:t>-</a:t>
                      </a:r>
                    </a:p>
                  </a:txBody>
                  <a:tcPr/>
                </a:tc>
                <a:extLst>
                  <a:ext uri="{0D108BD9-81ED-4DB2-BD59-A6C34878D82A}">
                    <a16:rowId xmlns:a16="http://schemas.microsoft.com/office/drawing/2014/main" xmlns="" val="3587143375"/>
                  </a:ext>
                </a:extLst>
              </a:tr>
              <a:tr h="804042">
                <a:tc>
                  <a:txBody>
                    <a:bodyPr/>
                    <a:lstStyle/>
                    <a:p>
                      <a:r>
                        <a:rPr lang="tr-TR" sz="1200" dirty="0"/>
                        <a:t>Silikon Tabanlı Hassas, Kararlı Yerli ve Milli Sıcaklık </a:t>
                      </a:r>
                      <a:r>
                        <a:rPr lang="tr-TR" sz="1200" dirty="0" err="1"/>
                        <a:t>Sensörü</a:t>
                      </a:r>
                      <a:r>
                        <a:rPr lang="tr-TR" sz="1200" dirty="0"/>
                        <a:t> Üretimi </a:t>
                      </a:r>
                    </a:p>
                  </a:txBody>
                  <a:tcPr/>
                </a:tc>
                <a:tc>
                  <a:txBody>
                    <a:bodyPr/>
                    <a:lstStyle/>
                    <a:p>
                      <a:r>
                        <a:rPr lang="tr-TR" sz="1050" dirty="0"/>
                        <a:t> Dr. </a:t>
                      </a:r>
                      <a:r>
                        <a:rPr lang="tr-TR" sz="1050" dirty="0" err="1"/>
                        <a:t>Öğr</a:t>
                      </a:r>
                      <a:r>
                        <a:rPr lang="tr-TR" sz="1050" dirty="0"/>
                        <a:t>. Üyesi  Hasan GÖKTAŞ</a:t>
                      </a:r>
                    </a:p>
                  </a:txBody>
                  <a:tcPr/>
                </a:tc>
                <a:tc>
                  <a:txBody>
                    <a:bodyPr/>
                    <a:lstStyle/>
                    <a:p>
                      <a:r>
                        <a:rPr lang="tr-TR" sz="1050" dirty="0"/>
                        <a:t>Yürütücü</a:t>
                      </a:r>
                    </a:p>
                  </a:txBody>
                  <a:tcPr/>
                </a:tc>
                <a:tc>
                  <a:txBody>
                    <a:bodyPr/>
                    <a:lstStyle/>
                    <a:p>
                      <a:r>
                        <a:rPr lang="tr-TR" sz="1050" dirty="0"/>
                        <a:t>HÜBAK</a:t>
                      </a:r>
                    </a:p>
                  </a:txBody>
                  <a:tcPr/>
                </a:tc>
                <a:tc>
                  <a:txBody>
                    <a:bodyPr/>
                    <a:lstStyle/>
                    <a:p>
                      <a:r>
                        <a:rPr lang="tr-TR" sz="1200" dirty="0"/>
                        <a:t>220000 TL</a:t>
                      </a:r>
                    </a:p>
                  </a:txBody>
                  <a:tcPr/>
                </a:tc>
                <a:extLst>
                  <a:ext uri="{0D108BD9-81ED-4DB2-BD59-A6C34878D82A}">
                    <a16:rowId xmlns:a16="http://schemas.microsoft.com/office/drawing/2014/main" xmlns="" val="3096197514"/>
                  </a:ext>
                </a:extLst>
              </a:tr>
              <a:tr h="849507">
                <a:tc>
                  <a:txBody>
                    <a:bodyPr/>
                    <a:lstStyle/>
                    <a:p>
                      <a:r>
                        <a:rPr lang="tr-TR" sz="1200" dirty="0"/>
                        <a:t>Topraktaki Organik Madde Analizi için Mobil ve Akıllı Bir Sistem Tasarımı</a:t>
                      </a:r>
                    </a:p>
                  </a:txBody>
                  <a:tcPr/>
                </a:tc>
                <a:tc>
                  <a:txBody>
                    <a:bodyPr/>
                    <a:lstStyle/>
                    <a:p>
                      <a:r>
                        <a:rPr lang="tr-TR" sz="1050" dirty="0"/>
                        <a:t> Dr. </a:t>
                      </a:r>
                      <a:r>
                        <a:rPr lang="tr-TR" sz="1050" dirty="0" err="1"/>
                        <a:t>Öğr</a:t>
                      </a:r>
                      <a:r>
                        <a:rPr lang="tr-TR" sz="1050"/>
                        <a:t>. Üyesi Hasan GÖKTAŞ</a:t>
                      </a:r>
                      <a:endParaRPr lang="tr-TR" sz="1050" dirty="0"/>
                    </a:p>
                  </a:txBody>
                  <a:tcPr/>
                </a:tc>
                <a:tc>
                  <a:txBody>
                    <a:bodyPr/>
                    <a:lstStyle/>
                    <a:p>
                      <a:r>
                        <a:rPr lang="tr-TR" sz="1050" dirty="0"/>
                        <a:t>Yürütücü</a:t>
                      </a:r>
                    </a:p>
                  </a:txBody>
                  <a:tcPr/>
                </a:tc>
                <a:tc>
                  <a:txBody>
                    <a:bodyPr/>
                    <a:lstStyle/>
                    <a:p>
                      <a:r>
                        <a:rPr lang="tr-TR" sz="1050" dirty="0"/>
                        <a:t>HÜBAK</a:t>
                      </a:r>
                    </a:p>
                  </a:txBody>
                  <a:tcPr/>
                </a:tc>
                <a:tc>
                  <a:txBody>
                    <a:bodyPr/>
                    <a:lstStyle/>
                    <a:p>
                      <a:r>
                        <a:rPr lang="tr-TR" sz="1200" dirty="0"/>
                        <a:t>20000 TL</a:t>
                      </a:r>
                    </a:p>
                  </a:txBody>
                  <a:tcPr/>
                </a:tc>
                <a:extLst>
                  <a:ext uri="{0D108BD9-81ED-4DB2-BD59-A6C34878D82A}">
                    <a16:rowId xmlns:a16="http://schemas.microsoft.com/office/drawing/2014/main" xmlns="" val="1134183347"/>
                  </a:ext>
                </a:extLst>
              </a:tr>
              <a:tr h="849507">
                <a:tc>
                  <a:txBody>
                    <a:bodyPr/>
                    <a:lstStyle/>
                    <a:p>
                      <a:r>
                        <a:rPr lang="tr-TR" sz="1200" dirty="0"/>
                        <a:t>MEMS &amp; VLSI </a:t>
                      </a:r>
                      <a:r>
                        <a:rPr lang="tr-TR" sz="1200" dirty="0" err="1"/>
                        <a:t>labimiz</a:t>
                      </a:r>
                      <a:r>
                        <a:rPr lang="tr-TR" sz="1200" dirty="0"/>
                        <a:t> </a:t>
                      </a:r>
                      <a:r>
                        <a:rPr lang="tr-TR" sz="1200" dirty="0" err="1"/>
                        <a:t>icin</a:t>
                      </a:r>
                      <a:r>
                        <a:rPr lang="tr-TR" sz="1200" dirty="0"/>
                        <a:t> Intel </a:t>
                      </a:r>
                      <a:r>
                        <a:rPr lang="tr-TR" sz="1200" dirty="0" err="1"/>
                        <a:t>firmasindan</a:t>
                      </a:r>
                      <a:r>
                        <a:rPr lang="tr-TR" sz="1200" dirty="0"/>
                        <a:t> </a:t>
                      </a:r>
                      <a:r>
                        <a:rPr lang="tr-TR" sz="1200" dirty="0" err="1"/>
                        <a:t>destegimiz</a:t>
                      </a:r>
                      <a:endParaRPr lang="tr-TR" sz="1200" dirty="0"/>
                    </a:p>
                  </a:txBody>
                  <a:tcPr/>
                </a:tc>
                <a:tc>
                  <a:txBody>
                    <a:bodyPr/>
                    <a:lstStyle/>
                    <a:p>
                      <a:r>
                        <a:rPr lang="tr-TR" sz="1050" dirty="0"/>
                        <a:t> Dr. </a:t>
                      </a:r>
                      <a:r>
                        <a:rPr lang="tr-TR" sz="1050" dirty="0" err="1"/>
                        <a:t>Öğr</a:t>
                      </a:r>
                      <a:r>
                        <a:rPr lang="tr-TR" sz="1050" dirty="0"/>
                        <a:t>. Üyesi  Hasan GÖKTAŞ</a:t>
                      </a:r>
                    </a:p>
                  </a:txBody>
                  <a:tcPr/>
                </a:tc>
                <a:tc>
                  <a:txBody>
                    <a:bodyPr/>
                    <a:lstStyle/>
                    <a:p>
                      <a:r>
                        <a:rPr lang="tr-TR" sz="1050" dirty="0"/>
                        <a:t>Yürütücü</a:t>
                      </a:r>
                    </a:p>
                  </a:txBody>
                  <a:tcPr/>
                </a:tc>
                <a:tc>
                  <a:txBody>
                    <a:bodyPr/>
                    <a:lstStyle/>
                    <a:p>
                      <a:r>
                        <a:rPr lang="tr-TR" sz="1050" dirty="0"/>
                        <a:t>Intel _ California</a:t>
                      </a:r>
                    </a:p>
                  </a:txBody>
                  <a:tcPr/>
                </a:tc>
                <a:tc>
                  <a:txBody>
                    <a:bodyPr/>
                    <a:lstStyle/>
                    <a:p>
                      <a:r>
                        <a:rPr lang="tr-TR" sz="1200" dirty="0"/>
                        <a:t>186000 Dolar</a:t>
                      </a:r>
                    </a:p>
                  </a:txBody>
                  <a:tcPr/>
                </a:tc>
                <a:extLst>
                  <a:ext uri="{0D108BD9-81ED-4DB2-BD59-A6C34878D82A}">
                    <a16:rowId xmlns:a16="http://schemas.microsoft.com/office/drawing/2014/main" xmlns="" val="1772292952"/>
                  </a:ext>
                </a:extLst>
              </a:tr>
            </a:tbl>
          </a:graphicData>
        </a:graphic>
      </p:graphicFrame>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642910" cy="642103"/>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501090" y="0"/>
            <a:ext cx="642910" cy="642919"/>
          </a:xfrm>
          <a:prstGeom prst="rect">
            <a:avLst/>
          </a:prstGeom>
          <a:noFill/>
        </p:spPr>
      </p:pic>
    </p:spTree>
    <p:extLst>
      <p:ext uri="{BB962C8B-B14F-4D97-AF65-F5344CB8AC3E}">
        <p14:creationId xmlns:p14="http://schemas.microsoft.com/office/powerpoint/2010/main" val="3357577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xmlns="" id="{3959F6E4-0E3E-4CD6-AEC7-CA32305EB3D4}"/>
              </a:ext>
            </a:extLst>
          </p:cNvPr>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56</a:t>
            </a:fld>
            <a:endParaRPr lang="tr-TR">
              <a:solidFill>
                <a:schemeClr val="tx1"/>
              </a:solidFill>
            </a:endParaRPr>
          </a:p>
        </p:txBody>
      </p:sp>
      <p:graphicFrame>
        <p:nvGraphicFramePr>
          <p:cNvPr id="4" name="Tablo 3">
            <a:extLst>
              <a:ext uri="{FF2B5EF4-FFF2-40B4-BE49-F238E27FC236}">
                <a16:creationId xmlns:a16="http://schemas.microsoft.com/office/drawing/2014/main" xmlns="" id="{E2F67489-A6A2-44E7-901E-DB70FD5A54FD}"/>
              </a:ext>
            </a:extLst>
          </p:cNvPr>
          <p:cNvGraphicFramePr>
            <a:graphicFrameLocks noGrp="1"/>
          </p:cNvGraphicFramePr>
          <p:nvPr>
            <p:extLst>
              <p:ext uri="{D42A27DB-BD31-4B8C-83A1-F6EECF244321}">
                <p14:modId xmlns:p14="http://schemas.microsoft.com/office/powerpoint/2010/main" val="350579614"/>
              </p:ext>
            </p:extLst>
          </p:nvPr>
        </p:nvGraphicFramePr>
        <p:xfrm>
          <a:off x="285720" y="571484"/>
          <a:ext cx="8501123" cy="4583602"/>
        </p:xfrm>
        <a:graphic>
          <a:graphicData uri="http://schemas.openxmlformats.org/drawingml/2006/table">
            <a:tbl>
              <a:tblPr firstRow="1" bandRow="1">
                <a:tableStyleId>{5C22544A-7EE6-4342-B048-85BDC9FD1C3A}</a:tableStyleId>
              </a:tblPr>
              <a:tblGrid>
                <a:gridCol w="3326107">
                  <a:extLst>
                    <a:ext uri="{9D8B030D-6E8A-4147-A177-3AD203B41FA5}">
                      <a16:colId xmlns:a16="http://schemas.microsoft.com/office/drawing/2014/main" xmlns="" val="831569123"/>
                    </a:ext>
                  </a:extLst>
                </a:gridCol>
                <a:gridCol w="1639151">
                  <a:extLst>
                    <a:ext uri="{9D8B030D-6E8A-4147-A177-3AD203B41FA5}">
                      <a16:colId xmlns:a16="http://schemas.microsoft.com/office/drawing/2014/main" xmlns="" val="1297772965"/>
                    </a:ext>
                  </a:extLst>
                </a:gridCol>
                <a:gridCol w="1276438">
                  <a:extLst>
                    <a:ext uri="{9D8B030D-6E8A-4147-A177-3AD203B41FA5}">
                      <a16:colId xmlns:a16="http://schemas.microsoft.com/office/drawing/2014/main" xmlns="" val="2170715339"/>
                    </a:ext>
                  </a:extLst>
                </a:gridCol>
                <a:gridCol w="1206192">
                  <a:extLst>
                    <a:ext uri="{9D8B030D-6E8A-4147-A177-3AD203B41FA5}">
                      <a16:colId xmlns:a16="http://schemas.microsoft.com/office/drawing/2014/main" xmlns="" val="579566362"/>
                    </a:ext>
                  </a:extLst>
                </a:gridCol>
                <a:gridCol w="1053235">
                  <a:extLst>
                    <a:ext uri="{9D8B030D-6E8A-4147-A177-3AD203B41FA5}">
                      <a16:colId xmlns:a16="http://schemas.microsoft.com/office/drawing/2014/main" xmlns="" val="3683009333"/>
                    </a:ext>
                  </a:extLst>
                </a:gridCol>
              </a:tblGrid>
              <a:tr h="462947">
                <a:tc>
                  <a:txBody>
                    <a:bodyPr/>
                    <a:lstStyle/>
                    <a:p>
                      <a:r>
                        <a:rPr lang="tr-TR" sz="1050" dirty="0"/>
                        <a:t>Proje Adı</a:t>
                      </a:r>
                    </a:p>
                  </a:txBody>
                  <a:tcPr/>
                </a:tc>
                <a:tc>
                  <a:txBody>
                    <a:bodyPr/>
                    <a:lstStyle/>
                    <a:p>
                      <a:r>
                        <a:rPr lang="tr-TR" sz="1050" dirty="0"/>
                        <a:t>Projede</a:t>
                      </a:r>
                      <a:r>
                        <a:rPr lang="tr-TR" sz="1050" baseline="0" dirty="0"/>
                        <a:t> yer alan öğretim elemanı</a:t>
                      </a:r>
                      <a:endParaRPr lang="tr-TR" sz="1050" dirty="0"/>
                    </a:p>
                  </a:txBody>
                  <a:tcPr/>
                </a:tc>
                <a:tc>
                  <a:txBody>
                    <a:bodyPr/>
                    <a:lstStyle/>
                    <a:p>
                      <a:r>
                        <a:rPr lang="tr-TR" sz="1050" dirty="0"/>
                        <a:t>Görevi</a:t>
                      </a:r>
                    </a:p>
                  </a:txBody>
                  <a:tcPr/>
                </a:tc>
                <a:tc>
                  <a:txBody>
                    <a:bodyPr/>
                    <a:lstStyle/>
                    <a:p>
                      <a:r>
                        <a:rPr lang="tr-TR" sz="1050" dirty="0"/>
                        <a:t>Destekleyen</a:t>
                      </a:r>
                      <a:r>
                        <a:rPr lang="tr-TR" sz="1050" baseline="0" dirty="0"/>
                        <a:t> Kurum</a:t>
                      </a:r>
                      <a:endParaRPr lang="tr-TR" sz="1050" dirty="0"/>
                    </a:p>
                  </a:txBody>
                  <a:tcPr/>
                </a:tc>
                <a:tc>
                  <a:txBody>
                    <a:bodyPr/>
                    <a:lstStyle/>
                    <a:p>
                      <a:r>
                        <a:rPr lang="tr-TR" sz="1050" dirty="0"/>
                        <a:t>Bütçe</a:t>
                      </a:r>
                    </a:p>
                  </a:txBody>
                  <a:tcPr/>
                </a:tc>
                <a:extLst>
                  <a:ext uri="{0D108BD9-81ED-4DB2-BD59-A6C34878D82A}">
                    <a16:rowId xmlns:a16="http://schemas.microsoft.com/office/drawing/2014/main" xmlns="" val="2299501550"/>
                  </a:ext>
                </a:extLst>
              </a:tr>
              <a:tr h="538043">
                <a:tc>
                  <a:txBody>
                    <a:bodyPr/>
                    <a:lstStyle/>
                    <a:p>
                      <a:r>
                        <a:rPr lang="tr-TR" sz="1200" dirty="0"/>
                        <a:t>Derin Öğrenme Algoritmaları ile Sperm Morfolojisine Bağlı Semen Kalitesi Belirleme</a:t>
                      </a:r>
                    </a:p>
                  </a:txBody>
                  <a:tcPr/>
                </a:tc>
                <a:tc>
                  <a:txBody>
                    <a:bodyPr/>
                    <a:lstStyle/>
                    <a:p>
                      <a:r>
                        <a:rPr lang="tr-TR" sz="1050" dirty="0" err="1"/>
                        <a:t>Dr.Öğr.Üyesi</a:t>
                      </a:r>
                      <a:r>
                        <a:rPr lang="tr-TR" sz="1050" dirty="0"/>
                        <a:t> Kerim KARADAĞ</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t>Yardımcı Araştırmacı</a:t>
                      </a:r>
                    </a:p>
                    <a:p>
                      <a:endParaRPr lang="tr-TR" sz="1050" dirty="0"/>
                    </a:p>
                  </a:txBody>
                  <a:tcPr/>
                </a:tc>
                <a:tc>
                  <a:txBody>
                    <a:bodyPr/>
                    <a:lstStyle/>
                    <a:p>
                      <a:r>
                        <a:rPr lang="tr-TR" sz="1050" dirty="0"/>
                        <a:t>HÜBAK</a:t>
                      </a:r>
                    </a:p>
                  </a:txBody>
                  <a:tcPr/>
                </a:tc>
                <a:tc>
                  <a:txBody>
                    <a:bodyPr/>
                    <a:lstStyle/>
                    <a:p>
                      <a:r>
                        <a:rPr lang="tr-TR" sz="1200" dirty="0"/>
                        <a:t>23.000 TL</a:t>
                      </a:r>
                    </a:p>
                  </a:txBody>
                  <a:tcPr/>
                </a:tc>
                <a:extLst>
                  <a:ext uri="{0D108BD9-81ED-4DB2-BD59-A6C34878D82A}">
                    <a16:rowId xmlns:a16="http://schemas.microsoft.com/office/drawing/2014/main" xmlns="" val="2837224074"/>
                  </a:ext>
                </a:extLst>
              </a:tr>
              <a:tr h="538043">
                <a:tc>
                  <a:txBody>
                    <a:bodyPr/>
                    <a:lstStyle/>
                    <a:p>
                      <a:r>
                        <a:rPr lang="tr-TR" sz="1200" dirty="0"/>
                        <a:t>GAP Yeşil Enerji Bölgesi (YEB) Kamusal Entegrasyon Projesi</a:t>
                      </a:r>
                    </a:p>
                  </a:txBody>
                  <a:tcPr/>
                </a:tc>
                <a:tc>
                  <a:txBody>
                    <a:bodyPr/>
                    <a:lstStyle/>
                    <a:p>
                      <a:r>
                        <a:rPr lang="tr-TR" sz="1050" dirty="0" err="1"/>
                        <a:t>Arş.Gör.Fatma</a:t>
                      </a:r>
                      <a:r>
                        <a:rPr lang="tr-TR" sz="1050" dirty="0"/>
                        <a:t> Zuhal ADALAR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dirty="0"/>
                        <a:t>Araştırmacı</a:t>
                      </a:r>
                    </a:p>
                    <a:p>
                      <a:endParaRPr lang="tr-TR" sz="1050" dirty="0"/>
                    </a:p>
                  </a:txBody>
                  <a:tcPr/>
                </a:tc>
                <a:tc>
                  <a:txBody>
                    <a:bodyPr/>
                    <a:lstStyle/>
                    <a:p>
                      <a:r>
                        <a:rPr lang="tr-TR" sz="1050" dirty="0"/>
                        <a:t>GAP Bölge Kalkınma İdaresi Başkanlığı</a:t>
                      </a:r>
                    </a:p>
                  </a:txBody>
                  <a:tcPr/>
                </a:tc>
                <a:tc>
                  <a:txBody>
                    <a:bodyPr/>
                    <a:lstStyle/>
                    <a:p>
                      <a:r>
                        <a:rPr lang="tr-TR" sz="1200" dirty="0"/>
                        <a:t>550.000 TL</a:t>
                      </a:r>
                    </a:p>
                  </a:txBody>
                  <a:tcPr/>
                </a:tc>
                <a:extLst>
                  <a:ext uri="{0D108BD9-81ED-4DB2-BD59-A6C34878D82A}">
                    <a16:rowId xmlns:a16="http://schemas.microsoft.com/office/drawing/2014/main" xmlns="" val="3047255076"/>
                  </a:ext>
                </a:extLst>
              </a:tr>
              <a:tr h="839347">
                <a:tc>
                  <a:txBody>
                    <a:bodyPr/>
                    <a:lstStyle/>
                    <a:p>
                      <a:r>
                        <a:rPr lang="tr-TR" sz="1200" dirty="0"/>
                        <a:t>Yeni Doğan Bebeklerde </a:t>
                      </a:r>
                      <a:r>
                        <a:rPr lang="tr-TR" sz="1200" dirty="0" err="1"/>
                        <a:t>Yenidoğan</a:t>
                      </a:r>
                      <a:r>
                        <a:rPr lang="tr-TR" sz="1200" dirty="0"/>
                        <a:t> Sarılığının Akıllı Telefon ile Tespiti</a:t>
                      </a:r>
                    </a:p>
                  </a:txBody>
                  <a:tcPr/>
                </a:tc>
                <a:tc>
                  <a:txBody>
                    <a:bodyPr/>
                    <a:lstStyle/>
                    <a:p>
                      <a:r>
                        <a:rPr lang="tr-TR" sz="1050" dirty="0" err="1"/>
                        <a:t>Arş.Gör.Kubilay</a:t>
                      </a:r>
                      <a:r>
                        <a:rPr lang="tr-TR" sz="1050" dirty="0"/>
                        <a:t> AYTURAN</a:t>
                      </a:r>
                    </a:p>
                  </a:txBody>
                  <a:tcPr/>
                </a:tc>
                <a:tc>
                  <a:txBody>
                    <a:bodyPr/>
                    <a:lstStyle/>
                    <a:p>
                      <a:r>
                        <a:rPr lang="tr-TR" sz="1050" dirty="0" err="1"/>
                        <a:t>Bursiyer</a:t>
                      </a:r>
                      <a:r>
                        <a:rPr lang="tr-TR" sz="1050" dirty="0"/>
                        <a:t>/Doktora</a:t>
                      </a:r>
                    </a:p>
                  </a:txBody>
                  <a:tcPr/>
                </a:tc>
                <a:tc>
                  <a:txBody>
                    <a:bodyPr/>
                    <a:lstStyle/>
                    <a:p>
                      <a:r>
                        <a:rPr lang="tr-TR" sz="1050" dirty="0"/>
                        <a:t>TÜBİTAK-HUAWEİ HUAWEI TELEKOMÜNİKASYON</a:t>
                      </a:r>
                    </a:p>
                  </a:txBody>
                  <a:tcPr/>
                </a:tc>
                <a:tc>
                  <a:txBody>
                    <a:bodyPr/>
                    <a:lstStyle/>
                    <a:p>
                      <a:r>
                        <a:rPr lang="tr-TR" sz="1200" dirty="0"/>
                        <a:t>352.000.00 TL</a:t>
                      </a:r>
                    </a:p>
                  </a:txBody>
                  <a:tcPr/>
                </a:tc>
                <a:extLst>
                  <a:ext uri="{0D108BD9-81ED-4DB2-BD59-A6C34878D82A}">
                    <a16:rowId xmlns:a16="http://schemas.microsoft.com/office/drawing/2014/main" xmlns="" val="228975945"/>
                  </a:ext>
                </a:extLst>
              </a:tr>
              <a:tr h="417223">
                <a:tc>
                  <a:txBody>
                    <a:bodyPr/>
                    <a:lstStyle/>
                    <a:p>
                      <a:endParaRPr lang="tr-T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endParaRPr lang="tr-TR" sz="1050" dirty="0"/>
                    </a:p>
                  </a:txBody>
                  <a:tcPr/>
                </a:tc>
                <a:tc>
                  <a:txBody>
                    <a:bodyPr/>
                    <a:lstStyle/>
                    <a:p>
                      <a:endParaRPr lang="tr-TR" sz="1050" dirty="0"/>
                    </a:p>
                  </a:txBody>
                  <a:tcPr/>
                </a:tc>
                <a:tc>
                  <a:txBody>
                    <a:bodyPr/>
                    <a:lstStyle/>
                    <a:p>
                      <a:endParaRPr lang="tr-TR" sz="1200" dirty="0"/>
                    </a:p>
                  </a:txBody>
                  <a:tcPr/>
                </a:tc>
                <a:extLst>
                  <a:ext uri="{0D108BD9-81ED-4DB2-BD59-A6C34878D82A}">
                    <a16:rowId xmlns:a16="http://schemas.microsoft.com/office/drawing/2014/main" xmlns="" val="4156799514"/>
                  </a:ext>
                </a:extLst>
              </a:tr>
              <a:tr h="417223">
                <a:tc>
                  <a:txBody>
                    <a:bodyPr/>
                    <a:lstStyle/>
                    <a:p>
                      <a:endParaRPr lang="tr-T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endParaRPr lang="tr-TR" sz="1050" dirty="0"/>
                    </a:p>
                  </a:txBody>
                  <a:tcPr/>
                </a:tc>
                <a:tc>
                  <a:txBody>
                    <a:bodyPr/>
                    <a:lstStyle/>
                    <a:p>
                      <a:endParaRPr lang="tr-TR" sz="1050" dirty="0"/>
                    </a:p>
                  </a:txBody>
                  <a:tcPr/>
                </a:tc>
                <a:tc>
                  <a:txBody>
                    <a:bodyPr/>
                    <a:lstStyle/>
                    <a:p>
                      <a:endParaRPr lang="tr-TR" sz="1200" dirty="0"/>
                    </a:p>
                  </a:txBody>
                  <a:tcPr/>
                </a:tc>
                <a:extLst>
                  <a:ext uri="{0D108BD9-81ED-4DB2-BD59-A6C34878D82A}">
                    <a16:rowId xmlns:a16="http://schemas.microsoft.com/office/drawing/2014/main" xmlns="" val="2764175259"/>
                  </a:ext>
                </a:extLst>
              </a:tr>
              <a:tr h="417223">
                <a:tc>
                  <a:txBody>
                    <a:bodyPr/>
                    <a:lstStyle/>
                    <a:p>
                      <a:endParaRPr lang="tr-T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endParaRPr lang="tr-TR" sz="1050" dirty="0"/>
                    </a:p>
                  </a:txBody>
                  <a:tcPr/>
                </a:tc>
                <a:tc>
                  <a:txBody>
                    <a:bodyPr/>
                    <a:lstStyle/>
                    <a:p>
                      <a:endParaRPr lang="tr-TR" sz="1050" dirty="0"/>
                    </a:p>
                  </a:txBody>
                  <a:tcPr/>
                </a:tc>
                <a:tc>
                  <a:txBody>
                    <a:bodyPr/>
                    <a:lstStyle/>
                    <a:p>
                      <a:endParaRPr lang="tr-TR" sz="1200" dirty="0"/>
                    </a:p>
                  </a:txBody>
                  <a:tcPr/>
                </a:tc>
                <a:extLst>
                  <a:ext uri="{0D108BD9-81ED-4DB2-BD59-A6C34878D82A}">
                    <a16:rowId xmlns:a16="http://schemas.microsoft.com/office/drawing/2014/main" xmlns="" val="779151511"/>
                  </a:ext>
                </a:extLst>
              </a:tr>
              <a:tr h="417223">
                <a:tc>
                  <a:txBody>
                    <a:bodyPr/>
                    <a:lstStyle/>
                    <a:p>
                      <a:endParaRPr lang="tr-T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endParaRPr lang="tr-TR" sz="1050" dirty="0"/>
                    </a:p>
                  </a:txBody>
                  <a:tcPr/>
                </a:tc>
                <a:tc>
                  <a:txBody>
                    <a:bodyPr/>
                    <a:lstStyle/>
                    <a:p>
                      <a:endParaRPr lang="tr-TR" sz="1050" dirty="0"/>
                    </a:p>
                  </a:txBody>
                  <a:tcPr/>
                </a:tc>
                <a:tc>
                  <a:txBody>
                    <a:bodyPr/>
                    <a:lstStyle/>
                    <a:p>
                      <a:endParaRPr lang="tr-TR" sz="1200" dirty="0"/>
                    </a:p>
                  </a:txBody>
                  <a:tcPr/>
                </a:tc>
                <a:extLst>
                  <a:ext uri="{0D108BD9-81ED-4DB2-BD59-A6C34878D82A}">
                    <a16:rowId xmlns:a16="http://schemas.microsoft.com/office/drawing/2014/main" xmlns="" val="265265598"/>
                  </a:ext>
                </a:extLst>
              </a:tr>
              <a:tr h="417223">
                <a:tc>
                  <a:txBody>
                    <a:bodyPr/>
                    <a:lstStyle/>
                    <a:p>
                      <a:endParaRPr lang="tr-TR" sz="105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050" dirty="0"/>
                    </a:p>
                  </a:txBody>
                  <a:tcPr/>
                </a:tc>
                <a:tc>
                  <a:txBody>
                    <a:bodyPr/>
                    <a:lstStyle/>
                    <a:p>
                      <a:endParaRPr lang="tr-TR" sz="1050" dirty="0"/>
                    </a:p>
                  </a:txBody>
                  <a:tcPr/>
                </a:tc>
                <a:tc>
                  <a:txBody>
                    <a:bodyPr/>
                    <a:lstStyle/>
                    <a:p>
                      <a:endParaRPr lang="tr-TR" sz="1050" dirty="0"/>
                    </a:p>
                  </a:txBody>
                  <a:tcPr/>
                </a:tc>
                <a:tc>
                  <a:txBody>
                    <a:bodyPr/>
                    <a:lstStyle/>
                    <a:p>
                      <a:endParaRPr lang="tr-TR" sz="1200" dirty="0"/>
                    </a:p>
                  </a:txBody>
                  <a:tcPr/>
                </a:tc>
                <a:extLst>
                  <a:ext uri="{0D108BD9-81ED-4DB2-BD59-A6C34878D82A}">
                    <a16:rowId xmlns:a16="http://schemas.microsoft.com/office/drawing/2014/main" xmlns="" val="561320508"/>
                  </a:ext>
                </a:extLst>
              </a:tr>
            </a:tbl>
          </a:graphicData>
        </a:graphic>
      </p:graphicFrame>
      <p:pic>
        <p:nvPicPr>
          <p:cNvPr id="5" name="Picture 3" descr="C:\Users\Celal\Desktop\remzi hoca\hru_amblem_logo.png"/>
          <p:cNvPicPr>
            <a:picLocks noChangeAspect="1" noChangeArrowheads="1"/>
          </p:cNvPicPr>
          <p:nvPr/>
        </p:nvPicPr>
        <p:blipFill>
          <a:blip r:embed="rId2" cstate="print"/>
          <a:srcRect/>
          <a:stretch>
            <a:fillRect/>
          </a:stretch>
        </p:blipFill>
        <p:spPr bwMode="auto">
          <a:xfrm>
            <a:off x="0" y="0"/>
            <a:ext cx="571472" cy="570755"/>
          </a:xfrm>
          <a:prstGeom prst="rect">
            <a:avLst/>
          </a:prstGeom>
          <a:noFill/>
        </p:spPr>
      </p:pic>
      <p:pic>
        <p:nvPicPr>
          <p:cNvPr id="6" name="Picture 2" descr="C:\Users\Celal\Desktop\remzi hoca\mühendislik.png"/>
          <p:cNvPicPr>
            <a:picLocks noChangeAspect="1" noChangeArrowheads="1"/>
          </p:cNvPicPr>
          <p:nvPr/>
        </p:nvPicPr>
        <p:blipFill>
          <a:blip r:embed="rId3" cstate="print"/>
          <a:srcRect/>
          <a:stretch>
            <a:fillRect/>
          </a:stretch>
        </p:blipFill>
        <p:spPr bwMode="auto">
          <a:xfrm>
            <a:off x="8572528" y="0"/>
            <a:ext cx="571472" cy="571480"/>
          </a:xfrm>
          <a:prstGeom prst="rect">
            <a:avLst/>
          </a:prstGeom>
          <a:noFill/>
        </p:spPr>
      </p:pic>
    </p:spTree>
    <p:extLst>
      <p:ext uri="{BB962C8B-B14F-4D97-AF65-F5344CB8AC3E}">
        <p14:creationId xmlns:p14="http://schemas.microsoft.com/office/powerpoint/2010/main" val="1638329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86392"/>
            <a:ext cx="762000" cy="304800"/>
          </a:xfrm>
        </p:spPr>
        <p:txBody>
          <a:bodyPr/>
          <a:lstStyle/>
          <a:p>
            <a:fld id="{78D21D61-5BF1-47BC-8A54-2A809EDF2BE5}" type="slidenum">
              <a:rPr lang="tr-TR" smtClean="0">
                <a:solidFill>
                  <a:schemeClr val="tx1"/>
                </a:solidFill>
              </a:rPr>
              <a:pPr/>
              <a:t>6</a:t>
            </a:fld>
            <a:endParaRPr lang="tr-TR" dirty="0">
              <a:solidFill>
                <a:schemeClr val="tx1"/>
              </a:solidFill>
            </a:endParaRPr>
          </a:p>
        </p:txBody>
      </p:sp>
      <p:sp>
        <p:nvSpPr>
          <p:cNvPr id="4" name="object 3"/>
          <p:cNvSpPr txBox="1">
            <a:spLocks/>
          </p:cNvSpPr>
          <p:nvPr/>
        </p:nvSpPr>
        <p:spPr>
          <a:xfrm>
            <a:off x="642910" y="500046"/>
            <a:ext cx="5429288" cy="62773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tr-TR" sz="4000" i="0" u="none" strike="noStrike" kern="1200" cap="none" spc="220" normalizeH="0" baseline="0" noProof="0" dirty="0" smtClean="0">
                <a:ln>
                  <a:noFill/>
                </a:ln>
                <a:effectLst/>
                <a:uLnTx/>
                <a:uFillTx/>
                <a:latin typeface="Times New Roman" pitchFamily="18" charset="0"/>
                <a:ea typeface="+mj-ea"/>
                <a:cs typeface="Times New Roman" pitchFamily="18" charset="0"/>
              </a:rPr>
              <a:t>A</a:t>
            </a:r>
            <a:r>
              <a:rPr kumimoji="0" lang="tr-TR" sz="4000" i="0" u="none" strike="noStrike" kern="1200" cap="none" spc="-335" normalizeH="0" baseline="0" noProof="0" dirty="0" smtClean="0">
                <a:ln>
                  <a:noFill/>
                </a:ln>
                <a:effectLst/>
                <a:uLnTx/>
                <a:uFillTx/>
                <a:latin typeface="Times New Roman" pitchFamily="18" charset="0"/>
                <a:ea typeface="+mj-ea"/>
                <a:cs typeface="Times New Roman" pitchFamily="18" charset="0"/>
              </a:rPr>
              <a:t>vantajlar</a:t>
            </a:r>
            <a:r>
              <a:rPr kumimoji="0" lang="tr-TR" sz="4000" i="0" u="none" strike="noStrike" kern="1200" cap="none" spc="-229" normalizeH="0" baseline="0" noProof="0" dirty="0" smtClean="0">
                <a:ln>
                  <a:noFill/>
                </a:ln>
                <a:effectLst/>
                <a:uLnTx/>
                <a:uFillTx/>
                <a:latin typeface="Times New Roman" pitchFamily="18" charset="0"/>
                <a:ea typeface="+mj-ea"/>
                <a:cs typeface="Times New Roman" pitchFamily="18" charset="0"/>
              </a:rPr>
              <a:t>ı</a:t>
            </a:r>
            <a:r>
              <a:rPr kumimoji="0" lang="tr-TR" sz="4000" i="0" u="none" strike="noStrike" kern="1200" cap="none" spc="-265" normalizeH="0" baseline="0" noProof="0" dirty="0" smtClean="0">
                <a:ln>
                  <a:noFill/>
                </a:ln>
                <a:effectLst/>
                <a:uLnTx/>
                <a:uFillTx/>
                <a:latin typeface="Times New Roman" pitchFamily="18" charset="0"/>
                <a:ea typeface="+mj-ea"/>
                <a:cs typeface="Times New Roman" pitchFamily="18" charset="0"/>
              </a:rPr>
              <a:t>mız </a:t>
            </a:r>
            <a:endParaRPr kumimoji="0" lang="tr-TR" sz="4000" i="0" u="none" strike="noStrike" kern="1200" cap="none" spc="-265" normalizeH="0" baseline="0" noProof="0" dirty="0">
              <a:ln>
                <a:noFill/>
              </a:ln>
              <a:effectLst/>
              <a:uLnTx/>
              <a:uFillTx/>
              <a:latin typeface="Times New Roman" pitchFamily="18" charset="0"/>
              <a:ea typeface="+mj-ea"/>
              <a:cs typeface="Times New Roman" pitchFamily="18" charset="0"/>
            </a:endParaRPr>
          </a:p>
        </p:txBody>
      </p:sp>
      <p:sp>
        <p:nvSpPr>
          <p:cNvPr id="5" name="object 4"/>
          <p:cNvSpPr txBox="1"/>
          <p:nvPr/>
        </p:nvSpPr>
        <p:spPr>
          <a:xfrm>
            <a:off x="785786" y="1285864"/>
            <a:ext cx="4857784" cy="4258217"/>
          </a:xfrm>
          <a:prstGeom prst="rect">
            <a:avLst/>
          </a:prstGeom>
        </p:spPr>
        <p:txBody>
          <a:bodyPr vert="horz" wrap="square" lIns="0" tIns="13335" rIns="0" bIns="0" rtlCol="0">
            <a:spAutoFit/>
          </a:bodyPr>
          <a:lstStyle/>
          <a:p>
            <a:pPr marL="12700" algn="just">
              <a:lnSpc>
                <a:spcPct val="100000"/>
              </a:lnSpc>
              <a:spcBef>
                <a:spcPts val="105"/>
              </a:spcBef>
            </a:pPr>
            <a:r>
              <a:rPr sz="1800" b="1" dirty="0">
                <a:latin typeface="Times New Roman" pitchFamily="18" charset="0"/>
                <a:cs typeface="Times New Roman" pitchFamily="18" charset="0"/>
              </a:rPr>
              <a:t>Mühendislik </a:t>
            </a:r>
            <a:r>
              <a:rPr sz="1800" b="1" spc="-5" dirty="0">
                <a:latin typeface="Times New Roman" pitchFamily="18" charset="0"/>
                <a:cs typeface="Times New Roman" pitchFamily="18" charset="0"/>
              </a:rPr>
              <a:t>Fakültesi’nin </a:t>
            </a:r>
            <a:r>
              <a:rPr sz="1800" b="1" spc="-15">
                <a:latin typeface="Times New Roman" pitchFamily="18" charset="0"/>
                <a:cs typeface="Times New Roman" pitchFamily="18" charset="0"/>
              </a:rPr>
              <a:t>Avantajlarından</a:t>
            </a:r>
            <a:r>
              <a:rPr sz="1800" b="1" spc="-240">
                <a:latin typeface="Times New Roman" pitchFamily="18" charset="0"/>
                <a:cs typeface="Times New Roman" pitchFamily="18" charset="0"/>
              </a:rPr>
              <a:t> </a:t>
            </a:r>
            <a:r>
              <a:rPr sz="1800" b="1" spc="-5" smtClean="0">
                <a:latin typeface="Times New Roman" pitchFamily="18" charset="0"/>
                <a:cs typeface="Times New Roman" pitchFamily="18" charset="0"/>
              </a:rPr>
              <a:t>Bazıları</a:t>
            </a:r>
            <a:endParaRPr lang="tr-TR" sz="1800" b="1" spc="-5"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sz="1800" smtClean="0">
                <a:latin typeface="Times New Roman" pitchFamily="18" charset="0"/>
                <a:cs typeface="Times New Roman" pitchFamily="18" charset="0"/>
              </a:rPr>
              <a:t>Güçlü </a:t>
            </a:r>
            <a:r>
              <a:rPr sz="1800" spc="-5" dirty="0">
                <a:latin typeface="Times New Roman" pitchFamily="18" charset="0"/>
                <a:cs typeface="Times New Roman" pitchFamily="18" charset="0"/>
              </a:rPr>
              <a:t>uluslararası deneyime sahip </a:t>
            </a:r>
            <a:r>
              <a:rPr sz="1800" spc="-5">
                <a:latin typeface="Times New Roman" pitchFamily="18" charset="0"/>
                <a:cs typeface="Times New Roman" pitchFamily="18" charset="0"/>
              </a:rPr>
              <a:t>akademik</a:t>
            </a:r>
            <a:r>
              <a:rPr sz="1800" spc="-90">
                <a:latin typeface="Times New Roman" pitchFamily="18" charset="0"/>
                <a:cs typeface="Times New Roman" pitchFamily="18" charset="0"/>
              </a:rPr>
              <a:t> </a:t>
            </a:r>
            <a:r>
              <a:rPr sz="1800" smtClean="0">
                <a:latin typeface="Times New Roman" pitchFamily="18" charset="0"/>
                <a:cs typeface="Times New Roman" pitchFamily="18" charset="0"/>
              </a:rPr>
              <a:t>kadro</a:t>
            </a:r>
            <a:endParaRPr lang="tr-TR" sz="1800"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sz="1800" smtClean="0">
                <a:latin typeface="Times New Roman" pitchFamily="18" charset="0"/>
                <a:cs typeface="Times New Roman" pitchFamily="18" charset="0"/>
              </a:rPr>
              <a:t>Güncel </a:t>
            </a:r>
            <a:r>
              <a:rPr sz="1800" dirty="0">
                <a:latin typeface="Times New Roman" pitchFamily="18" charset="0"/>
                <a:cs typeface="Times New Roman" pitchFamily="18" charset="0"/>
              </a:rPr>
              <a:t>ve dünya </a:t>
            </a:r>
            <a:r>
              <a:rPr sz="1800" spc="-5">
                <a:latin typeface="Times New Roman" pitchFamily="18" charset="0"/>
                <a:cs typeface="Times New Roman" pitchFamily="18" charset="0"/>
              </a:rPr>
              <a:t>standartlarında</a:t>
            </a:r>
            <a:r>
              <a:rPr sz="1800" spc="-90">
                <a:latin typeface="Times New Roman" pitchFamily="18" charset="0"/>
                <a:cs typeface="Times New Roman" pitchFamily="18" charset="0"/>
              </a:rPr>
              <a:t> </a:t>
            </a:r>
            <a:r>
              <a:rPr sz="1800" spc="-5" smtClean="0">
                <a:latin typeface="Times New Roman" pitchFamily="18" charset="0"/>
                <a:cs typeface="Times New Roman" pitchFamily="18" charset="0"/>
              </a:rPr>
              <a:t>müfredat</a:t>
            </a:r>
            <a:endParaRPr lang="tr-TR" sz="1800" spc="-5"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sz="1800" spc="-5" smtClean="0">
                <a:latin typeface="Times New Roman" pitchFamily="18" charset="0"/>
                <a:cs typeface="Times New Roman" pitchFamily="18" charset="0"/>
              </a:rPr>
              <a:t>Bölümlerin </a:t>
            </a:r>
            <a:r>
              <a:rPr sz="1800" dirty="0">
                <a:latin typeface="Times New Roman" pitchFamily="18" charset="0"/>
                <a:cs typeface="Times New Roman" pitchFamily="18" charset="0"/>
              </a:rPr>
              <a:t>yakın </a:t>
            </a:r>
            <a:r>
              <a:rPr sz="1800" spc="-5" dirty="0">
                <a:latin typeface="Times New Roman" pitchFamily="18" charset="0"/>
                <a:cs typeface="Times New Roman" pitchFamily="18" charset="0"/>
              </a:rPr>
              <a:t>ilişki </a:t>
            </a:r>
            <a:r>
              <a:rPr sz="1800" dirty="0">
                <a:latin typeface="Times New Roman" pitchFamily="18" charset="0"/>
                <a:cs typeface="Times New Roman" pitchFamily="18" charset="0"/>
              </a:rPr>
              <a:t>içinde </a:t>
            </a:r>
            <a:r>
              <a:rPr sz="1800" spc="-5" dirty="0">
                <a:latin typeface="Times New Roman" pitchFamily="18" charset="0"/>
                <a:cs typeface="Times New Roman" pitchFamily="18" charset="0"/>
              </a:rPr>
              <a:t>olmasından </a:t>
            </a:r>
            <a:r>
              <a:rPr sz="1800">
                <a:latin typeface="Times New Roman" pitchFamily="18" charset="0"/>
                <a:cs typeface="Times New Roman" pitchFamily="18" charset="0"/>
              </a:rPr>
              <a:t>kaynaklanan</a:t>
            </a:r>
            <a:r>
              <a:rPr sz="1800" spc="-120">
                <a:latin typeface="Times New Roman" pitchFamily="18" charset="0"/>
                <a:cs typeface="Times New Roman" pitchFamily="18" charset="0"/>
              </a:rPr>
              <a:t> </a:t>
            </a:r>
            <a:r>
              <a:rPr sz="1800" smtClean="0">
                <a:latin typeface="Times New Roman" pitchFamily="18" charset="0"/>
                <a:cs typeface="Times New Roman" pitchFamily="18" charset="0"/>
              </a:rPr>
              <a:t>destek</a:t>
            </a:r>
            <a:r>
              <a:rPr lang="tr-TR" sz="1800" dirty="0" smtClean="0">
                <a:latin typeface="Times New Roman" pitchFamily="18" charset="0"/>
                <a:cs typeface="Times New Roman" pitchFamily="18" charset="0"/>
              </a:rPr>
              <a:t> </a:t>
            </a:r>
            <a:r>
              <a:rPr sz="1800" spc="-5" smtClean="0">
                <a:latin typeface="Times New Roman" pitchFamily="18" charset="0"/>
                <a:cs typeface="Times New Roman" pitchFamily="18" charset="0"/>
              </a:rPr>
              <a:t>imkânları</a:t>
            </a:r>
            <a:endParaRPr lang="tr-TR" sz="1800" spc="-5"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sz="1800" spc="-5" smtClean="0">
                <a:latin typeface="Times New Roman" pitchFamily="18" charset="0"/>
                <a:cs typeface="Times New Roman" pitchFamily="18" charset="0"/>
              </a:rPr>
              <a:t>Öğrencilerin </a:t>
            </a:r>
            <a:r>
              <a:rPr sz="1800" spc="-5" dirty="0">
                <a:latin typeface="Times New Roman" pitchFamily="18" charset="0"/>
                <a:cs typeface="Times New Roman" pitchFamily="18" charset="0"/>
              </a:rPr>
              <a:t>Fakültede kısmi zamanlı </a:t>
            </a:r>
            <a:r>
              <a:rPr sz="1800">
                <a:latin typeface="Times New Roman" pitchFamily="18" charset="0"/>
                <a:cs typeface="Times New Roman" pitchFamily="18" charset="0"/>
              </a:rPr>
              <a:t>olarak</a:t>
            </a:r>
            <a:r>
              <a:rPr sz="1800" spc="-65">
                <a:latin typeface="Times New Roman" pitchFamily="18" charset="0"/>
                <a:cs typeface="Times New Roman" pitchFamily="18" charset="0"/>
              </a:rPr>
              <a:t> </a:t>
            </a:r>
            <a:r>
              <a:rPr sz="1800" spc="-5" smtClean="0">
                <a:latin typeface="Times New Roman" pitchFamily="18" charset="0"/>
                <a:cs typeface="Times New Roman" pitchFamily="18" charset="0"/>
              </a:rPr>
              <a:t>çalışabilmeleri</a:t>
            </a:r>
            <a:endParaRPr lang="tr-TR" sz="1800" spc="-5"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lang="tr-TR" sz="1800" spc="-5" dirty="0" smtClean="0">
                <a:latin typeface="Times New Roman" pitchFamily="18" charset="0"/>
                <a:cs typeface="Times New Roman" pitchFamily="18" charset="0"/>
              </a:rPr>
              <a:t>Ayrıca üniversitemiz ve Şanlıurfa Büyükşehir belediyesi iş birliğinde dereceye giren mezunlarımıza iş imkanları sunulmaktadır.</a:t>
            </a:r>
          </a:p>
          <a:p>
            <a:pPr marL="12700" algn="just">
              <a:lnSpc>
                <a:spcPct val="100000"/>
              </a:lnSpc>
              <a:spcBef>
                <a:spcPts val="105"/>
              </a:spcBef>
              <a:buFont typeface="Wingdings" pitchFamily="2" charset="2"/>
              <a:buChar char="Ø"/>
            </a:pPr>
            <a:r>
              <a:rPr sz="1800" spc="-10" smtClean="0">
                <a:latin typeface="Times New Roman" pitchFamily="18" charset="0"/>
                <a:cs typeface="Times New Roman" pitchFamily="18" charset="0"/>
              </a:rPr>
              <a:t>Bilimsel </a:t>
            </a:r>
            <a:r>
              <a:rPr sz="1800" spc="-5" dirty="0">
                <a:latin typeface="Times New Roman" pitchFamily="18" charset="0"/>
                <a:cs typeface="Times New Roman" pitchFamily="18" charset="0"/>
              </a:rPr>
              <a:t>çalışmaların </a:t>
            </a:r>
            <a:r>
              <a:rPr sz="1800" dirty="0">
                <a:latin typeface="Times New Roman" pitchFamily="18" charset="0"/>
                <a:cs typeface="Times New Roman" pitchFamily="18" charset="0"/>
              </a:rPr>
              <a:t>yanı </a:t>
            </a:r>
            <a:r>
              <a:rPr sz="1800" spc="-5" dirty="0">
                <a:latin typeface="Times New Roman" pitchFamily="18" charset="0"/>
                <a:cs typeface="Times New Roman" pitchFamily="18" charset="0"/>
              </a:rPr>
              <a:t>sıra </a:t>
            </a:r>
            <a:r>
              <a:rPr sz="1800" dirty="0">
                <a:latin typeface="Times New Roman" pitchFamily="18" charset="0"/>
                <a:cs typeface="Times New Roman" pitchFamily="18" charset="0"/>
              </a:rPr>
              <a:t>farklı </a:t>
            </a:r>
            <a:r>
              <a:rPr sz="1800" spc="-5" dirty="0">
                <a:latin typeface="Times New Roman" pitchFamily="18" charset="0"/>
                <a:cs typeface="Times New Roman" pitchFamily="18" charset="0"/>
              </a:rPr>
              <a:t>aktivitelerin </a:t>
            </a:r>
            <a:r>
              <a:rPr sz="1800" dirty="0">
                <a:latin typeface="Times New Roman" pitchFamily="18" charset="0"/>
                <a:cs typeface="Times New Roman" pitchFamily="18" charset="0"/>
              </a:rPr>
              <a:t>sunulduğu kulüp  </a:t>
            </a:r>
            <a:r>
              <a:rPr sz="1800" spc="-5" dirty="0">
                <a:latin typeface="Times New Roman" pitchFamily="18" charset="0"/>
                <a:cs typeface="Times New Roman" pitchFamily="18" charset="0"/>
              </a:rPr>
              <a:t>etkinlikleri, </a:t>
            </a:r>
            <a:r>
              <a:rPr sz="1800">
                <a:latin typeface="Times New Roman" pitchFamily="18" charset="0"/>
                <a:cs typeface="Times New Roman" pitchFamily="18" charset="0"/>
              </a:rPr>
              <a:t>teknik </a:t>
            </a:r>
            <a:r>
              <a:rPr sz="1800" spc="-10" smtClean="0">
                <a:latin typeface="Times New Roman" pitchFamily="18" charset="0"/>
                <a:cs typeface="Times New Roman" pitchFamily="18" charset="0"/>
              </a:rPr>
              <a:t>geziler</a:t>
            </a:r>
            <a:r>
              <a:rPr sz="1800" spc="-5" smtClean="0">
                <a:latin typeface="Times New Roman" pitchFamily="18" charset="0"/>
                <a:cs typeface="Times New Roman" pitchFamily="18" charset="0"/>
              </a:rPr>
              <a:t> </a:t>
            </a:r>
            <a:r>
              <a:rPr sz="1800">
                <a:latin typeface="Times New Roman" pitchFamily="18" charset="0"/>
                <a:cs typeface="Times New Roman" pitchFamily="18" charset="0"/>
              </a:rPr>
              <a:t>ve </a:t>
            </a:r>
            <a:r>
              <a:rPr sz="1800" spc="-5" smtClean="0">
                <a:latin typeface="Times New Roman" pitchFamily="18" charset="0"/>
                <a:cs typeface="Times New Roman" pitchFamily="18" charset="0"/>
              </a:rPr>
              <a:t>seminerler</a:t>
            </a:r>
            <a:endParaRPr lang="tr-TR" sz="1800" spc="-5" dirty="0" smtClean="0">
              <a:latin typeface="Times New Roman" pitchFamily="18" charset="0"/>
              <a:cs typeface="Times New Roman" pitchFamily="18" charset="0"/>
            </a:endParaRPr>
          </a:p>
          <a:p>
            <a:pPr marL="12700" algn="just">
              <a:lnSpc>
                <a:spcPct val="100000"/>
              </a:lnSpc>
              <a:spcBef>
                <a:spcPts val="105"/>
              </a:spcBef>
              <a:buFont typeface="Wingdings" pitchFamily="2" charset="2"/>
              <a:buChar char="Ø"/>
            </a:pPr>
            <a:r>
              <a:rPr lang="tr-TR" sz="1800" dirty="0" smtClean="0">
                <a:latin typeface="Times New Roman" pitchFamily="18" charset="0"/>
                <a:cs typeface="Times New Roman" pitchFamily="18" charset="0"/>
              </a:rPr>
              <a:t>Tercihe bağlı olarak İngilizce hazırlık da alınabilir. </a:t>
            </a:r>
            <a:endParaRPr sz="1800">
              <a:latin typeface="Times New Roman" pitchFamily="18" charset="0"/>
              <a:cs typeface="Times New Roman" pitchFamily="18" charset="0"/>
            </a:endParaRPr>
          </a:p>
        </p:txBody>
      </p:sp>
      <p:pic>
        <p:nvPicPr>
          <p:cNvPr id="85000" name="Picture 8" descr="Aday Öğrenci - Mühendislik Fakültesi Makina Bölümü"/>
          <p:cNvPicPr>
            <a:picLocks noChangeAspect="1" noChangeArrowheads="1"/>
          </p:cNvPicPr>
          <p:nvPr/>
        </p:nvPicPr>
        <p:blipFill>
          <a:blip r:embed="rId3"/>
          <a:srcRect/>
          <a:stretch>
            <a:fillRect/>
          </a:stretch>
        </p:blipFill>
        <p:spPr bwMode="auto">
          <a:xfrm>
            <a:off x="5786446" y="1428740"/>
            <a:ext cx="3132278" cy="3286148"/>
          </a:xfrm>
          <a:prstGeom prst="rect">
            <a:avLst/>
          </a:prstGeom>
          <a:noFill/>
        </p:spPr>
      </p:pic>
      <p:pic>
        <p:nvPicPr>
          <p:cNvPr id="10" name="Picture 3" descr="C:\Users\Celal\Desktop\remzi hoca\hru_amblem_logo.png"/>
          <p:cNvPicPr>
            <a:picLocks noChangeAspect="1" noChangeArrowheads="1"/>
          </p:cNvPicPr>
          <p:nvPr/>
        </p:nvPicPr>
        <p:blipFill>
          <a:blip r:embed="rId4" cstate="print"/>
          <a:srcRect/>
          <a:stretch>
            <a:fillRect/>
          </a:stretch>
        </p:blipFill>
        <p:spPr bwMode="auto">
          <a:xfrm>
            <a:off x="0" y="0"/>
            <a:ext cx="642910" cy="642103"/>
          </a:xfrm>
          <a:prstGeom prst="rect">
            <a:avLst/>
          </a:prstGeom>
          <a:noFill/>
        </p:spPr>
      </p:pic>
      <p:pic>
        <p:nvPicPr>
          <p:cNvPr id="11" name="Picture 2" descr="C:\Users\Celal\Desktop\remzi hoca\mühendislik.png"/>
          <p:cNvPicPr>
            <a:picLocks noChangeAspect="1" noChangeArrowheads="1"/>
          </p:cNvPicPr>
          <p:nvPr/>
        </p:nvPicPr>
        <p:blipFill>
          <a:blip r:embed="rId5" cstate="print"/>
          <a:srcRect/>
          <a:stretch>
            <a:fillRect/>
          </a:stretch>
        </p:blipFill>
        <p:spPr bwMode="auto">
          <a:xfrm>
            <a:off x="8501090" y="0"/>
            <a:ext cx="642910" cy="67226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7</a:t>
            </a:fld>
            <a:endParaRPr lang="tr-TR" dirty="0">
              <a:solidFill>
                <a:schemeClr val="tx1"/>
              </a:solidFill>
            </a:endParaRPr>
          </a:p>
        </p:txBody>
      </p:sp>
      <p:sp>
        <p:nvSpPr>
          <p:cNvPr id="6" name="object 4"/>
          <p:cNvSpPr txBox="1"/>
          <p:nvPr/>
        </p:nvSpPr>
        <p:spPr>
          <a:xfrm>
            <a:off x="571472" y="428608"/>
            <a:ext cx="7572428" cy="444352"/>
          </a:xfrm>
          <a:prstGeom prst="rect">
            <a:avLst/>
          </a:prstGeom>
        </p:spPr>
        <p:txBody>
          <a:bodyPr vert="horz" wrap="square" lIns="0" tIns="13335" rIns="0" bIns="0" rtlCol="0">
            <a:spAutoFit/>
          </a:bodyPr>
          <a:lstStyle/>
          <a:p>
            <a:pPr marL="12700" algn="just">
              <a:lnSpc>
                <a:spcPct val="100000"/>
              </a:lnSpc>
              <a:spcBef>
                <a:spcPts val="105"/>
              </a:spcBef>
            </a:pPr>
            <a:r>
              <a:rPr lang="tr-TR" sz="2800" b="1" dirty="0" smtClean="0">
                <a:latin typeface="Times New Roman" pitchFamily="18" charset="0"/>
                <a:cs typeface="Times New Roman" pitchFamily="18" charset="0"/>
              </a:rPr>
              <a:t>Bölümümüz </a:t>
            </a:r>
            <a:r>
              <a:rPr sz="2800" b="1" spc="-15" smtClean="0">
                <a:latin typeface="Times New Roman" pitchFamily="18" charset="0"/>
                <a:cs typeface="Times New Roman" pitchFamily="18" charset="0"/>
              </a:rPr>
              <a:t>Avantajlarından</a:t>
            </a:r>
            <a:r>
              <a:rPr sz="2800" b="1" spc="-240" smtClean="0">
                <a:latin typeface="Times New Roman" pitchFamily="18" charset="0"/>
                <a:cs typeface="Times New Roman" pitchFamily="18" charset="0"/>
              </a:rPr>
              <a:t> </a:t>
            </a:r>
            <a:r>
              <a:rPr sz="2800" b="1" spc="-5" smtClean="0">
                <a:latin typeface="Times New Roman" pitchFamily="18" charset="0"/>
                <a:cs typeface="Times New Roman" pitchFamily="18" charset="0"/>
              </a:rPr>
              <a:t>Bazıları</a:t>
            </a:r>
            <a:r>
              <a:rPr lang="tr-TR" sz="2800" b="1" spc="-5" dirty="0" smtClean="0">
                <a:latin typeface="Times New Roman" pitchFamily="18" charset="0"/>
                <a:cs typeface="Times New Roman" pitchFamily="18" charset="0"/>
              </a:rPr>
              <a:t> </a:t>
            </a:r>
            <a:r>
              <a:rPr lang="tr-TR" sz="2800" dirty="0" smtClean="0">
                <a:latin typeface="Times New Roman" pitchFamily="18" charset="0"/>
                <a:cs typeface="Times New Roman" pitchFamily="18" charset="0"/>
              </a:rPr>
              <a:t> </a:t>
            </a:r>
            <a:endParaRPr sz="2800">
              <a:latin typeface="Times New Roman" pitchFamily="18" charset="0"/>
              <a:cs typeface="Times New Roman" pitchFamily="18" charset="0"/>
            </a:endParaRPr>
          </a:p>
        </p:txBody>
      </p:sp>
      <p:sp>
        <p:nvSpPr>
          <p:cNvPr id="7" name="object 4"/>
          <p:cNvSpPr/>
          <p:nvPr/>
        </p:nvSpPr>
        <p:spPr>
          <a:xfrm>
            <a:off x="1000100" y="1000112"/>
            <a:ext cx="7286676" cy="4500574"/>
          </a:xfrm>
          <a:prstGeom prst="rect">
            <a:avLst/>
          </a:prstGeom>
          <a:blipFill>
            <a:blip r:embed="rId2" cstate="print"/>
            <a:stretch>
              <a:fillRect/>
            </a:stretch>
          </a:blipFill>
        </p:spPr>
        <p:txBody>
          <a:bodyPr wrap="square" lIns="0" tIns="0" rIns="0" bIns="0" rtlCol="0"/>
          <a:lstStyle/>
          <a:p>
            <a:endParaRPr/>
          </a:p>
        </p:txBody>
      </p:sp>
      <p:sp>
        <p:nvSpPr>
          <p:cNvPr id="9" name="object 8"/>
          <p:cNvSpPr txBox="1"/>
          <p:nvPr/>
        </p:nvSpPr>
        <p:spPr>
          <a:xfrm>
            <a:off x="2857488" y="1785930"/>
            <a:ext cx="1143008" cy="418063"/>
          </a:xfrm>
          <a:prstGeom prst="rect">
            <a:avLst/>
          </a:prstGeom>
        </p:spPr>
        <p:txBody>
          <a:bodyPr vert="horz" wrap="square" lIns="0" tIns="33020" rIns="0" bIns="0" rtlCol="0">
            <a:spAutoFit/>
          </a:bodyPr>
          <a:lstStyle/>
          <a:p>
            <a:pPr marL="12700" marR="5080" algn="ctr">
              <a:lnSpc>
                <a:spcPts val="1040"/>
              </a:lnSpc>
              <a:spcBef>
                <a:spcPts val="260"/>
              </a:spcBef>
            </a:pPr>
            <a:r>
              <a:rPr sz="1200" spc="-40" dirty="0">
                <a:solidFill>
                  <a:srgbClr val="FFFFFF"/>
                </a:solidFill>
                <a:latin typeface="Times New Roman" pitchFamily="18" charset="0"/>
                <a:cs typeface="Times New Roman" pitchFamily="18" charset="0"/>
              </a:rPr>
              <a:t>Güçlü</a:t>
            </a:r>
            <a:r>
              <a:rPr sz="1200" spc="-50" dirty="0">
                <a:solidFill>
                  <a:srgbClr val="FFFFFF"/>
                </a:solidFill>
                <a:latin typeface="Times New Roman" pitchFamily="18" charset="0"/>
                <a:cs typeface="Times New Roman" pitchFamily="18" charset="0"/>
              </a:rPr>
              <a:t> </a:t>
            </a:r>
            <a:r>
              <a:rPr sz="1200" spc="-60" dirty="0">
                <a:solidFill>
                  <a:srgbClr val="FFFFFF"/>
                </a:solidFill>
                <a:latin typeface="Times New Roman" pitchFamily="18" charset="0"/>
                <a:cs typeface="Times New Roman" pitchFamily="18" charset="0"/>
              </a:rPr>
              <a:t>uluslararası  </a:t>
            </a:r>
            <a:r>
              <a:rPr sz="1200" spc="-65" dirty="0">
                <a:solidFill>
                  <a:srgbClr val="FFFFFF"/>
                </a:solidFill>
                <a:latin typeface="Times New Roman" pitchFamily="18" charset="0"/>
                <a:cs typeface="Times New Roman" pitchFamily="18" charset="0"/>
              </a:rPr>
              <a:t>deneyime sahip  </a:t>
            </a:r>
            <a:r>
              <a:rPr sz="1200" spc="-70" dirty="0">
                <a:solidFill>
                  <a:srgbClr val="FFFFFF"/>
                </a:solidFill>
                <a:latin typeface="Times New Roman" pitchFamily="18" charset="0"/>
                <a:cs typeface="Times New Roman" pitchFamily="18" charset="0"/>
              </a:rPr>
              <a:t>akademik</a:t>
            </a:r>
            <a:r>
              <a:rPr sz="1200" spc="-30" dirty="0">
                <a:solidFill>
                  <a:srgbClr val="FFFFFF"/>
                </a:solidFill>
                <a:latin typeface="Times New Roman" pitchFamily="18" charset="0"/>
                <a:cs typeface="Times New Roman" pitchFamily="18" charset="0"/>
              </a:rPr>
              <a:t> </a:t>
            </a:r>
            <a:r>
              <a:rPr sz="1200" spc="-35" dirty="0">
                <a:solidFill>
                  <a:srgbClr val="FFFFFF"/>
                </a:solidFill>
                <a:latin typeface="Times New Roman" pitchFamily="18" charset="0"/>
                <a:cs typeface="Times New Roman" pitchFamily="18" charset="0"/>
              </a:rPr>
              <a:t>kadro</a:t>
            </a:r>
            <a:endParaRPr sz="1200">
              <a:latin typeface="Times New Roman" pitchFamily="18" charset="0"/>
              <a:cs typeface="Times New Roman" pitchFamily="18" charset="0"/>
            </a:endParaRPr>
          </a:p>
        </p:txBody>
      </p:sp>
      <p:sp>
        <p:nvSpPr>
          <p:cNvPr id="11" name="object 7"/>
          <p:cNvSpPr txBox="1"/>
          <p:nvPr/>
        </p:nvSpPr>
        <p:spPr>
          <a:xfrm>
            <a:off x="2500298" y="2214558"/>
            <a:ext cx="1285884" cy="778739"/>
          </a:xfrm>
          <a:prstGeom prst="rect">
            <a:avLst/>
          </a:prstGeom>
        </p:spPr>
        <p:txBody>
          <a:bodyPr vert="horz" wrap="square" lIns="0" tIns="33655" rIns="0" bIns="0" rtlCol="0">
            <a:spAutoFit/>
          </a:bodyPr>
          <a:lstStyle/>
          <a:p>
            <a:pPr marL="70485" marR="5080" indent="-58419">
              <a:lnSpc>
                <a:spcPct val="87500"/>
              </a:lnSpc>
              <a:spcBef>
                <a:spcPts val="265"/>
              </a:spcBef>
              <a:buSzPct val="90909"/>
              <a:buChar char="•"/>
              <a:tabLst>
                <a:tab pos="71120" algn="l"/>
              </a:tabLst>
            </a:pPr>
            <a:r>
              <a:rPr sz="1100" spc="-15" dirty="0">
                <a:latin typeface="Times New Roman" pitchFamily="18" charset="0"/>
                <a:cs typeface="Times New Roman" pitchFamily="18" charset="0"/>
              </a:rPr>
              <a:t>Öğretim</a:t>
            </a:r>
            <a:r>
              <a:rPr sz="1100" spc="-130" dirty="0">
                <a:latin typeface="Times New Roman" pitchFamily="18" charset="0"/>
                <a:cs typeface="Times New Roman" pitchFamily="18" charset="0"/>
              </a:rPr>
              <a:t> </a:t>
            </a:r>
            <a:r>
              <a:rPr sz="1100" spc="-50" dirty="0">
                <a:latin typeface="Times New Roman" pitchFamily="18" charset="0"/>
                <a:cs typeface="Times New Roman" pitchFamily="18" charset="0"/>
              </a:rPr>
              <a:t>Üyelerinin  </a:t>
            </a:r>
            <a:r>
              <a:rPr sz="1100" spc="-85" dirty="0">
                <a:latin typeface="Times New Roman" pitchFamily="18" charset="0"/>
                <a:cs typeface="Times New Roman" pitchFamily="18" charset="0"/>
              </a:rPr>
              <a:t>haftanın </a:t>
            </a:r>
            <a:r>
              <a:rPr sz="1100" spc="-65" dirty="0">
                <a:latin typeface="Times New Roman" pitchFamily="18" charset="0"/>
                <a:cs typeface="Times New Roman" pitchFamily="18" charset="0"/>
              </a:rPr>
              <a:t>belirli gün  </a:t>
            </a:r>
            <a:r>
              <a:rPr sz="1100" spc="-70" dirty="0">
                <a:latin typeface="Times New Roman" pitchFamily="18" charset="0"/>
                <a:cs typeface="Times New Roman" pitchFamily="18" charset="0"/>
              </a:rPr>
              <a:t>ve saatlerinde  </a:t>
            </a:r>
            <a:r>
              <a:rPr sz="1100" spc="-45" dirty="0">
                <a:latin typeface="Times New Roman" pitchFamily="18" charset="0"/>
                <a:cs typeface="Times New Roman" pitchFamily="18" charset="0"/>
              </a:rPr>
              <a:t>öğrencilere </a:t>
            </a:r>
            <a:r>
              <a:rPr sz="1100" spc="-80" dirty="0">
                <a:latin typeface="Times New Roman" pitchFamily="18" charset="0"/>
                <a:cs typeface="Times New Roman" pitchFamily="18" charset="0"/>
              </a:rPr>
              <a:t>zaman  </a:t>
            </a:r>
            <a:r>
              <a:rPr sz="1100" spc="-55" dirty="0">
                <a:latin typeface="Times New Roman" pitchFamily="18" charset="0"/>
                <a:cs typeface="Times New Roman" pitchFamily="18" charset="0"/>
              </a:rPr>
              <a:t>ayırdığı ofis</a:t>
            </a:r>
            <a:r>
              <a:rPr sz="1100" spc="-65" dirty="0">
                <a:latin typeface="Times New Roman" pitchFamily="18" charset="0"/>
                <a:cs typeface="Times New Roman" pitchFamily="18" charset="0"/>
              </a:rPr>
              <a:t> </a:t>
            </a:r>
            <a:r>
              <a:rPr sz="1100" spc="-60" dirty="0">
                <a:latin typeface="Times New Roman" pitchFamily="18" charset="0"/>
                <a:cs typeface="Times New Roman" pitchFamily="18" charset="0"/>
              </a:rPr>
              <a:t>günleri</a:t>
            </a:r>
            <a:endParaRPr sz="1100">
              <a:latin typeface="Times New Roman" pitchFamily="18" charset="0"/>
              <a:cs typeface="Times New Roman" pitchFamily="18" charset="0"/>
            </a:endParaRPr>
          </a:p>
        </p:txBody>
      </p:sp>
      <p:sp>
        <p:nvSpPr>
          <p:cNvPr id="12" name="object 6"/>
          <p:cNvSpPr txBox="1"/>
          <p:nvPr/>
        </p:nvSpPr>
        <p:spPr>
          <a:xfrm>
            <a:off x="1571604" y="3357566"/>
            <a:ext cx="1143008" cy="418063"/>
          </a:xfrm>
          <a:prstGeom prst="rect">
            <a:avLst/>
          </a:prstGeom>
        </p:spPr>
        <p:txBody>
          <a:bodyPr vert="horz" wrap="square" lIns="0" tIns="33020" rIns="0" bIns="0" rtlCol="0">
            <a:spAutoFit/>
          </a:bodyPr>
          <a:lstStyle/>
          <a:p>
            <a:pPr marL="12065" marR="5080" algn="ctr">
              <a:lnSpc>
                <a:spcPts val="1040"/>
              </a:lnSpc>
              <a:spcBef>
                <a:spcPts val="260"/>
              </a:spcBef>
            </a:pPr>
            <a:r>
              <a:rPr sz="1100" spc="-45" dirty="0">
                <a:solidFill>
                  <a:srgbClr val="FFFFFF"/>
                </a:solidFill>
                <a:latin typeface="Times New Roman" pitchFamily="18" charset="0"/>
                <a:cs typeface="Times New Roman" pitchFamily="18" charset="0"/>
              </a:rPr>
              <a:t>Güncel </a:t>
            </a:r>
            <a:r>
              <a:rPr sz="1100" spc="-65" dirty="0">
                <a:solidFill>
                  <a:srgbClr val="FFFFFF"/>
                </a:solidFill>
                <a:latin typeface="Times New Roman" pitchFamily="18" charset="0"/>
                <a:cs typeface="Times New Roman" pitchFamily="18" charset="0"/>
              </a:rPr>
              <a:t>ve dünya  standartlarında  müfredat</a:t>
            </a:r>
            <a:endParaRPr sz="1100">
              <a:latin typeface="Times New Roman" pitchFamily="18" charset="0"/>
              <a:cs typeface="Times New Roman" pitchFamily="18" charset="0"/>
            </a:endParaRPr>
          </a:p>
        </p:txBody>
      </p:sp>
      <p:sp>
        <p:nvSpPr>
          <p:cNvPr id="13" name="object 5"/>
          <p:cNvSpPr txBox="1"/>
          <p:nvPr/>
        </p:nvSpPr>
        <p:spPr>
          <a:xfrm>
            <a:off x="1000100" y="3857632"/>
            <a:ext cx="1481138" cy="501868"/>
          </a:xfrm>
          <a:prstGeom prst="rect">
            <a:avLst/>
          </a:prstGeom>
        </p:spPr>
        <p:txBody>
          <a:bodyPr vert="horz" wrap="square" lIns="0" tIns="36194" rIns="0" bIns="0" rtlCol="0">
            <a:spAutoFit/>
          </a:bodyPr>
          <a:lstStyle/>
          <a:p>
            <a:pPr marL="70485" marR="22225" indent="-58419">
              <a:lnSpc>
                <a:spcPts val="1150"/>
              </a:lnSpc>
              <a:spcBef>
                <a:spcPts val="284"/>
              </a:spcBef>
              <a:buSzPct val="90909"/>
              <a:buChar char="•"/>
              <a:tabLst>
                <a:tab pos="71120" algn="l"/>
              </a:tabLst>
            </a:pPr>
            <a:r>
              <a:rPr spc="-30" dirty="0">
                <a:latin typeface="Times New Roman" pitchFamily="18" charset="0"/>
                <a:cs typeface="Times New Roman" pitchFamily="18" charset="0"/>
              </a:rPr>
              <a:t>Tüm </a:t>
            </a:r>
            <a:r>
              <a:rPr spc="-45" dirty="0">
                <a:latin typeface="Times New Roman" pitchFamily="18" charset="0"/>
                <a:cs typeface="Times New Roman" pitchFamily="18" charset="0"/>
              </a:rPr>
              <a:t>öğrencilere </a:t>
            </a:r>
            <a:r>
              <a:rPr spc="-75" dirty="0">
                <a:latin typeface="Times New Roman" pitchFamily="18" charset="0"/>
                <a:cs typeface="Times New Roman" pitchFamily="18" charset="0"/>
              </a:rPr>
              <a:t>açık  </a:t>
            </a:r>
            <a:r>
              <a:rPr spc="-70">
                <a:latin typeface="Times New Roman" pitchFamily="18" charset="0"/>
                <a:cs typeface="Times New Roman" pitchFamily="18" charset="0"/>
              </a:rPr>
              <a:t>bilgisayar</a:t>
            </a:r>
            <a:r>
              <a:rPr spc="-50">
                <a:latin typeface="Times New Roman" pitchFamily="18" charset="0"/>
                <a:cs typeface="Times New Roman" pitchFamily="18" charset="0"/>
              </a:rPr>
              <a:t> </a:t>
            </a:r>
            <a:r>
              <a:rPr spc="-65" smtClean="0">
                <a:latin typeface="Times New Roman" pitchFamily="18" charset="0"/>
                <a:cs typeface="Times New Roman" pitchFamily="18" charset="0"/>
              </a:rPr>
              <a:t>laboratuarları</a:t>
            </a:r>
            <a:endParaRPr>
              <a:latin typeface="Times New Roman" pitchFamily="18" charset="0"/>
              <a:cs typeface="Times New Roman" pitchFamily="18" charset="0"/>
            </a:endParaRPr>
          </a:p>
        </p:txBody>
      </p:sp>
      <p:sp>
        <p:nvSpPr>
          <p:cNvPr id="14" name="object 14"/>
          <p:cNvSpPr txBox="1"/>
          <p:nvPr/>
        </p:nvSpPr>
        <p:spPr>
          <a:xfrm>
            <a:off x="4071934" y="4929202"/>
            <a:ext cx="1153161" cy="550792"/>
          </a:xfrm>
          <a:prstGeom prst="rect">
            <a:avLst/>
          </a:prstGeom>
        </p:spPr>
        <p:txBody>
          <a:bodyPr vert="horz" wrap="square" lIns="0" tIns="12065" rIns="0" bIns="0" rtlCol="0">
            <a:spAutoFit/>
          </a:bodyPr>
          <a:lstStyle/>
          <a:p>
            <a:pPr marL="1905" algn="ctr">
              <a:lnSpc>
                <a:spcPts val="1125"/>
              </a:lnSpc>
              <a:spcBef>
                <a:spcPts val="95"/>
              </a:spcBef>
            </a:pPr>
            <a:r>
              <a:rPr sz="1000" spc="-45" dirty="0">
                <a:solidFill>
                  <a:srgbClr val="FFFFFF"/>
                </a:solidFill>
                <a:latin typeface="Times New Roman" pitchFamily="18" charset="0"/>
                <a:cs typeface="Times New Roman" pitchFamily="18" charset="0"/>
              </a:rPr>
              <a:t>Bölümlerin </a:t>
            </a:r>
            <a:r>
              <a:rPr sz="1000" spc="-65" dirty="0">
                <a:solidFill>
                  <a:srgbClr val="FFFFFF"/>
                </a:solidFill>
                <a:latin typeface="Times New Roman" pitchFamily="18" charset="0"/>
                <a:cs typeface="Times New Roman" pitchFamily="18" charset="0"/>
              </a:rPr>
              <a:t>yakın</a:t>
            </a:r>
            <a:endParaRPr sz="1000">
              <a:latin typeface="Times New Roman" pitchFamily="18" charset="0"/>
              <a:cs typeface="Times New Roman" pitchFamily="18" charset="0"/>
            </a:endParaRPr>
          </a:p>
          <a:p>
            <a:pPr marL="2540" algn="ctr">
              <a:lnSpc>
                <a:spcPts val="1045"/>
              </a:lnSpc>
            </a:pPr>
            <a:r>
              <a:rPr sz="1000" spc="-60" dirty="0">
                <a:solidFill>
                  <a:srgbClr val="FFFFFF"/>
                </a:solidFill>
                <a:latin typeface="Times New Roman" pitchFamily="18" charset="0"/>
                <a:cs typeface="Times New Roman" pitchFamily="18" charset="0"/>
              </a:rPr>
              <a:t>ilişki</a:t>
            </a:r>
            <a:r>
              <a:rPr sz="1000" spc="-30" dirty="0">
                <a:solidFill>
                  <a:srgbClr val="FFFFFF"/>
                </a:solidFill>
                <a:latin typeface="Times New Roman" pitchFamily="18" charset="0"/>
                <a:cs typeface="Times New Roman" pitchFamily="18" charset="0"/>
              </a:rPr>
              <a:t> </a:t>
            </a:r>
            <a:r>
              <a:rPr sz="1000" spc="-65" dirty="0">
                <a:solidFill>
                  <a:srgbClr val="FFFFFF"/>
                </a:solidFill>
                <a:latin typeface="Times New Roman" pitchFamily="18" charset="0"/>
                <a:cs typeface="Times New Roman" pitchFamily="18" charset="0"/>
              </a:rPr>
              <a:t>içinde</a:t>
            </a:r>
            <a:endParaRPr sz="1000">
              <a:latin typeface="Times New Roman" pitchFamily="18" charset="0"/>
              <a:cs typeface="Times New Roman" pitchFamily="18" charset="0"/>
            </a:endParaRPr>
          </a:p>
          <a:p>
            <a:pPr marL="12700" marR="5080" indent="2540" algn="ctr">
              <a:lnSpc>
                <a:spcPts val="1040"/>
              </a:lnSpc>
              <a:spcBef>
                <a:spcPts val="90"/>
              </a:spcBef>
            </a:pPr>
            <a:r>
              <a:rPr sz="1000" spc="-60" dirty="0">
                <a:solidFill>
                  <a:srgbClr val="FFFFFF"/>
                </a:solidFill>
                <a:latin typeface="Times New Roman" pitchFamily="18" charset="0"/>
                <a:cs typeface="Times New Roman" pitchFamily="18" charset="0"/>
              </a:rPr>
              <a:t>olmasından  </a:t>
            </a:r>
            <a:r>
              <a:rPr sz="1000" spc="-70" dirty="0">
                <a:solidFill>
                  <a:srgbClr val="FFFFFF"/>
                </a:solidFill>
                <a:latin typeface="Times New Roman" pitchFamily="18" charset="0"/>
                <a:cs typeface="Times New Roman" pitchFamily="18" charset="0"/>
              </a:rPr>
              <a:t>kaynaklanan </a:t>
            </a:r>
            <a:r>
              <a:rPr sz="1000" spc="-55" dirty="0">
                <a:solidFill>
                  <a:srgbClr val="FFFFFF"/>
                </a:solidFill>
                <a:latin typeface="Times New Roman" pitchFamily="18" charset="0"/>
                <a:cs typeface="Times New Roman" pitchFamily="18" charset="0"/>
              </a:rPr>
              <a:t>destek  </a:t>
            </a:r>
            <a:r>
              <a:rPr sz="1000" spc="-65" dirty="0">
                <a:solidFill>
                  <a:srgbClr val="FFFFFF"/>
                </a:solidFill>
                <a:latin typeface="Times New Roman" pitchFamily="18" charset="0"/>
                <a:cs typeface="Times New Roman" pitchFamily="18" charset="0"/>
              </a:rPr>
              <a:t>imkânları</a:t>
            </a:r>
            <a:endParaRPr sz="1000">
              <a:latin typeface="Times New Roman" pitchFamily="18" charset="0"/>
              <a:cs typeface="Times New Roman" pitchFamily="18" charset="0"/>
            </a:endParaRPr>
          </a:p>
        </p:txBody>
      </p:sp>
      <p:sp>
        <p:nvSpPr>
          <p:cNvPr id="15" name="object 12"/>
          <p:cNvSpPr txBox="1"/>
          <p:nvPr/>
        </p:nvSpPr>
        <p:spPr>
          <a:xfrm>
            <a:off x="3357554" y="4071946"/>
            <a:ext cx="1370330" cy="999376"/>
          </a:xfrm>
          <a:prstGeom prst="rect">
            <a:avLst/>
          </a:prstGeom>
        </p:spPr>
        <p:txBody>
          <a:bodyPr vert="horz" wrap="square" lIns="0" tIns="34925" rIns="0" bIns="0" rtlCol="0">
            <a:spAutoFit/>
          </a:bodyPr>
          <a:lstStyle/>
          <a:p>
            <a:pPr marL="70485" marR="5080" indent="-58419">
              <a:lnSpc>
                <a:spcPct val="87100"/>
              </a:lnSpc>
              <a:spcBef>
                <a:spcPts val="275"/>
              </a:spcBef>
              <a:buSzPct val="90909"/>
              <a:buChar char="•"/>
              <a:tabLst>
                <a:tab pos="71120" algn="l"/>
              </a:tabLst>
            </a:pPr>
            <a:r>
              <a:rPr sz="1200" spc="-60" dirty="0">
                <a:latin typeface="Times New Roman" pitchFamily="18" charset="0"/>
                <a:cs typeface="Times New Roman" pitchFamily="18" charset="0"/>
              </a:rPr>
              <a:t>Bilimsel </a:t>
            </a:r>
            <a:r>
              <a:rPr sz="1200" spc="-75" dirty="0">
                <a:latin typeface="Times New Roman" pitchFamily="18" charset="0"/>
                <a:cs typeface="Times New Roman" pitchFamily="18" charset="0"/>
              </a:rPr>
              <a:t>çalışmaların  yanı </a:t>
            </a:r>
            <a:r>
              <a:rPr sz="1200" spc="-55" dirty="0">
                <a:latin typeface="Times New Roman" pitchFamily="18" charset="0"/>
                <a:cs typeface="Times New Roman" pitchFamily="18" charset="0"/>
              </a:rPr>
              <a:t>sıra </a:t>
            </a:r>
            <a:r>
              <a:rPr sz="1200" spc="-75" dirty="0">
                <a:latin typeface="Times New Roman" pitchFamily="18" charset="0"/>
                <a:cs typeface="Times New Roman" pitchFamily="18" charset="0"/>
              </a:rPr>
              <a:t>farklı  </a:t>
            </a:r>
            <a:r>
              <a:rPr sz="1200" spc="-70" dirty="0">
                <a:latin typeface="Times New Roman" pitchFamily="18" charset="0"/>
                <a:cs typeface="Times New Roman" pitchFamily="18" charset="0"/>
              </a:rPr>
              <a:t>aktivitelerin </a:t>
            </a:r>
            <a:r>
              <a:rPr sz="1200" spc="-45" dirty="0">
                <a:latin typeface="Times New Roman" pitchFamily="18" charset="0"/>
                <a:cs typeface="Times New Roman" pitchFamily="18" charset="0"/>
              </a:rPr>
              <a:t>sunulduğu  </a:t>
            </a:r>
            <a:r>
              <a:rPr sz="1200" spc="-55" dirty="0">
                <a:latin typeface="Times New Roman" pitchFamily="18" charset="0"/>
                <a:cs typeface="Times New Roman" pitchFamily="18" charset="0"/>
              </a:rPr>
              <a:t>kulüp </a:t>
            </a:r>
            <a:r>
              <a:rPr sz="1200" spc="-70" dirty="0">
                <a:latin typeface="Times New Roman" pitchFamily="18" charset="0"/>
                <a:cs typeface="Times New Roman" pitchFamily="18" charset="0"/>
              </a:rPr>
              <a:t>etkinlikleri,  </a:t>
            </a:r>
            <a:r>
              <a:rPr sz="1200" spc="-55">
                <a:latin typeface="Times New Roman" pitchFamily="18" charset="0"/>
                <a:cs typeface="Times New Roman" pitchFamily="18" charset="0"/>
              </a:rPr>
              <a:t>teknik </a:t>
            </a:r>
            <a:r>
              <a:rPr sz="1200" spc="-80" smtClean="0">
                <a:latin typeface="Times New Roman" pitchFamily="18" charset="0"/>
                <a:cs typeface="Times New Roman" pitchFamily="18" charset="0"/>
              </a:rPr>
              <a:t>geziler</a:t>
            </a:r>
            <a:r>
              <a:rPr lang="tr-TR" sz="1200" spc="-80" dirty="0" smtClean="0">
                <a:latin typeface="Times New Roman" pitchFamily="18" charset="0"/>
                <a:cs typeface="Times New Roman" pitchFamily="18" charset="0"/>
              </a:rPr>
              <a:t> </a:t>
            </a:r>
            <a:r>
              <a:rPr sz="1200" spc="-70" smtClean="0">
                <a:latin typeface="Times New Roman" pitchFamily="18" charset="0"/>
                <a:cs typeface="Times New Roman" pitchFamily="18" charset="0"/>
              </a:rPr>
              <a:t>ve </a:t>
            </a:r>
            <a:r>
              <a:rPr lang="tr-TR" sz="1200" spc="-65" dirty="0" smtClean="0">
                <a:latin typeface="Times New Roman" pitchFamily="18" charset="0"/>
                <a:cs typeface="Times New Roman" pitchFamily="18" charset="0"/>
              </a:rPr>
              <a:t> seminerler</a:t>
            </a:r>
            <a:endParaRPr sz="1200">
              <a:latin typeface="Times New Roman" pitchFamily="18" charset="0"/>
              <a:cs typeface="Times New Roman" pitchFamily="18" charset="0"/>
            </a:endParaRPr>
          </a:p>
        </p:txBody>
      </p:sp>
      <p:sp>
        <p:nvSpPr>
          <p:cNvPr id="17" name="object 11"/>
          <p:cNvSpPr txBox="1"/>
          <p:nvPr/>
        </p:nvSpPr>
        <p:spPr>
          <a:xfrm>
            <a:off x="6500826" y="3214690"/>
            <a:ext cx="1857388" cy="1075293"/>
          </a:xfrm>
          <a:prstGeom prst="rect">
            <a:avLst/>
          </a:prstGeom>
        </p:spPr>
        <p:txBody>
          <a:bodyPr vert="horz" wrap="square" lIns="0" tIns="36194" rIns="0" bIns="0" rtlCol="0">
            <a:spAutoFit/>
          </a:bodyPr>
          <a:lstStyle/>
          <a:p>
            <a:pPr marL="70485" marR="254635" indent="-58419">
              <a:lnSpc>
                <a:spcPts val="1150"/>
              </a:lnSpc>
              <a:spcBef>
                <a:spcPts val="284"/>
              </a:spcBef>
              <a:buSzPct val="90909"/>
              <a:buChar char="•"/>
              <a:tabLst>
                <a:tab pos="71120" algn="l"/>
              </a:tabLst>
            </a:pPr>
            <a:r>
              <a:rPr lang="tr-TR" sz="1200" spc="-35" dirty="0" smtClean="0">
                <a:latin typeface="Times New Roman" pitchFamily="18" charset="0"/>
                <a:cs typeface="Times New Roman" pitchFamily="18" charset="0"/>
              </a:rPr>
              <a:t>Ö</a:t>
            </a:r>
            <a:r>
              <a:rPr sz="1200" spc="-35" smtClean="0">
                <a:latin typeface="Times New Roman" pitchFamily="18" charset="0"/>
                <a:cs typeface="Times New Roman" pitchFamily="18" charset="0"/>
              </a:rPr>
              <a:t>ğrencilerin  </a:t>
            </a:r>
            <a:r>
              <a:rPr sz="1200" spc="-65" dirty="0">
                <a:latin typeface="Times New Roman" pitchFamily="18" charset="0"/>
                <a:cs typeface="Times New Roman" pitchFamily="18" charset="0"/>
              </a:rPr>
              <a:t>Fakültede</a:t>
            </a:r>
            <a:r>
              <a:rPr sz="1200" spc="-100" dirty="0">
                <a:latin typeface="Times New Roman" pitchFamily="18" charset="0"/>
                <a:cs typeface="Times New Roman" pitchFamily="18" charset="0"/>
              </a:rPr>
              <a:t> </a:t>
            </a:r>
            <a:r>
              <a:rPr sz="1200" spc="-50" dirty="0">
                <a:latin typeface="Times New Roman" pitchFamily="18" charset="0"/>
                <a:cs typeface="Times New Roman" pitchFamily="18" charset="0"/>
              </a:rPr>
              <a:t>kısmi  </a:t>
            </a:r>
            <a:r>
              <a:rPr sz="1200" spc="-75" dirty="0">
                <a:latin typeface="Times New Roman" pitchFamily="18" charset="0"/>
                <a:cs typeface="Times New Roman" pitchFamily="18" charset="0"/>
              </a:rPr>
              <a:t>zamanlı </a:t>
            </a:r>
            <a:r>
              <a:rPr sz="1200" spc="-50">
                <a:latin typeface="Times New Roman" pitchFamily="18" charset="0"/>
                <a:cs typeface="Times New Roman" pitchFamily="18" charset="0"/>
              </a:rPr>
              <a:t>olarak  </a:t>
            </a:r>
            <a:r>
              <a:rPr sz="1200" spc="-70" smtClean="0">
                <a:latin typeface="Times New Roman" pitchFamily="18" charset="0"/>
                <a:cs typeface="Times New Roman" pitchFamily="18" charset="0"/>
              </a:rPr>
              <a:t>çalışabilmeleri</a:t>
            </a:r>
            <a:r>
              <a:rPr lang="tr-TR" sz="1200" spc="-70" dirty="0" smtClean="0">
                <a:latin typeface="Times New Roman" pitchFamily="18" charset="0"/>
                <a:cs typeface="Times New Roman" pitchFamily="18" charset="0"/>
              </a:rPr>
              <a:t>    </a:t>
            </a:r>
          </a:p>
          <a:p>
            <a:pPr marL="70485" marR="254635" indent="-58419">
              <a:lnSpc>
                <a:spcPts val="1150"/>
              </a:lnSpc>
              <a:spcBef>
                <a:spcPts val="284"/>
              </a:spcBef>
              <a:buSzPct val="90909"/>
              <a:buChar char="•"/>
              <a:tabLst>
                <a:tab pos="71120" algn="l"/>
              </a:tabLst>
            </a:pPr>
            <a:endParaRPr lang="tr-TR" sz="1200" spc="-70" dirty="0" smtClean="0">
              <a:latin typeface="Times New Roman" pitchFamily="18" charset="0"/>
              <a:cs typeface="Times New Roman" pitchFamily="18" charset="0"/>
            </a:endParaRPr>
          </a:p>
          <a:p>
            <a:pPr marL="70485" marR="254635" indent="-58419">
              <a:lnSpc>
                <a:spcPts val="1150"/>
              </a:lnSpc>
              <a:spcBef>
                <a:spcPts val="284"/>
              </a:spcBef>
              <a:buSzPct val="90909"/>
              <a:buChar char="•"/>
              <a:tabLst>
                <a:tab pos="71120" algn="l"/>
              </a:tabLst>
            </a:pPr>
            <a:endParaRPr lang="tr-TR" sz="1200" spc="-70" dirty="0" smtClean="0">
              <a:latin typeface="Times New Roman" pitchFamily="18" charset="0"/>
              <a:cs typeface="Times New Roman" pitchFamily="18" charset="0"/>
            </a:endParaRPr>
          </a:p>
          <a:p>
            <a:pPr marL="70485" marR="254635" indent="-58419">
              <a:lnSpc>
                <a:spcPts val="1150"/>
              </a:lnSpc>
              <a:spcBef>
                <a:spcPts val="284"/>
              </a:spcBef>
              <a:buSzPct val="90909"/>
              <a:buChar char="•"/>
              <a:tabLst>
                <a:tab pos="71120" algn="l"/>
              </a:tabLst>
            </a:pPr>
            <a:r>
              <a:rPr lang="tr-TR" sz="1200" spc="-70" dirty="0" smtClean="0">
                <a:latin typeface="Times New Roman" pitchFamily="18" charset="0"/>
                <a:cs typeface="Times New Roman" pitchFamily="18" charset="0"/>
              </a:rPr>
              <a:t>                             </a:t>
            </a:r>
            <a:r>
              <a:rPr lang="tr-TR" sz="1200" spc="-70" dirty="0" smtClean="0">
                <a:solidFill>
                  <a:schemeClr val="bg1"/>
                </a:solidFill>
                <a:latin typeface="Times New Roman" pitchFamily="18" charset="0"/>
                <a:cs typeface="Times New Roman" pitchFamily="18" charset="0"/>
              </a:rPr>
              <a:t>İş İmkanı </a:t>
            </a:r>
            <a:endParaRPr sz="1200">
              <a:solidFill>
                <a:schemeClr val="bg1"/>
              </a:solidFill>
              <a:latin typeface="Times New Roman" pitchFamily="18" charset="0"/>
              <a:cs typeface="Times New Roman" pitchFamily="18" charset="0"/>
            </a:endParaRPr>
          </a:p>
        </p:txBody>
      </p:sp>
      <p:sp>
        <p:nvSpPr>
          <p:cNvPr id="20" name="object 10"/>
          <p:cNvSpPr txBox="1"/>
          <p:nvPr/>
        </p:nvSpPr>
        <p:spPr>
          <a:xfrm>
            <a:off x="5857884" y="2143120"/>
            <a:ext cx="928694" cy="196849"/>
          </a:xfrm>
          <a:prstGeom prst="rect">
            <a:avLst/>
          </a:prstGeom>
        </p:spPr>
        <p:txBody>
          <a:bodyPr vert="horz" wrap="square" lIns="0" tIns="12065" rIns="0" bIns="0" rtlCol="0">
            <a:spAutoFit/>
          </a:bodyPr>
          <a:lstStyle/>
          <a:p>
            <a:pPr marL="12700">
              <a:lnSpc>
                <a:spcPct val="100000"/>
              </a:lnSpc>
              <a:spcBef>
                <a:spcPts val="95"/>
              </a:spcBef>
            </a:pPr>
            <a:r>
              <a:rPr sz="1200" spc="-65" dirty="0">
                <a:solidFill>
                  <a:srgbClr val="FFFFFF"/>
                </a:solidFill>
                <a:latin typeface="Times New Roman" pitchFamily="18" charset="0"/>
                <a:cs typeface="Times New Roman" pitchFamily="18" charset="0"/>
              </a:rPr>
              <a:t>İngilizce</a:t>
            </a:r>
            <a:r>
              <a:rPr sz="1200" spc="-55" dirty="0">
                <a:solidFill>
                  <a:srgbClr val="FFFFFF"/>
                </a:solidFill>
                <a:latin typeface="Times New Roman" pitchFamily="18" charset="0"/>
                <a:cs typeface="Times New Roman" pitchFamily="18" charset="0"/>
              </a:rPr>
              <a:t> </a:t>
            </a:r>
            <a:r>
              <a:rPr sz="1200" spc="-60" dirty="0">
                <a:solidFill>
                  <a:srgbClr val="FFFFFF"/>
                </a:solidFill>
                <a:latin typeface="Times New Roman" pitchFamily="18" charset="0"/>
                <a:cs typeface="Times New Roman" pitchFamily="18" charset="0"/>
              </a:rPr>
              <a:t>eğitim</a:t>
            </a:r>
            <a:endParaRPr sz="1200">
              <a:latin typeface="Times New Roman" pitchFamily="18" charset="0"/>
              <a:cs typeface="Times New Roman" pitchFamily="18" charset="0"/>
            </a:endParaRPr>
          </a:p>
        </p:txBody>
      </p:sp>
      <p:sp>
        <p:nvSpPr>
          <p:cNvPr id="21" name="object 9"/>
          <p:cNvSpPr txBox="1"/>
          <p:nvPr/>
        </p:nvSpPr>
        <p:spPr>
          <a:xfrm>
            <a:off x="5000628" y="1357302"/>
            <a:ext cx="1370330" cy="517321"/>
          </a:xfrm>
          <a:prstGeom prst="rect">
            <a:avLst/>
          </a:prstGeom>
        </p:spPr>
        <p:txBody>
          <a:bodyPr vert="horz" wrap="square" lIns="0" tIns="34925" rIns="0" bIns="0" rtlCol="0">
            <a:spAutoFit/>
          </a:bodyPr>
          <a:lstStyle/>
          <a:p>
            <a:pPr marL="70485" marR="5080" indent="-58419">
              <a:lnSpc>
                <a:spcPct val="86900"/>
              </a:lnSpc>
              <a:spcBef>
                <a:spcPts val="275"/>
              </a:spcBef>
              <a:buSzPct val="90909"/>
              <a:buChar char="•"/>
              <a:tabLst>
                <a:tab pos="71120" algn="l"/>
              </a:tabLst>
            </a:pPr>
            <a:r>
              <a:rPr lang="tr-TR" sz="1200" spc="-45" dirty="0" smtClean="0">
                <a:latin typeface="Times New Roman" pitchFamily="18" charset="0"/>
                <a:cs typeface="Times New Roman" pitchFamily="18" charset="0"/>
              </a:rPr>
              <a:t>İsteğe bağlı olup </a:t>
            </a:r>
            <a:r>
              <a:rPr lang="tr-TR" sz="1200" spc="-45" dirty="0" err="1" smtClean="0">
                <a:latin typeface="Times New Roman" pitchFamily="18" charset="0"/>
                <a:cs typeface="Times New Roman" pitchFamily="18" charset="0"/>
              </a:rPr>
              <a:t>ingilizce</a:t>
            </a:r>
            <a:r>
              <a:rPr lang="tr-TR" sz="1200" spc="-45" dirty="0" smtClean="0">
                <a:latin typeface="Times New Roman" pitchFamily="18" charset="0"/>
                <a:cs typeface="Times New Roman" pitchFamily="18" charset="0"/>
              </a:rPr>
              <a:t> hazırlık okunabilir.</a:t>
            </a:r>
            <a:endParaRPr sz="1200">
              <a:latin typeface="Times New Roman" pitchFamily="18" charset="0"/>
              <a:cs typeface="Times New Roman" pitchFamily="18" charset="0"/>
            </a:endParaRPr>
          </a:p>
        </p:txBody>
      </p:sp>
      <p:pic>
        <p:nvPicPr>
          <p:cNvPr id="22" name="Picture 3" descr="C:\Users\Celal\Desktop\remzi hoca\hru_amblem_logo.png"/>
          <p:cNvPicPr>
            <a:picLocks noChangeAspect="1" noChangeArrowheads="1"/>
          </p:cNvPicPr>
          <p:nvPr/>
        </p:nvPicPr>
        <p:blipFill>
          <a:blip r:embed="rId3" cstate="print"/>
          <a:srcRect/>
          <a:stretch>
            <a:fillRect/>
          </a:stretch>
        </p:blipFill>
        <p:spPr bwMode="auto">
          <a:xfrm>
            <a:off x="0" y="1"/>
            <a:ext cx="571472" cy="570754"/>
          </a:xfrm>
          <a:prstGeom prst="rect">
            <a:avLst/>
          </a:prstGeom>
          <a:noFill/>
        </p:spPr>
      </p:pic>
      <p:pic>
        <p:nvPicPr>
          <p:cNvPr id="23" name="Picture 2" descr="C:\Users\Celal\Desktop\remzi hoca\mühendislik.png"/>
          <p:cNvPicPr>
            <a:picLocks noChangeAspect="1" noChangeArrowheads="1"/>
          </p:cNvPicPr>
          <p:nvPr/>
        </p:nvPicPr>
        <p:blipFill>
          <a:blip r:embed="rId4" cstate="print"/>
          <a:srcRect/>
          <a:stretch>
            <a:fillRect/>
          </a:stretch>
        </p:blipFill>
        <p:spPr bwMode="auto">
          <a:xfrm>
            <a:off x="8529148" y="0"/>
            <a:ext cx="614851" cy="64292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215338" y="5214954"/>
            <a:ext cx="762000" cy="304800"/>
          </a:xfrm>
        </p:spPr>
        <p:txBody>
          <a:bodyPr/>
          <a:lstStyle/>
          <a:p>
            <a:fld id="{78D21D61-5BF1-47BC-8A54-2A809EDF2BE5}" type="slidenum">
              <a:rPr lang="tr-TR" smtClean="0">
                <a:solidFill>
                  <a:schemeClr val="tx1"/>
                </a:solidFill>
              </a:rPr>
              <a:pPr/>
              <a:t>8</a:t>
            </a:fld>
            <a:endParaRPr lang="tr-TR" dirty="0">
              <a:solidFill>
                <a:schemeClr val="tx1"/>
              </a:solidFill>
            </a:endParaRPr>
          </a:p>
        </p:txBody>
      </p:sp>
      <p:sp>
        <p:nvSpPr>
          <p:cNvPr id="4" name="object 6"/>
          <p:cNvSpPr txBox="1">
            <a:spLocks/>
          </p:cNvSpPr>
          <p:nvPr/>
        </p:nvSpPr>
        <p:spPr>
          <a:xfrm>
            <a:off x="571472" y="571484"/>
            <a:ext cx="5821045"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tr-TR" sz="2800" b="1" i="0" u="none" strike="noStrike" kern="1200" cap="none" spc="20" normalizeH="0" baseline="0" noProof="0" dirty="0" smtClean="0">
                <a:ln>
                  <a:noFill/>
                </a:ln>
                <a:effectLst/>
                <a:uLnTx/>
                <a:uFillTx/>
                <a:latin typeface="Times New Roman" pitchFamily="18" charset="0"/>
                <a:ea typeface="+mj-ea"/>
                <a:cs typeface="Times New Roman" pitchFamily="18" charset="0"/>
              </a:rPr>
              <a:t>Elektrik-</a:t>
            </a:r>
            <a:r>
              <a:rPr kumimoji="0" lang="tr-TR" sz="2800" b="1" i="0" u="none" strike="noStrike" kern="1200" cap="none" spc="-5" normalizeH="0" baseline="0" noProof="0" dirty="0" smtClean="0">
                <a:ln>
                  <a:noFill/>
                </a:ln>
                <a:effectLst/>
                <a:uLnTx/>
                <a:uFillTx/>
                <a:latin typeface="Times New Roman" pitchFamily="18" charset="0"/>
                <a:ea typeface="+mj-ea"/>
                <a:cs typeface="Times New Roman" pitchFamily="18" charset="0"/>
              </a:rPr>
              <a:t>Elektronik</a:t>
            </a:r>
            <a:r>
              <a:rPr kumimoji="0" lang="tr-TR" sz="2800" b="1" i="0" u="none" strike="noStrike" kern="1200" cap="none" spc="105" normalizeH="0" baseline="0" noProof="0" dirty="0" smtClean="0">
                <a:ln>
                  <a:noFill/>
                </a:ln>
                <a:effectLst/>
                <a:uLnTx/>
                <a:uFillTx/>
                <a:latin typeface="Times New Roman" pitchFamily="18" charset="0"/>
                <a:ea typeface="+mj-ea"/>
                <a:cs typeface="Times New Roman" pitchFamily="18" charset="0"/>
              </a:rPr>
              <a:t> </a:t>
            </a:r>
            <a:r>
              <a:rPr kumimoji="0" lang="tr-TR" sz="2800" b="1" i="0" u="none" strike="noStrike" kern="1200" cap="none" spc="-55" normalizeH="0" baseline="0" noProof="0" dirty="0" smtClean="0">
                <a:ln>
                  <a:noFill/>
                </a:ln>
                <a:effectLst/>
                <a:uLnTx/>
                <a:uFillTx/>
                <a:latin typeface="Times New Roman" pitchFamily="18" charset="0"/>
                <a:ea typeface="+mj-ea"/>
                <a:cs typeface="Times New Roman" pitchFamily="18" charset="0"/>
              </a:rPr>
              <a:t>Mühendisliği</a:t>
            </a:r>
            <a:endParaRPr kumimoji="0" lang="tr-TR" sz="28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grpSp>
        <p:nvGrpSpPr>
          <p:cNvPr id="16" name="object 7"/>
          <p:cNvGrpSpPr/>
          <p:nvPr/>
        </p:nvGrpSpPr>
        <p:grpSpPr>
          <a:xfrm>
            <a:off x="1619631" y="1124800"/>
            <a:ext cx="6024203" cy="4161592"/>
            <a:chOff x="1619630" y="1124800"/>
            <a:chExt cx="6840855" cy="5328920"/>
          </a:xfrm>
        </p:grpSpPr>
        <p:sp>
          <p:nvSpPr>
            <p:cNvPr id="17" name="object 8"/>
            <p:cNvSpPr/>
            <p:nvPr/>
          </p:nvSpPr>
          <p:spPr>
            <a:xfrm>
              <a:off x="1619630" y="1124800"/>
              <a:ext cx="6840855" cy="5328920"/>
            </a:xfrm>
            <a:custGeom>
              <a:avLst/>
              <a:gdLst/>
              <a:ahLst/>
              <a:cxnLst/>
              <a:rect l="l" t="t" r="r" b="b"/>
              <a:pathLst>
                <a:path w="6840855" h="5328920">
                  <a:moveTo>
                    <a:pt x="6840728" y="0"/>
                  </a:moveTo>
                  <a:lnTo>
                    <a:pt x="0" y="0"/>
                  </a:lnTo>
                  <a:lnTo>
                    <a:pt x="0" y="5328539"/>
                  </a:lnTo>
                  <a:lnTo>
                    <a:pt x="6840728" y="5328539"/>
                  </a:lnTo>
                  <a:lnTo>
                    <a:pt x="6840728" y="0"/>
                  </a:lnTo>
                  <a:close/>
                </a:path>
              </a:pathLst>
            </a:custGeom>
            <a:solidFill>
              <a:srgbClr val="E8F1D2"/>
            </a:solidFill>
          </p:spPr>
          <p:txBody>
            <a:bodyPr wrap="square" lIns="0" tIns="0" rIns="0" bIns="0" rtlCol="0"/>
            <a:lstStyle/>
            <a:p>
              <a:endParaRPr/>
            </a:p>
          </p:txBody>
        </p:sp>
        <p:sp>
          <p:nvSpPr>
            <p:cNvPr id="18" name="object 9"/>
            <p:cNvSpPr/>
            <p:nvPr/>
          </p:nvSpPr>
          <p:spPr>
            <a:xfrm>
              <a:off x="4787519" y="3535045"/>
              <a:ext cx="2903220" cy="2859405"/>
            </a:xfrm>
            <a:custGeom>
              <a:avLst/>
              <a:gdLst/>
              <a:ahLst/>
              <a:cxnLst/>
              <a:rect l="l" t="t" r="r" b="b"/>
              <a:pathLst>
                <a:path w="2903220" h="2859404">
                  <a:moveTo>
                    <a:pt x="1570354" y="0"/>
                  </a:moveTo>
                  <a:lnTo>
                    <a:pt x="1332610" y="0"/>
                  </a:lnTo>
                  <a:lnTo>
                    <a:pt x="1280921" y="293115"/>
                  </a:lnTo>
                  <a:lnTo>
                    <a:pt x="1228638" y="302000"/>
                  </a:lnTo>
                  <a:lnTo>
                    <a:pt x="1176909" y="313226"/>
                  </a:lnTo>
                  <a:lnTo>
                    <a:pt x="1125807" y="326761"/>
                  </a:lnTo>
                  <a:lnTo>
                    <a:pt x="1075409" y="342576"/>
                  </a:lnTo>
                  <a:lnTo>
                    <a:pt x="1025787" y="360641"/>
                  </a:lnTo>
                  <a:lnTo>
                    <a:pt x="977015" y="380924"/>
                  </a:lnTo>
                  <a:lnTo>
                    <a:pt x="929169" y="403397"/>
                  </a:lnTo>
                  <a:lnTo>
                    <a:pt x="882322" y="428027"/>
                  </a:lnTo>
                  <a:lnTo>
                    <a:pt x="836548" y="454786"/>
                  </a:lnTo>
                  <a:lnTo>
                    <a:pt x="608583" y="263524"/>
                  </a:lnTo>
                  <a:lnTo>
                    <a:pt x="426465" y="416305"/>
                  </a:lnTo>
                  <a:lnTo>
                    <a:pt x="575309" y="674115"/>
                  </a:lnTo>
                  <a:lnTo>
                    <a:pt x="540989" y="714523"/>
                  </a:lnTo>
                  <a:lnTo>
                    <a:pt x="508582" y="756365"/>
                  </a:lnTo>
                  <a:lnTo>
                    <a:pt x="478131" y="799573"/>
                  </a:lnTo>
                  <a:lnTo>
                    <a:pt x="449677" y="844075"/>
                  </a:lnTo>
                  <a:lnTo>
                    <a:pt x="423263" y="889803"/>
                  </a:lnTo>
                  <a:lnTo>
                    <a:pt x="398930" y="936686"/>
                  </a:lnTo>
                  <a:lnTo>
                    <a:pt x="376720" y="984653"/>
                  </a:lnTo>
                  <a:lnTo>
                    <a:pt x="356674" y="1033636"/>
                  </a:lnTo>
                  <a:lnTo>
                    <a:pt x="338835" y="1083563"/>
                  </a:lnTo>
                  <a:lnTo>
                    <a:pt x="41275" y="1083563"/>
                  </a:lnTo>
                  <a:lnTo>
                    <a:pt x="0" y="1317752"/>
                  </a:lnTo>
                  <a:lnTo>
                    <a:pt x="279653" y="1419478"/>
                  </a:lnTo>
                  <a:lnTo>
                    <a:pt x="279331" y="1472485"/>
                  </a:lnTo>
                  <a:lnTo>
                    <a:pt x="281404" y="1525364"/>
                  </a:lnTo>
                  <a:lnTo>
                    <a:pt x="285858" y="1578036"/>
                  </a:lnTo>
                  <a:lnTo>
                    <a:pt x="292679" y="1630418"/>
                  </a:lnTo>
                  <a:lnTo>
                    <a:pt x="301854" y="1682432"/>
                  </a:lnTo>
                  <a:lnTo>
                    <a:pt x="313370" y="1733996"/>
                  </a:lnTo>
                  <a:lnTo>
                    <a:pt x="327212" y="1785031"/>
                  </a:lnTo>
                  <a:lnTo>
                    <a:pt x="343367" y="1835455"/>
                  </a:lnTo>
                  <a:lnTo>
                    <a:pt x="361822" y="1885188"/>
                  </a:lnTo>
                  <a:lnTo>
                    <a:pt x="133730" y="2076424"/>
                  </a:lnTo>
                  <a:lnTo>
                    <a:pt x="252602" y="2282316"/>
                  </a:lnTo>
                  <a:lnTo>
                    <a:pt x="532256" y="2180526"/>
                  </a:lnTo>
                  <a:lnTo>
                    <a:pt x="566123" y="2221345"/>
                  </a:lnTo>
                  <a:lnTo>
                    <a:pt x="601726" y="2260523"/>
                  </a:lnTo>
                  <a:lnTo>
                    <a:pt x="639007" y="2298009"/>
                  </a:lnTo>
                  <a:lnTo>
                    <a:pt x="677906" y="2333750"/>
                  </a:lnTo>
                  <a:lnTo>
                    <a:pt x="718364" y="2367695"/>
                  </a:lnTo>
                  <a:lnTo>
                    <a:pt x="760320" y="2399792"/>
                  </a:lnTo>
                  <a:lnTo>
                    <a:pt x="803716" y="2429989"/>
                  </a:lnTo>
                  <a:lnTo>
                    <a:pt x="848492" y="2458234"/>
                  </a:lnTo>
                  <a:lnTo>
                    <a:pt x="894588" y="2484475"/>
                  </a:lnTo>
                  <a:lnTo>
                    <a:pt x="842898" y="2777540"/>
                  </a:lnTo>
                  <a:lnTo>
                    <a:pt x="1066291" y="2858858"/>
                  </a:lnTo>
                  <a:lnTo>
                    <a:pt x="1215008" y="2601125"/>
                  </a:lnTo>
                  <a:lnTo>
                    <a:pt x="1267164" y="2610641"/>
                  </a:lnTo>
                  <a:lnTo>
                    <a:pt x="1319606" y="2617779"/>
                  </a:lnTo>
                  <a:lnTo>
                    <a:pt x="1372253" y="2622537"/>
                  </a:lnTo>
                  <a:lnTo>
                    <a:pt x="1425026" y="2624916"/>
                  </a:lnTo>
                  <a:lnTo>
                    <a:pt x="1477844" y="2624916"/>
                  </a:lnTo>
                  <a:lnTo>
                    <a:pt x="1530627" y="2622537"/>
                  </a:lnTo>
                  <a:lnTo>
                    <a:pt x="1583294" y="2617779"/>
                  </a:lnTo>
                  <a:lnTo>
                    <a:pt x="1635764" y="2610641"/>
                  </a:lnTo>
                  <a:lnTo>
                    <a:pt x="1687956" y="2601125"/>
                  </a:lnTo>
                  <a:lnTo>
                    <a:pt x="1836674" y="2858858"/>
                  </a:lnTo>
                  <a:lnTo>
                    <a:pt x="2060066" y="2777540"/>
                  </a:lnTo>
                  <a:lnTo>
                    <a:pt x="2008377" y="2484475"/>
                  </a:lnTo>
                  <a:lnTo>
                    <a:pt x="2054473" y="2458234"/>
                  </a:lnTo>
                  <a:lnTo>
                    <a:pt x="2099247" y="2429989"/>
                  </a:lnTo>
                  <a:lnTo>
                    <a:pt x="2142640" y="2399792"/>
                  </a:lnTo>
                  <a:lnTo>
                    <a:pt x="2184590" y="2367695"/>
                  </a:lnTo>
                  <a:lnTo>
                    <a:pt x="2225037" y="2333750"/>
                  </a:lnTo>
                  <a:lnTo>
                    <a:pt x="2263920" y="2298009"/>
                  </a:lnTo>
                  <a:lnTo>
                    <a:pt x="2301179" y="2260523"/>
                  </a:lnTo>
                  <a:lnTo>
                    <a:pt x="2336753" y="2221345"/>
                  </a:lnTo>
                  <a:lnTo>
                    <a:pt x="2370581" y="2180526"/>
                  </a:lnTo>
                  <a:lnTo>
                    <a:pt x="2650235" y="2282316"/>
                  </a:lnTo>
                  <a:lnTo>
                    <a:pt x="2769107" y="2076424"/>
                  </a:lnTo>
                  <a:lnTo>
                    <a:pt x="2541142" y="1885188"/>
                  </a:lnTo>
                  <a:lnTo>
                    <a:pt x="2559598" y="1835455"/>
                  </a:lnTo>
                  <a:lnTo>
                    <a:pt x="2575753" y="1785031"/>
                  </a:lnTo>
                  <a:lnTo>
                    <a:pt x="2589595" y="1733996"/>
                  </a:lnTo>
                  <a:lnTo>
                    <a:pt x="2601111" y="1682432"/>
                  </a:lnTo>
                  <a:lnTo>
                    <a:pt x="2610286" y="1630418"/>
                  </a:lnTo>
                  <a:lnTo>
                    <a:pt x="2617107" y="1578036"/>
                  </a:lnTo>
                  <a:lnTo>
                    <a:pt x="2621561" y="1525364"/>
                  </a:lnTo>
                  <a:lnTo>
                    <a:pt x="2623634" y="1472485"/>
                  </a:lnTo>
                  <a:lnTo>
                    <a:pt x="2623311" y="1419478"/>
                  </a:lnTo>
                  <a:lnTo>
                    <a:pt x="2902965" y="1317752"/>
                  </a:lnTo>
                  <a:lnTo>
                    <a:pt x="2861690" y="1083563"/>
                  </a:lnTo>
                  <a:lnTo>
                    <a:pt x="2564003" y="1083563"/>
                  </a:lnTo>
                  <a:lnTo>
                    <a:pt x="2546168" y="1033636"/>
                  </a:lnTo>
                  <a:lnTo>
                    <a:pt x="2526134" y="984653"/>
                  </a:lnTo>
                  <a:lnTo>
                    <a:pt x="2503941" y="936686"/>
                  </a:lnTo>
                  <a:lnTo>
                    <a:pt x="2479628" y="889803"/>
                  </a:lnTo>
                  <a:lnTo>
                    <a:pt x="2453235" y="844075"/>
                  </a:lnTo>
                  <a:lnTo>
                    <a:pt x="2424801" y="799573"/>
                  </a:lnTo>
                  <a:lnTo>
                    <a:pt x="2394367" y="756365"/>
                  </a:lnTo>
                  <a:lnTo>
                    <a:pt x="2361972" y="714523"/>
                  </a:lnTo>
                  <a:lnTo>
                    <a:pt x="2327655" y="674115"/>
                  </a:lnTo>
                  <a:lnTo>
                    <a:pt x="2476373" y="416305"/>
                  </a:lnTo>
                  <a:lnTo>
                    <a:pt x="2294254" y="263524"/>
                  </a:lnTo>
                  <a:lnTo>
                    <a:pt x="2066289" y="454786"/>
                  </a:lnTo>
                  <a:lnTo>
                    <a:pt x="2020550" y="428027"/>
                  </a:lnTo>
                  <a:lnTo>
                    <a:pt x="1973722" y="403397"/>
                  </a:lnTo>
                  <a:lnTo>
                    <a:pt x="1925884" y="380924"/>
                  </a:lnTo>
                  <a:lnTo>
                    <a:pt x="1877115" y="360641"/>
                  </a:lnTo>
                  <a:lnTo>
                    <a:pt x="1827493" y="342576"/>
                  </a:lnTo>
                  <a:lnTo>
                    <a:pt x="1777096" y="326761"/>
                  </a:lnTo>
                  <a:lnTo>
                    <a:pt x="1726004" y="313226"/>
                  </a:lnTo>
                  <a:lnTo>
                    <a:pt x="1674293" y="302000"/>
                  </a:lnTo>
                  <a:lnTo>
                    <a:pt x="1622043" y="293115"/>
                  </a:lnTo>
                  <a:lnTo>
                    <a:pt x="1570354" y="0"/>
                  </a:lnTo>
                  <a:close/>
                </a:path>
              </a:pathLst>
            </a:custGeom>
            <a:solidFill>
              <a:srgbClr val="EBA7A8"/>
            </a:solidFill>
          </p:spPr>
          <p:txBody>
            <a:bodyPr wrap="square" lIns="0" tIns="0" rIns="0" bIns="0" rtlCol="0"/>
            <a:lstStyle/>
            <a:p>
              <a:endParaRPr/>
            </a:p>
          </p:txBody>
        </p:sp>
        <p:sp>
          <p:nvSpPr>
            <p:cNvPr id="19" name="object 10"/>
            <p:cNvSpPr/>
            <p:nvPr/>
          </p:nvSpPr>
          <p:spPr>
            <a:xfrm>
              <a:off x="4787519" y="3535045"/>
              <a:ext cx="2903220" cy="2859405"/>
            </a:xfrm>
            <a:custGeom>
              <a:avLst/>
              <a:gdLst/>
              <a:ahLst/>
              <a:cxnLst/>
              <a:rect l="l" t="t" r="r" b="b"/>
              <a:pathLst>
                <a:path w="2903220" h="2859404">
                  <a:moveTo>
                    <a:pt x="2066289" y="454786"/>
                  </a:moveTo>
                  <a:lnTo>
                    <a:pt x="2294254" y="263524"/>
                  </a:lnTo>
                  <a:lnTo>
                    <a:pt x="2476373" y="416305"/>
                  </a:lnTo>
                  <a:lnTo>
                    <a:pt x="2327655" y="674115"/>
                  </a:lnTo>
                  <a:lnTo>
                    <a:pt x="2361972" y="714523"/>
                  </a:lnTo>
                  <a:lnTo>
                    <a:pt x="2394367" y="756365"/>
                  </a:lnTo>
                  <a:lnTo>
                    <a:pt x="2424801" y="799573"/>
                  </a:lnTo>
                  <a:lnTo>
                    <a:pt x="2453235" y="844075"/>
                  </a:lnTo>
                  <a:lnTo>
                    <a:pt x="2479628" y="889803"/>
                  </a:lnTo>
                  <a:lnTo>
                    <a:pt x="2503941" y="936686"/>
                  </a:lnTo>
                  <a:lnTo>
                    <a:pt x="2526134" y="984653"/>
                  </a:lnTo>
                  <a:lnTo>
                    <a:pt x="2546168" y="1033636"/>
                  </a:lnTo>
                  <a:lnTo>
                    <a:pt x="2564003" y="1083563"/>
                  </a:lnTo>
                  <a:lnTo>
                    <a:pt x="2861690" y="1083563"/>
                  </a:lnTo>
                  <a:lnTo>
                    <a:pt x="2902965" y="1317752"/>
                  </a:lnTo>
                  <a:lnTo>
                    <a:pt x="2623311" y="1419478"/>
                  </a:lnTo>
                  <a:lnTo>
                    <a:pt x="2623634" y="1472485"/>
                  </a:lnTo>
                  <a:lnTo>
                    <a:pt x="2621561" y="1525364"/>
                  </a:lnTo>
                  <a:lnTo>
                    <a:pt x="2617107" y="1578036"/>
                  </a:lnTo>
                  <a:lnTo>
                    <a:pt x="2610286" y="1630418"/>
                  </a:lnTo>
                  <a:lnTo>
                    <a:pt x="2601111" y="1682432"/>
                  </a:lnTo>
                  <a:lnTo>
                    <a:pt x="2589595" y="1733996"/>
                  </a:lnTo>
                  <a:lnTo>
                    <a:pt x="2575753" y="1785031"/>
                  </a:lnTo>
                  <a:lnTo>
                    <a:pt x="2559598" y="1835455"/>
                  </a:lnTo>
                  <a:lnTo>
                    <a:pt x="2541142" y="1885188"/>
                  </a:lnTo>
                  <a:lnTo>
                    <a:pt x="2769107" y="2076424"/>
                  </a:lnTo>
                  <a:lnTo>
                    <a:pt x="2650235" y="2282316"/>
                  </a:lnTo>
                  <a:lnTo>
                    <a:pt x="2370581" y="2180526"/>
                  </a:lnTo>
                  <a:lnTo>
                    <a:pt x="2336753" y="2221345"/>
                  </a:lnTo>
                  <a:lnTo>
                    <a:pt x="2301179" y="2260523"/>
                  </a:lnTo>
                  <a:lnTo>
                    <a:pt x="2263920" y="2298009"/>
                  </a:lnTo>
                  <a:lnTo>
                    <a:pt x="2225037" y="2333750"/>
                  </a:lnTo>
                  <a:lnTo>
                    <a:pt x="2184590" y="2367695"/>
                  </a:lnTo>
                  <a:lnTo>
                    <a:pt x="2142640" y="2399792"/>
                  </a:lnTo>
                  <a:lnTo>
                    <a:pt x="2099247" y="2429989"/>
                  </a:lnTo>
                  <a:lnTo>
                    <a:pt x="2054473" y="2458234"/>
                  </a:lnTo>
                  <a:lnTo>
                    <a:pt x="2008377" y="2484475"/>
                  </a:lnTo>
                  <a:lnTo>
                    <a:pt x="2060066" y="2777540"/>
                  </a:lnTo>
                  <a:lnTo>
                    <a:pt x="1836674" y="2858858"/>
                  </a:lnTo>
                  <a:lnTo>
                    <a:pt x="1687956" y="2601125"/>
                  </a:lnTo>
                  <a:lnTo>
                    <a:pt x="1635764" y="2610641"/>
                  </a:lnTo>
                  <a:lnTo>
                    <a:pt x="1583294" y="2617779"/>
                  </a:lnTo>
                  <a:lnTo>
                    <a:pt x="1530627" y="2622537"/>
                  </a:lnTo>
                  <a:lnTo>
                    <a:pt x="1477844" y="2624916"/>
                  </a:lnTo>
                  <a:lnTo>
                    <a:pt x="1425026" y="2624916"/>
                  </a:lnTo>
                  <a:lnTo>
                    <a:pt x="1372253" y="2622537"/>
                  </a:lnTo>
                  <a:lnTo>
                    <a:pt x="1319606" y="2617779"/>
                  </a:lnTo>
                  <a:lnTo>
                    <a:pt x="1267164" y="2610641"/>
                  </a:lnTo>
                  <a:lnTo>
                    <a:pt x="1215008" y="2601125"/>
                  </a:lnTo>
                  <a:lnTo>
                    <a:pt x="1066291" y="2858858"/>
                  </a:lnTo>
                  <a:lnTo>
                    <a:pt x="842898" y="2777540"/>
                  </a:lnTo>
                  <a:lnTo>
                    <a:pt x="894588" y="2484475"/>
                  </a:lnTo>
                  <a:lnTo>
                    <a:pt x="848492" y="2458234"/>
                  </a:lnTo>
                  <a:lnTo>
                    <a:pt x="803716" y="2429989"/>
                  </a:lnTo>
                  <a:lnTo>
                    <a:pt x="760320" y="2399792"/>
                  </a:lnTo>
                  <a:lnTo>
                    <a:pt x="718364" y="2367695"/>
                  </a:lnTo>
                  <a:lnTo>
                    <a:pt x="677906" y="2333750"/>
                  </a:lnTo>
                  <a:lnTo>
                    <a:pt x="639007" y="2298009"/>
                  </a:lnTo>
                  <a:lnTo>
                    <a:pt x="601726" y="2260523"/>
                  </a:lnTo>
                  <a:lnTo>
                    <a:pt x="566123" y="2221345"/>
                  </a:lnTo>
                  <a:lnTo>
                    <a:pt x="532256" y="2180526"/>
                  </a:lnTo>
                  <a:lnTo>
                    <a:pt x="252602" y="2282316"/>
                  </a:lnTo>
                  <a:lnTo>
                    <a:pt x="133730" y="2076424"/>
                  </a:lnTo>
                  <a:lnTo>
                    <a:pt x="361822" y="1885188"/>
                  </a:lnTo>
                  <a:lnTo>
                    <a:pt x="343367" y="1835455"/>
                  </a:lnTo>
                  <a:lnTo>
                    <a:pt x="327212" y="1785031"/>
                  </a:lnTo>
                  <a:lnTo>
                    <a:pt x="313370" y="1733996"/>
                  </a:lnTo>
                  <a:lnTo>
                    <a:pt x="301854" y="1682432"/>
                  </a:lnTo>
                  <a:lnTo>
                    <a:pt x="292679" y="1630418"/>
                  </a:lnTo>
                  <a:lnTo>
                    <a:pt x="285858" y="1578036"/>
                  </a:lnTo>
                  <a:lnTo>
                    <a:pt x="281404" y="1525364"/>
                  </a:lnTo>
                  <a:lnTo>
                    <a:pt x="279331" y="1472485"/>
                  </a:lnTo>
                  <a:lnTo>
                    <a:pt x="279653" y="1419478"/>
                  </a:lnTo>
                  <a:lnTo>
                    <a:pt x="0" y="1317752"/>
                  </a:lnTo>
                  <a:lnTo>
                    <a:pt x="41275" y="1083563"/>
                  </a:lnTo>
                  <a:lnTo>
                    <a:pt x="338835" y="1083563"/>
                  </a:lnTo>
                  <a:lnTo>
                    <a:pt x="356674" y="1033636"/>
                  </a:lnTo>
                  <a:lnTo>
                    <a:pt x="376720" y="984653"/>
                  </a:lnTo>
                  <a:lnTo>
                    <a:pt x="398930" y="936686"/>
                  </a:lnTo>
                  <a:lnTo>
                    <a:pt x="423263" y="889803"/>
                  </a:lnTo>
                  <a:lnTo>
                    <a:pt x="449677" y="844075"/>
                  </a:lnTo>
                  <a:lnTo>
                    <a:pt x="478131" y="799573"/>
                  </a:lnTo>
                  <a:lnTo>
                    <a:pt x="508582" y="756365"/>
                  </a:lnTo>
                  <a:lnTo>
                    <a:pt x="540989" y="714523"/>
                  </a:lnTo>
                  <a:lnTo>
                    <a:pt x="575309" y="674115"/>
                  </a:lnTo>
                  <a:lnTo>
                    <a:pt x="426465" y="416305"/>
                  </a:lnTo>
                  <a:lnTo>
                    <a:pt x="608583" y="263524"/>
                  </a:lnTo>
                  <a:lnTo>
                    <a:pt x="836548" y="454786"/>
                  </a:lnTo>
                  <a:lnTo>
                    <a:pt x="882322" y="428027"/>
                  </a:lnTo>
                  <a:lnTo>
                    <a:pt x="929169" y="403397"/>
                  </a:lnTo>
                  <a:lnTo>
                    <a:pt x="977015" y="380924"/>
                  </a:lnTo>
                  <a:lnTo>
                    <a:pt x="1025787" y="360641"/>
                  </a:lnTo>
                  <a:lnTo>
                    <a:pt x="1075409" y="342576"/>
                  </a:lnTo>
                  <a:lnTo>
                    <a:pt x="1125807" y="326761"/>
                  </a:lnTo>
                  <a:lnTo>
                    <a:pt x="1176909" y="313226"/>
                  </a:lnTo>
                  <a:lnTo>
                    <a:pt x="1228638" y="302000"/>
                  </a:lnTo>
                  <a:lnTo>
                    <a:pt x="1280921" y="293115"/>
                  </a:lnTo>
                  <a:lnTo>
                    <a:pt x="1332610" y="0"/>
                  </a:lnTo>
                  <a:lnTo>
                    <a:pt x="1570354" y="0"/>
                  </a:lnTo>
                  <a:lnTo>
                    <a:pt x="1622043" y="293115"/>
                  </a:lnTo>
                  <a:lnTo>
                    <a:pt x="1674293" y="302000"/>
                  </a:lnTo>
                  <a:lnTo>
                    <a:pt x="1726004" y="313226"/>
                  </a:lnTo>
                  <a:lnTo>
                    <a:pt x="1777096" y="326761"/>
                  </a:lnTo>
                  <a:lnTo>
                    <a:pt x="1827493" y="342576"/>
                  </a:lnTo>
                  <a:lnTo>
                    <a:pt x="1877115" y="360641"/>
                  </a:lnTo>
                  <a:lnTo>
                    <a:pt x="1925884" y="380924"/>
                  </a:lnTo>
                  <a:lnTo>
                    <a:pt x="1973722" y="403397"/>
                  </a:lnTo>
                  <a:lnTo>
                    <a:pt x="2020550" y="428027"/>
                  </a:lnTo>
                  <a:lnTo>
                    <a:pt x="2066289" y="454786"/>
                  </a:lnTo>
                  <a:close/>
                </a:path>
              </a:pathLst>
            </a:custGeom>
            <a:ln w="25400">
              <a:solidFill>
                <a:srgbClr val="FFFFFF"/>
              </a:solidFill>
            </a:ln>
          </p:spPr>
          <p:txBody>
            <a:bodyPr wrap="square" lIns="0" tIns="0" rIns="0" bIns="0" rtlCol="0"/>
            <a:lstStyle/>
            <a:p>
              <a:endParaRPr/>
            </a:p>
          </p:txBody>
        </p:sp>
        <p:sp>
          <p:nvSpPr>
            <p:cNvPr id="20" name="object 11"/>
            <p:cNvSpPr/>
            <p:nvPr/>
          </p:nvSpPr>
          <p:spPr>
            <a:xfrm>
              <a:off x="3174872" y="2854705"/>
              <a:ext cx="1918970" cy="2082164"/>
            </a:xfrm>
            <a:custGeom>
              <a:avLst/>
              <a:gdLst/>
              <a:ahLst/>
              <a:cxnLst/>
              <a:rect l="l" t="t" r="r" b="b"/>
              <a:pathLst>
                <a:path w="1918970" h="2082164">
                  <a:moveTo>
                    <a:pt x="1075054" y="0"/>
                  </a:moveTo>
                  <a:lnTo>
                    <a:pt x="843661" y="0"/>
                  </a:lnTo>
                  <a:lnTo>
                    <a:pt x="768476" y="319786"/>
                  </a:lnTo>
                  <a:lnTo>
                    <a:pt x="720982" y="334054"/>
                  </a:lnTo>
                  <a:lnTo>
                    <a:pt x="674697" y="351375"/>
                  </a:lnTo>
                  <a:lnTo>
                    <a:pt x="629761" y="371669"/>
                  </a:lnTo>
                  <a:lnTo>
                    <a:pt x="586311" y="394858"/>
                  </a:lnTo>
                  <a:lnTo>
                    <a:pt x="544486" y="420863"/>
                  </a:lnTo>
                  <a:lnTo>
                    <a:pt x="504426" y="449605"/>
                  </a:lnTo>
                  <a:lnTo>
                    <a:pt x="466267" y="481005"/>
                  </a:lnTo>
                  <a:lnTo>
                    <a:pt x="430149" y="514985"/>
                  </a:lnTo>
                  <a:lnTo>
                    <a:pt x="115697" y="420243"/>
                  </a:lnTo>
                  <a:lnTo>
                    <a:pt x="0" y="620649"/>
                  </a:lnTo>
                  <a:lnTo>
                    <a:pt x="239267" y="845566"/>
                  </a:lnTo>
                  <a:lnTo>
                    <a:pt x="227891" y="893824"/>
                  </a:lnTo>
                  <a:lnTo>
                    <a:pt x="219765" y="942574"/>
                  </a:lnTo>
                  <a:lnTo>
                    <a:pt x="214889" y="991651"/>
                  </a:lnTo>
                  <a:lnTo>
                    <a:pt x="213264" y="1040892"/>
                  </a:lnTo>
                  <a:lnTo>
                    <a:pt x="214889" y="1090132"/>
                  </a:lnTo>
                  <a:lnTo>
                    <a:pt x="219765" y="1139209"/>
                  </a:lnTo>
                  <a:lnTo>
                    <a:pt x="227891" y="1187959"/>
                  </a:lnTo>
                  <a:lnTo>
                    <a:pt x="239267" y="1236218"/>
                  </a:lnTo>
                  <a:lnTo>
                    <a:pt x="0" y="1461135"/>
                  </a:lnTo>
                  <a:lnTo>
                    <a:pt x="115697" y="1661541"/>
                  </a:lnTo>
                  <a:lnTo>
                    <a:pt x="430149" y="1566799"/>
                  </a:lnTo>
                  <a:lnTo>
                    <a:pt x="466267" y="1600783"/>
                  </a:lnTo>
                  <a:lnTo>
                    <a:pt x="504426" y="1632198"/>
                  </a:lnTo>
                  <a:lnTo>
                    <a:pt x="544486" y="1660960"/>
                  </a:lnTo>
                  <a:lnTo>
                    <a:pt x="586311" y="1686988"/>
                  </a:lnTo>
                  <a:lnTo>
                    <a:pt x="629761" y="1710201"/>
                  </a:lnTo>
                  <a:lnTo>
                    <a:pt x="674697" y="1730515"/>
                  </a:lnTo>
                  <a:lnTo>
                    <a:pt x="720982" y="1747851"/>
                  </a:lnTo>
                  <a:lnTo>
                    <a:pt x="768476" y="1762125"/>
                  </a:lnTo>
                  <a:lnTo>
                    <a:pt x="843661" y="2081784"/>
                  </a:lnTo>
                  <a:lnTo>
                    <a:pt x="1075054" y="2081784"/>
                  </a:lnTo>
                  <a:lnTo>
                    <a:pt x="1150239" y="1762125"/>
                  </a:lnTo>
                  <a:lnTo>
                    <a:pt x="1197697" y="1747851"/>
                  </a:lnTo>
                  <a:lnTo>
                    <a:pt x="1243963" y="1730515"/>
                  </a:lnTo>
                  <a:lnTo>
                    <a:pt x="1288892" y="1710201"/>
                  </a:lnTo>
                  <a:lnTo>
                    <a:pt x="1332341" y="1686988"/>
                  </a:lnTo>
                  <a:lnTo>
                    <a:pt x="1374164" y="1660960"/>
                  </a:lnTo>
                  <a:lnTo>
                    <a:pt x="1414218" y="1632198"/>
                  </a:lnTo>
                  <a:lnTo>
                    <a:pt x="1452358" y="1600783"/>
                  </a:lnTo>
                  <a:lnTo>
                    <a:pt x="1488439" y="1566799"/>
                  </a:lnTo>
                  <a:lnTo>
                    <a:pt x="1802891" y="1661541"/>
                  </a:lnTo>
                  <a:lnTo>
                    <a:pt x="1918589" y="1461135"/>
                  </a:lnTo>
                  <a:lnTo>
                    <a:pt x="1679321" y="1236218"/>
                  </a:lnTo>
                  <a:lnTo>
                    <a:pt x="1690697" y="1187959"/>
                  </a:lnTo>
                  <a:lnTo>
                    <a:pt x="1698823" y="1139209"/>
                  </a:lnTo>
                  <a:lnTo>
                    <a:pt x="1703699" y="1090132"/>
                  </a:lnTo>
                  <a:lnTo>
                    <a:pt x="1705324" y="1040892"/>
                  </a:lnTo>
                  <a:lnTo>
                    <a:pt x="1703699" y="991651"/>
                  </a:lnTo>
                  <a:lnTo>
                    <a:pt x="1698823" y="942574"/>
                  </a:lnTo>
                  <a:lnTo>
                    <a:pt x="1690697" y="893824"/>
                  </a:lnTo>
                  <a:lnTo>
                    <a:pt x="1679321" y="845566"/>
                  </a:lnTo>
                  <a:lnTo>
                    <a:pt x="1918589" y="620649"/>
                  </a:lnTo>
                  <a:lnTo>
                    <a:pt x="1802891" y="420243"/>
                  </a:lnTo>
                  <a:lnTo>
                    <a:pt x="1488439" y="514985"/>
                  </a:lnTo>
                  <a:lnTo>
                    <a:pt x="1452358" y="481005"/>
                  </a:lnTo>
                  <a:lnTo>
                    <a:pt x="1414218" y="449605"/>
                  </a:lnTo>
                  <a:lnTo>
                    <a:pt x="1374164" y="420863"/>
                  </a:lnTo>
                  <a:lnTo>
                    <a:pt x="1332341" y="394858"/>
                  </a:lnTo>
                  <a:lnTo>
                    <a:pt x="1288892" y="371669"/>
                  </a:lnTo>
                  <a:lnTo>
                    <a:pt x="1243963" y="351375"/>
                  </a:lnTo>
                  <a:lnTo>
                    <a:pt x="1197697" y="334054"/>
                  </a:lnTo>
                  <a:lnTo>
                    <a:pt x="1150239" y="319786"/>
                  </a:lnTo>
                  <a:lnTo>
                    <a:pt x="1075054" y="0"/>
                  </a:lnTo>
                  <a:close/>
                </a:path>
              </a:pathLst>
            </a:custGeom>
            <a:solidFill>
              <a:srgbClr val="AFB9D6"/>
            </a:solidFill>
          </p:spPr>
          <p:txBody>
            <a:bodyPr wrap="square" lIns="0" tIns="0" rIns="0" bIns="0" rtlCol="0"/>
            <a:lstStyle/>
            <a:p>
              <a:endParaRPr/>
            </a:p>
          </p:txBody>
        </p:sp>
        <p:sp>
          <p:nvSpPr>
            <p:cNvPr id="21" name="object 12"/>
            <p:cNvSpPr/>
            <p:nvPr/>
          </p:nvSpPr>
          <p:spPr>
            <a:xfrm>
              <a:off x="3174872" y="2854705"/>
              <a:ext cx="1918970" cy="2082164"/>
            </a:xfrm>
            <a:custGeom>
              <a:avLst/>
              <a:gdLst/>
              <a:ahLst/>
              <a:cxnLst/>
              <a:rect l="l" t="t" r="r" b="b"/>
              <a:pathLst>
                <a:path w="1918970" h="2082164">
                  <a:moveTo>
                    <a:pt x="1488439" y="514985"/>
                  </a:moveTo>
                  <a:lnTo>
                    <a:pt x="1802891" y="420243"/>
                  </a:lnTo>
                  <a:lnTo>
                    <a:pt x="1918589" y="620649"/>
                  </a:lnTo>
                  <a:lnTo>
                    <a:pt x="1679321" y="845566"/>
                  </a:lnTo>
                  <a:lnTo>
                    <a:pt x="1690697" y="893824"/>
                  </a:lnTo>
                  <a:lnTo>
                    <a:pt x="1698823" y="942574"/>
                  </a:lnTo>
                  <a:lnTo>
                    <a:pt x="1703699" y="991651"/>
                  </a:lnTo>
                  <a:lnTo>
                    <a:pt x="1705324" y="1040892"/>
                  </a:lnTo>
                  <a:lnTo>
                    <a:pt x="1703699" y="1090132"/>
                  </a:lnTo>
                  <a:lnTo>
                    <a:pt x="1698823" y="1139209"/>
                  </a:lnTo>
                  <a:lnTo>
                    <a:pt x="1690697" y="1187959"/>
                  </a:lnTo>
                  <a:lnTo>
                    <a:pt x="1679321" y="1236218"/>
                  </a:lnTo>
                  <a:lnTo>
                    <a:pt x="1918589" y="1461135"/>
                  </a:lnTo>
                  <a:lnTo>
                    <a:pt x="1802891" y="1661541"/>
                  </a:lnTo>
                  <a:lnTo>
                    <a:pt x="1488439" y="1566799"/>
                  </a:lnTo>
                  <a:lnTo>
                    <a:pt x="1452358" y="1600783"/>
                  </a:lnTo>
                  <a:lnTo>
                    <a:pt x="1414218" y="1632198"/>
                  </a:lnTo>
                  <a:lnTo>
                    <a:pt x="1374164" y="1660960"/>
                  </a:lnTo>
                  <a:lnTo>
                    <a:pt x="1332341" y="1686988"/>
                  </a:lnTo>
                  <a:lnTo>
                    <a:pt x="1288892" y="1710201"/>
                  </a:lnTo>
                  <a:lnTo>
                    <a:pt x="1243963" y="1730515"/>
                  </a:lnTo>
                  <a:lnTo>
                    <a:pt x="1197697" y="1747851"/>
                  </a:lnTo>
                  <a:lnTo>
                    <a:pt x="1150239" y="1762125"/>
                  </a:lnTo>
                  <a:lnTo>
                    <a:pt x="1075054" y="2081784"/>
                  </a:lnTo>
                  <a:lnTo>
                    <a:pt x="843661" y="2081784"/>
                  </a:lnTo>
                  <a:lnTo>
                    <a:pt x="768476" y="1762125"/>
                  </a:lnTo>
                  <a:lnTo>
                    <a:pt x="720982" y="1747851"/>
                  </a:lnTo>
                  <a:lnTo>
                    <a:pt x="674697" y="1730515"/>
                  </a:lnTo>
                  <a:lnTo>
                    <a:pt x="629761" y="1710201"/>
                  </a:lnTo>
                  <a:lnTo>
                    <a:pt x="586311" y="1686988"/>
                  </a:lnTo>
                  <a:lnTo>
                    <a:pt x="544486" y="1660960"/>
                  </a:lnTo>
                  <a:lnTo>
                    <a:pt x="504426" y="1632198"/>
                  </a:lnTo>
                  <a:lnTo>
                    <a:pt x="466267" y="1600783"/>
                  </a:lnTo>
                  <a:lnTo>
                    <a:pt x="430149" y="1566799"/>
                  </a:lnTo>
                  <a:lnTo>
                    <a:pt x="115697" y="1661541"/>
                  </a:lnTo>
                  <a:lnTo>
                    <a:pt x="0" y="1461135"/>
                  </a:lnTo>
                  <a:lnTo>
                    <a:pt x="239267" y="1236218"/>
                  </a:lnTo>
                  <a:lnTo>
                    <a:pt x="227891" y="1187959"/>
                  </a:lnTo>
                  <a:lnTo>
                    <a:pt x="219765" y="1139209"/>
                  </a:lnTo>
                  <a:lnTo>
                    <a:pt x="214889" y="1090132"/>
                  </a:lnTo>
                  <a:lnTo>
                    <a:pt x="213264" y="1040892"/>
                  </a:lnTo>
                  <a:lnTo>
                    <a:pt x="214889" y="991651"/>
                  </a:lnTo>
                  <a:lnTo>
                    <a:pt x="219765" y="942574"/>
                  </a:lnTo>
                  <a:lnTo>
                    <a:pt x="227891" y="893824"/>
                  </a:lnTo>
                  <a:lnTo>
                    <a:pt x="239267" y="845566"/>
                  </a:lnTo>
                  <a:lnTo>
                    <a:pt x="0" y="620649"/>
                  </a:lnTo>
                  <a:lnTo>
                    <a:pt x="115697" y="420243"/>
                  </a:lnTo>
                  <a:lnTo>
                    <a:pt x="430149" y="514985"/>
                  </a:lnTo>
                  <a:lnTo>
                    <a:pt x="466267" y="481005"/>
                  </a:lnTo>
                  <a:lnTo>
                    <a:pt x="504426" y="449605"/>
                  </a:lnTo>
                  <a:lnTo>
                    <a:pt x="544486" y="420863"/>
                  </a:lnTo>
                  <a:lnTo>
                    <a:pt x="586311" y="394858"/>
                  </a:lnTo>
                  <a:lnTo>
                    <a:pt x="629761" y="371669"/>
                  </a:lnTo>
                  <a:lnTo>
                    <a:pt x="674697" y="351375"/>
                  </a:lnTo>
                  <a:lnTo>
                    <a:pt x="720982" y="334054"/>
                  </a:lnTo>
                  <a:lnTo>
                    <a:pt x="768476" y="319786"/>
                  </a:lnTo>
                  <a:lnTo>
                    <a:pt x="843661" y="0"/>
                  </a:lnTo>
                  <a:lnTo>
                    <a:pt x="1075054" y="0"/>
                  </a:lnTo>
                  <a:lnTo>
                    <a:pt x="1150239" y="319786"/>
                  </a:lnTo>
                  <a:lnTo>
                    <a:pt x="1197697" y="334054"/>
                  </a:lnTo>
                  <a:lnTo>
                    <a:pt x="1243963" y="351375"/>
                  </a:lnTo>
                  <a:lnTo>
                    <a:pt x="1288892" y="371669"/>
                  </a:lnTo>
                  <a:lnTo>
                    <a:pt x="1332341" y="394858"/>
                  </a:lnTo>
                  <a:lnTo>
                    <a:pt x="1374164" y="420863"/>
                  </a:lnTo>
                  <a:lnTo>
                    <a:pt x="1414218" y="449605"/>
                  </a:lnTo>
                  <a:lnTo>
                    <a:pt x="1452358" y="481005"/>
                  </a:lnTo>
                  <a:lnTo>
                    <a:pt x="1488439" y="514985"/>
                  </a:lnTo>
                  <a:close/>
                </a:path>
              </a:pathLst>
            </a:custGeom>
            <a:ln w="25400">
              <a:solidFill>
                <a:srgbClr val="FFFFFF"/>
              </a:solidFill>
            </a:ln>
          </p:spPr>
          <p:txBody>
            <a:bodyPr wrap="square" lIns="0" tIns="0" rIns="0" bIns="0" rtlCol="0"/>
            <a:lstStyle/>
            <a:p>
              <a:endParaRPr/>
            </a:p>
          </p:txBody>
        </p:sp>
      </p:grpSp>
      <p:sp>
        <p:nvSpPr>
          <p:cNvPr id="22" name="object 13"/>
          <p:cNvSpPr txBox="1"/>
          <p:nvPr/>
        </p:nvSpPr>
        <p:spPr>
          <a:xfrm>
            <a:off x="3286116" y="2928938"/>
            <a:ext cx="3077845" cy="1247970"/>
          </a:xfrm>
          <a:prstGeom prst="rect">
            <a:avLst/>
          </a:prstGeom>
        </p:spPr>
        <p:txBody>
          <a:bodyPr vert="horz" wrap="square" lIns="0" tIns="43180" rIns="0" bIns="0" rtlCol="0">
            <a:spAutoFit/>
          </a:bodyPr>
          <a:lstStyle/>
          <a:p>
            <a:pPr marL="21590" marR="2076450" indent="-9525" algn="just">
              <a:lnSpc>
                <a:spcPct val="87200"/>
              </a:lnSpc>
              <a:spcBef>
                <a:spcPts val="340"/>
              </a:spcBef>
            </a:pPr>
            <a:r>
              <a:rPr sz="1600" b="1" spc="-60" dirty="0">
                <a:solidFill>
                  <a:srgbClr val="FFFFFF"/>
                </a:solidFill>
                <a:latin typeface="Times New Roman" pitchFamily="18" charset="0"/>
                <a:cs typeface="Times New Roman" pitchFamily="18" charset="0"/>
              </a:rPr>
              <a:t>E</a:t>
            </a:r>
            <a:r>
              <a:rPr sz="1600" b="1" spc="-10" dirty="0">
                <a:solidFill>
                  <a:srgbClr val="FFFFFF"/>
                </a:solidFill>
                <a:latin typeface="Times New Roman" pitchFamily="18" charset="0"/>
                <a:cs typeface="Times New Roman" pitchFamily="18" charset="0"/>
              </a:rPr>
              <a:t>l</a:t>
            </a:r>
            <a:r>
              <a:rPr sz="1600" b="1" spc="-20" dirty="0">
                <a:solidFill>
                  <a:srgbClr val="FFFFFF"/>
                </a:solidFill>
                <a:latin typeface="Times New Roman" pitchFamily="18" charset="0"/>
                <a:cs typeface="Times New Roman" pitchFamily="18" charset="0"/>
              </a:rPr>
              <a:t>e</a:t>
            </a:r>
            <a:r>
              <a:rPr sz="1600" b="1" spc="-15" dirty="0">
                <a:solidFill>
                  <a:srgbClr val="FFFFFF"/>
                </a:solidFill>
                <a:latin typeface="Times New Roman" pitchFamily="18" charset="0"/>
                <a:cs typeface="Times New Roman" pitchFamily="18" charset="0"/>
              </a:rPr>
              <a:t>k</a:t>
            </a:r>
            <a:r>
              <a:rPr sz="1600" b="1" spc="95" dirty="0">
                <a:solidFill>
                  <a:srgbClr val="FFFFFF"/>
                </a:solidFill>
                <a:latin typeface="Times New Roman" pitchFamily="18" charset="0"/>
                <a:cs typeface="Times New Roman" pitchFamily="18" charset="0"/>
              </a:rPr>
              <a:t>t</a:t>
            </a:r>
            <a:r>
              <a:rPr sz="1600" b="1" spc="80" dirty="0">
                <a:solidFill>
                  <a:srgbClr val="FFFFFF"/>
                </a:solidFill>
                <a:latin typeface="Times New Roman" pitchFamily="18" charset="0"/>
                <a:cs typeface="Times New Roman" pitchFamily="18" charset="0"/>
              </a:rPr>
              <a:t>r</a:t>
            </a:r>
            <a:r>
              <a:rPr sz="1600" b="1" spc="-45" dirty="0">
                <a:solidFill>
                  <a:srgbClr val="FFFFFF"/>
                </a:solidFill>
                <a:latin typeface="Times New Roman" pitchFamily="18" charset="0"/>
                <a:cs typeface="Times New Roman" pitchFamily="18" charset="0"/>
              </a:rPr>
              <a:t>o</a:t>
            </a:r>
            <a:r>
              <a:rPr sz="1600" b="1" spc="-40" dirty="0">
                <a:solidFill>
                  <a:srgbClr val="FFFFFF"/>
                </a:solidFill>
                <a:latin typeface="Times New Roman" pitchFamily="18" charset="0"/>
                <a:cs typeface="Times New Roman" pitchFamily="18" charset="0"/>
              </a:rPr>
              <a:t>n</a:t>
            </a:r>
            <a:r>
              <a:rPr sz="1600" b="1" spc="-10" dirty="0">
                <a:solidFill>
                  <a:srgbClr val="FFFFFF"/>
                </a:solidFill>
                <a:latin typeface="Times New Roman" pitchFamily="18" charset="0"/>
                <a:cs typeface="Times New Roman" pitchFamily="18" charset="0"/>
              </a:rPr>
              <a:t>ik  </a:t>
            </a:r>
            <a:r>
              <a:rPr sz="1600" b="1" spc="145">
                <a:solidFill>
                  <a:srgbClr val="FFFFFF"/>
                </a:solidFill>
                <a:latin typeface="Times New Roman" pitchFamily="18" charset="0"/>
                <a:cs typeface="Times New Roman" pitchFamily="18" charset="0"/>
              </a:rPr>
              <a:t>U</a:t>
            </a:r>
            <a:r>
              <a:rPr sz="1600" b="1" spc="-80">
                <a:solidFill>
                  <a:srgbClr val="FFFFFF"/>
                </a:solidFill>
                <a:latin typeface="Times New Roman" pitchFamily="18" charset="0"/>
                <a:cs typeface="Times New Roman" pitchFamily="18" charset="0"/>
              </a:rPr>
              <a:t>ygu</a:t>
            </a:r>
            <a:r>
              <a:rPr sz="1600" b="1">
                <a:solidFill>
                  <a:srgbClr val="FFFFFF"/>
                </a:solidFill>
                <a:latin typeface="Times New Roman" pitchFamily="18" charset="0"/>
                <a:cs typeface="Times New Roman" pitchFamily="18" charset="0"/>
              </a:rPr>
              <a:t>lama  </a:t>
            </a:r>
            <a:r>
              <a:rPr sz="1600" b="1" spc="5" smtClean="0">
                <a:solidFill>
                  <a:srgbClr val="FFFFFF"/>
                </a:solidFill>
                <a:latin typeface="Times New Roman" pitchFamily="18" charset="0"/>
                <a:cs typeface="Times New Roman" pitchFamily="18" charset="0"/>
              </a:rPr>
              <a:t>Alanlarını</a:t>
            </a:r>
            <a:endParaRPr sz="1600" smtClean="0">
              <a:latin typeface="Times New Roman" pitchFamily="18" charset="0"/>
              <a:cs typeface="Times New Roman" pitchFamily="18" charset="0"/>
            </a:endParaRPr>
          </a:p>
          <a:p>
            <a:pPr>
              <a:lnSpc>
                <a:spcPct val="100000"/>
              </a:lnSpc>
            </a:pPr>
            <a:endParaRPr sz="1800" smtClean="0">
              <a:latin typeface="Trebuchet MS"/>
              <a:cs typeface="Trebuchet MS"/>
            </a:endParaRPr>
          </a:p>
          <a:p>
            <a:pPr>
              <a:lnSpc>
                <a:spcPct val="100000"/>
              </a:lnSpc>
              <a:spcBef>
                <a:spcPts val="10"/>
              </a:spcBef>
            </a:pPr>
            <a:endParaRPr sz="1850" smtClean="0">
              <a:latin typeface="Trebuchet MS"/>
              <a:cs typeface="Trebuchet MS"/>
            </a:endParaRPr>
          </a:p>
        </p:txBody>
      </p:sp>
      <p:grpSp>
        <p:nvGrpSpPr>
          <p:cNvPr id="23" name="object 14"/>
          <p:cNvGrpSpPr/>
          <p:nvPr/>
        </p:nvGrpSpPr>
        <p:grpSpPr>
          <a:xfrm>
            <a:off x="4071934" y="1357302"/>
            <a:ext cx="1864245" cy="1623951"/>
            <a:chOff x="4279391" y="1376425"/>
            <a:chExt cx="2054225" cy="2054860"/>
          </a:xfrm>
        </p:grpSpPr>
        <p:sp>
          <p:nvSpPr>
            <p:cNvPr id="24" name="object 15"/>
            <p:cNvSpPr/>
            <p:nvPr/>
          </p:nvSpPr>
          <p:spPr>
            <a:xfrm>
              <a:off x="4292091" y="1389125"/>
              <a:ext cx="2028825" cy="2029460"/>
            </a:xfrm>
            <a:custGeom>
              <a:avLst/>
              <a:gdLst/>
              <a:ahLst/>
              <a:cxnLst/>
              <a:rect l="l" t="t" r="r" b="b"/>
              <a:pathLst>
                <a:path w="2028825" h="2029460">
                  <a:moveTo>
                    <a:pt x="859917" y="0"/>
                  </a:moveTo>
                  <a:lnTo>
                    <a:pt x="640969" y="58674"/>
                  </a:lnTo>
                  <a:lnTo>
                    <a:pt x="650875" y="380364"/>
                  </a:lnTo>
                  <a:lnTo>
                    <a:pt x="609554" y="405896"/>
                  </a:lnTo>
                  <a:lnTo>
                    <a:pt x="570154" y="434028"/>
                  </a:lnTo>
                  <a:lnTo>
                    <a:pt x="532784" y="464645"/>
                  </a:lnTo>
                  <a:lnTo>
                    <a:pt x="497554" y="497633"/>
                  </a:lnTo>
                  <a:lnTo>
                    <a:pt x="464574" y="532877"/>
                  </a:lnTo>
                  <a:lnTo>
                    <a:pt x="433955" y="570263"/>
                  </a:lnTo>
                  <a:lnTo>
                    <a:pt x="405806" y="609676"/>
                  </a:lnTo>
                  <a:lnTo>
                    <a:pt x="380238" y="651001"/>
                  </a:lnTo>
                  <a:lnTo>
                    <a:pt x="58674" y="640969"/>
                  </a:lnTo>
                  <a:lnTo>
                    <a:pt x="0" y="860044"/>
                  </a:lnTo>
                  <a:lnTo>
                    <a:pt x="283463" y="1012189"/>
                  </a:lnTo>
                  <a:lnTo>
                    <a:pt x="284933" y="1060772"/>
                  </a:lnTo>
                  <a:lnTo>
                    <a:pt x="289601" y="1108977"/>
                  </a:lnTo>
                  <a:lnTo>
                    <a:pt x="297427" y="1156656"/>
                  </a:lnTo>
                  <a:lnTo>
                    <a:pt x="308371" y="1203658"/>
                  </a:lnTo>
                  <a:lnTo>
                    <a:pt x="322393" y="1249832"/>
                  </a:lnTo>
                  <a:lnTo>
                    <a:pt x="339453" y="1295028"/>
                  </a:lnTo>
                  <a:lnTo>
                    <a:pt x="359509" y="1339097"/>
                  </a:lnTo>
                  <a:lnTo>
                    <a:pt x="382524" y="1381887"/>
                  </a:lnTo>
                  <a:lnTo>
                    <a:pt x="213106" y="1655445"/>
                  </a:lnTo>
                  <a:lnTo>
                    <a:pt x="373380" y="1815846"/>
                  </a:lnTo>
                  <a:lnTo>
                    <a:pt x="646938" y="1646301"/>
                  </a:lnTo>
                  <a:lnTo>
                    <a:pt x="689733" y="1669315"/>
                  </a:lnTo>
                  <a:lnTo>
                    <a:pt x="733813" y="1689371"/>
                  </a:lnTo>
                  <a:lnTo>
                    <a:pt x="779025" y="1706431"/>
                  </a:lnTo>
                  <a:lnTo>
                    <a:pt x="825214" y="1720453"/>
                  </a:lnTo>
                  <a:lnTo>
                    <a:pt x="872224" y="1731397"/>
                  </a:lnTo>
                  <a:lnTo>
                    <a:pt x="919900" y="1739223"/>
                  </a:lnTo>
                  <a:lnTo>
                    <a:pt x="968089" y="1743891"/>
                  </a:lnTo>
                  <a:lnTo>
                    <a:pt x="1016635" y="1745361"/>
                  </a:lnTo>
                  <a:lnTo>
                    <a:pt x="1168781" y="2028952"/>
                  </a:lnTo>
                  <a:lnTo>
                    <a:pt x="1387856" y="1970277"/>
                  </a:lnTo>
                  <a:lnTo>
                    <a:pt x="1377950" y="1648587"/>
                  </a:lnTo>
                  <a:lnTo>
                    <a:pt x="1419269" y="1623055"/>
                  </a:lnTo>
                  <a:lnTo>
                    <a:pt x="1458668" y="1594923"/>
                  </a:lnTo>
                  <a:lnTo>
                    <a:pt x="1496033" y="1564306"/>
                  </a:lnTo>
                  <a:lnTo>
                    <a:pt x="1531254" y="1531318"/>
                  </a:lnTo>
                  <a:lnTo>
                    <a:pt x="1564219" y="1496074"/>
                  </a:lnTo>
                  <a:lnTo>
                    <a:pt x="1594816" y="1458688"/>
                  </a:lnTo>
                  <a:lnTo>
                    <a:pt x="1622933" y="1419275"/>
                  </a:lnTo>
                  <a:lnTo>
                    <a:pt x="1648460" y="1377950"/>
                  </a:lnTo>
                  <a:lnTo>
                    <a:pt x="1970151" y="1387983"/>
                  </a:lnTo>
                  <a:lnTo>
                    <a:pt x="2028825" y="1168908"/>
                  </a:lnTo>
                  <a:lnTo>
                    <a:pt x="1745361" y="1016762"/>
                  </a:lnTo>
                  <a:lnTo>
                    <a:pt x="1743891" y="968179"/>
                  </a:lnTo>
                  <a:lnTo>
                    <a:pt x="1739223" y="919974"/>
                  </a:lnTo>
                  <a:lnTo>
                    <a:pt x="1731397" y="872295"/>
                  </a:lnTo>
                  <a:lnTo>
                    <a:pt x="1720453" y="825293"/>
                  </a:lnTo>
                  <a:lnTo>
                    <a:pt x="1706431" y="779119"/>
                  </a:lnTo>
                  <a:lnTo>
                    <a:pt x="1689371" y="733923"/>
                  </a:lnTo>
                  <a:lnTo>
                    <a:pt x="1669315" y="689854"/>
                  </a:lnTo>
                  <a:lnTo>
                    <a:pt x="1646301" y="647064"/>
                  </a:lnTo>
                  <a:lnTo>
                    <a:pt x="1815719" y="373507"/>
                  </a:lnTo>
                  <a:lnTo>
                    <a:pt x="1655318" y="213106"/>
                  </a:lnTo>
                  <a:lnTo>
                    <a:pt x="1381760" y="382650"/>
                  </a:lnTo>
                  <a:lnTo>
                    <a:pt x="1339006" y="359636"/>
                  </a:lnTo>
                  <a:lnTo>
                    <a:pt x="1294957" y="339580"/>
                  </a:lnTo>
                  <a:lnTo>
                    <a:pt x="1249768" y="322520"/>
                  </a:lnTo>
                  <a:lnTo>
                    <a:pt x="1203594" y="308498"/>
                  </a:lnTo>
                  <a:lnTo>
                    <a:pt x="1156594" y="297554"/>
                  </a:lnTo>
                  <a:lnTo>
                    <a:pt x="1108922" y="289728"/>
                  </a:lnTo>
                  <a:lnTo>
                    <a:pt x="1060735" y="285060"/>
                  </a:lnTo>
                  <a:lnTo>
                    <a:pt x="1012190" y="283590"/>
                  </a:lnTo>
                  <a:lnTo>
                    <a:pt x="859917" y="0"/>
                  </a:lnTo>
                  <a:close/>
                </a:path>
              </a:pathLst>
            </a:custGeom>
            <a:solidFill>
              <a:srgbClr val="D49987"/>
            </a:solidFill>
          </p:spPr>
          <p:txBody>
            <a:bodyPr wrap="square" lIns="0" tIns="0" rIns="0" bIns="0" rtlCol="0"/>
            <a:lstStyle/>
            <a:p>
              <a:endParaRPr/>
            </a:p>
          </p:txBody>
        </p:sp>
        <p:sp>
          <p:nvSpPr>
            <p:cNvPr id="25" name="object 16"/>
            <p:cNvSpPr/>
            <p:nvPr/>
          </p:nvSpPr>
          <p:spPr>
            <a:xfrm>
              <a:off x="4292091" y="1389125"/>
              <a:ext cx="2028825" cy="2029460"/>
            </a:xfrm>
            <a:custGeom>
              <a:avLst/>
              <a:gdLst/>
              <a:ahLst/>
              <a:cxnLst/>
              <a:rect l="l" t="t" r="r" b="b"/>
              <a:pathLst>
                <a:path w="2028825" h="2029460">
                  <a:moveTo>
                    <a:pt x="1381760" y="382650"/>
                  </a:moveTo>
                  <a:lnTo>
                    <a:pt x="1655318" y="213106"/>
                  </a:lnTo>
                  <a:lnTo>
                    <a:pt x="1815719" y="373507"/>
                  </a:lnTo>
                  <a:lnTo>
                    <a:pt x="1646301" y="647064"/>
                  </a:lnTo>
                  <a:lnTo>
                    <a:pt x="1669315" y="689854"/>
                  </a:lnTo>
                  <a:lnTo>
                    <a:pt x="1689371" y="733923"/>
                  </a:lnTo>
                  <a:lnTo>
                    <a:pt x="1706431" y="779119"/>
                  </a:lnTo>
                  <a:lnTo>
                    <a:pt x="1720453" y="825293"/>
                  </a:lnTo>
                  <a:lnTo>
                    <a:pt x="1731397" y="872295"/>
                  </a:lnTo>
                  <a:lnTo>
                    <a:pt x="1739223" y="919974"/>
                  </a:lnTo>
                  <a:lnTo>
                    <a:pt x="1743891" y="968179"/>
                  </a:lnTo>
                  <a:lnTo>
                    <a:pt x="1745361" y="1016762"/>
                  </a:lnTo>
                  <a:lnTo>
                    <a:pt x="2028825" y="1168908"/>
                  </a:lnTo>
                  <a:lnTo>
                    <a:pt x="1970151" y="1387983"/>
                  </a:lnTo>
                  <a:lnTo>
                    <a:pt x="1648460" y="1377950"/>
                  </a:lnTo>
                  <a:lnTo>
                    <a:pt x="1622933" y="1419275"/>
                  </a:lnTo>
                  <a:lnTo>
                    <a:pt x="1594816" y="1458688"/>
                  </a:lnTo>
                  <a:lnTo>
                    <a:pt x="1564219" y="1496074"/>
                  </a:lnTo>
                  <a:lnTo>
                    <a:pt x="1531254" y="1531318"/>
                  </a:lnTo>
                  <a:lnTo>
                    <a:pt x="1496033" y="1564306"/>
                  </a:lnTo>
                  <a:lnTo>
                    <a:pt x="1458668" y="1594923"/>
                  </a:lnTo>
                  <a:lnTo>
                    <a:pt x="1419269" y="1623055"/>
                  </a:lnTo>
                  <a:lnTo>
                    <a:pt x="1377950" y="1648587"/>
                  </a:lnTo>
                  <a:lnTo>
                    <a:pt x="1387856" y="1970277"/>
                  </a:lnTo>
                  <a:lnTo>
                    <a:pt x="1168781" y="2028952"/>
                  </a:lnTo>
                  <a:lnTo>
                    <a:pt x="1016635" y="1745361"/>
                  </a:lnTo>
                  <a:lnTo>
                    <a:pt x="968089" y="1743891"/>
                  </a:lnTo>
                  <a:lnTo>
                    <a:pt x="919900" y="1739223"/>
                  </a:lnTo>
                  <a:lnTo>
                    <a:pt x="872224" y="1731397"/>
                  </a:lnTo>
                  <a:lnTo>
                    <a:pt x="825214" y="1720453"/>
                  </a:lnTo>
                  <a:lnTo>
                    <a:pt x="779025" y="1706431"/>
                  </a:lnTo>
                  <a:lnTo>
                    <a:pt x="733813" y="1689371"/>
                  </a:lnTo>
                  <a:lnTo>
                    <a:pt x="689733" y="1669315"/>
                  </a:lnTo>
                  <a:lnTo>
                    <a:pt x="646938" y="1646301"/>
                  </a:lnTo>
                  <a:lnTo>
                    <a:pt x="373380" y="1815846"/>
                  </a:lnTo>
                  <a:lnTo>
                    <a:pt x="213106" y="1655445"/>
                  </a:lnTo>
                  <a:lnTo>
                    <a:pt x="382524" y="1381887"/>
                  </a:lnTo>
                  <a:lnTo>
                    <a:pt x="359509" y="1339097"/>
                  </a:lnTo>
                  <a:lnTo>
                    <a:pt x="339453" y="1295028"/>
                  </a:lnTo>
                  <a:lnTo>
                    <a:pt x="322393" y="1249832"/>
                  </a:lnTo>
                  <a:lnTo>
                    <a:pt x="308371" y="1203658"/>
                  </a:lnTo>
                  <a:lnTo>
                    <a:pt x="297427" y="1156656"/>
                  </a:lnTo>
                  <a:lnTo>
                    <a:pt x="289601" y="1108977"/>
                  </a:lnTo>
                  <a:lnTo>
                    <a:pt x="284933" y="1060772"/>
                  </a:lnTo>
                  <a:lnTo>
                    <a:pt x="283463" y="1012189"/>
                  </a:lnTo>
                  <a:lnTo>
                    <a:pt x="0" y="860044"/>
                  </a:lnTo>
                  <a:lnTo>
                    <a:pt x="58674" y="640969"/>
                  </a:lnTo>
                  <a:lnTo>
                    <a:pt x="380238" y="651001"/>
                  </a:lnTo>
                  <a:lnTo>
                    <a:pt x="405806" y="609676"/>
                  </a:lnTo>
                  <a:lnTo>
                    <a:pt x="433955" y="570263"/>
                  </a:lnTo>
                  <a:lnTo>
                    <a:pt x="464574" y="532877"/>
                  </a:lnTo>
                  <a:lnTo>
                    <a:pt x="497554" y="497633"/>
                  </a:lnTo>
                  <a:lnTo>
                    <a:pt x="532784" y="464645"/>
                  </a:lnTo>
                  <a:lnTo>
                    <a:pt x="570154" y="434028"/>
                  </a:lnTo>
                  <a:lnTo>
                    <a:pt x="609554" y="405896"/>
                  </a:lnTo>
                  <a:lnTo>
                    <a:pt x="650875" y="380364"/>
                  </a:lnTo>
                  <a:lnTo>
                    <a:pt x="640969" y="58674"/>
                  </a:lnTo>
                  <a:lnTo>
                    <a:pt x="859917" y="0"/>
                  </a:lnTo>
                  <a:lnTo>
                    <a:pt x="1012190" y="283590"/>
                  </a:lnTo>
                  <a:lnTo>
                    <a:pt x="1060735" y="285060"/>
                  </a:lnTo>
                  <a:lnTo>
                    <a:pt x="1108922" y="289728"/>
                  </a:lnTo>
                  <a:lnTo>
                    <a:pt x="1156594" y="297554"/>
                  </a:lnTo>
                  <a:lnTo>
                    <a:pt x="1203594" y="308498"/>
                  </a:lnTo>
                  <a:lnTo>
                    <a:pt x="1249768" y="322520"/>
                  </a:lnTo>
                  <a:lnTo>
                    <a:pt x="1294957" y="339580"/>
                  </a:lnTo>
                  <a:lnTo>
                    <a:pt x="1339006" y="359636"/>
                  </a:lnTo>
                  <a:lnTo>
                    <a:pt x="1381760" y="382650"/>
                  </a:lnTo>
                  <a:close/>
                </a:path>
              </a:pathLst>
            </a:custGeom>
            <a:ln w="25400">
              <a:solidFill>
                <a:srgbClr val="FFFFFF"/>
              </a:solidFill>
            </a:ln>
          </p:spPr>
          <p:txBody>
            <a:bodyPr wrap="square" lIns="0" tIns="0" rIns="0" bIns="0" rtlCol="0"/>
            <a:lstStyle/>
            <a:p>
              <a:endParaRPr/>
            </a:p>
          </p:txBody>
        </p:sp>
      </p:grpSp>
      <p:sp>
        <p:nvSpPr>
          <p:cNvPr id="26" name="object 17"/>
          <p:cNvSpPr txBox="1"/>
          <p:nvPr/>
        </p:nvSpPr>
        <p:spPr>
          <a:xfrm>
            <a:off x="4500562" y="1857368"/>
            <a:ext cx="988060" cy="694055"/>
          </a:xfrm>
          <a:prstGeom prst="rect">
            <a:avLst/>
          </a:prstGeom>
        </p:spPr>
        <p:txBody>
          <a:bodyPr vert="horz" wrap="square" lIns="0" tIns="43180" rIns="0" bIns="0" rtlCol="0">
            <a:spAutoFit/>
          </a:bodyPr>
          <a:lstStyle/>
          <a:p>
            <a:pPr marL="12065" marR="5080" indent="2540" algn="ctr">
              <a:lnSpc>
                <a:spcPct val="87200"/>
              </a:lnSpc>
              <a:spcBef>
                <a:spcPts val="340"/>
              </a:spcBef>
            </a:pPr>
            <a:r>
              <a:rPr sz="1600" b="1" spc="10" dirty="0">
                <a:solidFill>
                  <a:srgbClr val="FFFFFF"/>
                </a:solidFill>
                <a:latin typeface="Times New Roman" pitchFamily="18" charset="0"/>
                <a:cs typeface="Times New Roman" pitchFamily="18" charset="0"/>
              </a:rPr>
              <a:t>Elektrik  </a:t>
            </a:r>
            <a:r>
              <a:rPr sz="1600" b="1" spc="145" dirty="0">
                <a:solidFill>
                  <a:srgbClr val="FFFFFF"/>
                </a:solidFill>
                <a:latin typeface="Times New Roman" pitchFamily="18" charset="0"/>
                <a:cs typeface="Times New Roman" pitchFamily="18" charset="0"/>
              </a:rPr>
              <a:t>U</a:t>
            </a:r>
            <a:r>
              <a:rPr sz="1600" b="1" spc="-80" dirty="0">
                <a:solidFill>
                  <a:srgbClr val="FFFFFF"/>
                </a:solidFill>
                <a:latin typeface="Times New Roman" pitchFamily="18" charset="0"/>
                <a:cs typeface="Times New Roman" pitchFamily="18" charset="0"/>
              </a:rPr>
              <a:t>ygu</a:t>
            </a:r>
            <a:r>
              <a:rPr sz="1600" b="1" dirty="0">
                <a:solidFill>
                  <a:srgbClr val="FFFFFF"/>
                </a:solidFill>
                <a:latin typeface="Times New Roman" pitchFamily="18" charset="0"/>
                <a:cs typeface="Times New Roman" pitchFamily="18" charset="0"/>
              </a:rPr>
              <a:t>lama  </a:t>
            </a:r>
            <a:r>
              <a:rPr sz="1600" b="1" spc="5" dirty="0">
                <a:solidFill>
                  <a:srgbClr val="FFFFFF"/>
                </a:solidFill>
                <a:latin typeface="Times New Roman" pitchFamily="18" charset="0"/>
                <a:cs typeface="Times New Roman" pitchFamily="18" charset="0"/>
              </a:rPr>
              <a:t>Alanlarını</a:t>
            </a:r>
            <a:endParaRPr sz="1600">
              <a:latin typeface="Times New Roman" pitchFamily="18" charset="0"/>
              <a:cs typeface="Times New Roman" pitchFamily="18" charset="0"/>
            </a:endParaRPr>
          </a:p>
        </p:txBody>
      </p:sp>
      <p:sp>
        <p:nvSpPr>
          <p:cNvPr id="27" name="object 18"/>
          <p:cNvSpPr/>
          <p:nvPr/>
        </p:nvSpPr>
        <p:spPr>
          <a:xfrm>
            <a:off x="6072198" y="2143120"/>
            <a:ext cx="1500198" cy="2643206"/>
          </a:xfrm>
          <a:custGeom>
            <a:avLst/>
            <a:gdLst/>
            <a:ahLst/>
            <a:cxnLst/>
            <a:rect l="l" t="t" r="r" b="b"/>
            <a:pathLst>
              <a:path w="1955165" h="3034029">
                <a:moveTo>
                  <a:pt x="191553" y="0"/>
                </a:moveTo>
                <a:lnTo>
                  <a:pt x="143966" y="831"/>
                </a:lnTo>
                <a:lnTo>
                  <a:pt x="96166" y="2956"/>
                </a:lnTo>
                <a:lnTo>
                  <a:pt x="48171" y="6389"/>
                </a:lnTo>
                <a:lnTo>
                  <a:pt x="0" y="11145"/>
                </a:lnTo>
                <a:lnTo>
                  <a:pt x="19684" y="185897"/>
                </a:lnTo>
                <a:lnTo>
                  <a:pt x="69661" y="181068"/>
                </a:lnTo>
                <a:lnTo>
                  <a:pt x="119603" y="177835"/>
                </a:lnTo>
                <a:lnTo>
                  <a:pt x="169478" y="176185"/>
                </a:lnTo>
                <a:lnTo>
                  <a:pt x="219249" y="176109"/>
                </a:lnTo>
                <a:lnTo>
                  <a:pt x="268883" y="177595"/>
                </a:lnTo>
                <a:lnTo>
                  <a:pt x="318344" y="180631"/>
                </a:lnTo>
                <a:lnTo>
                  <a:pt x="367598" y="185206"/>
                </a:lnTo>
                <a:lnTo>
                  <a:pt x="416610" y="191310"/>
                </a:lnTo>
                <a:lnTo>
                  <a:pt x="465346" y="198931"/>
                </a:lnTo>
                <a:lnTo>
                  <a:pt x="513771" y="208058"/>
                </a:lnTo>
                <a:lnTo>
                  <a:pt x="561850" y="218679"/>
                </a:lnTo>
                <a:lnTo>
                  <a:pt x="609548" y="230784"/>
                </a:lnTo>
                <a:lnTo>
                  <a:pt x="656832" y="244362"/>
                </a:lnTo>
                <a:lnTo>
                  <a:pt x="703665" y="259400"/>
                </a:lnTo>
                <a:lnTo>
                  <a:pt x="750014" y="275889"/>
                </a:lnTo>
                <a:lnTo>
                  <a:pt x="795843" y="293816"/>
                </a:lnTo>
                <a:lnTo>
                  <a:pt x="841119" y="313170"/>
                </a:lnTo>
                <a:lnTo>
                  <a:pt x="885806" y="333942"/>
                </a:lnTo>
                <a:lnTo>
                  <a:pt x="929869" y="356118"/>
                </a:lnTo>
                <a:lnTo>
                  <a:pt x="973275" y="379688"/>
                </a:lnTo>
                <a:lnTo>
                  <a:pt x="1015988" y="404641"/>
                </a:lnTo>
                <a:lnTo>
                  <a:pt x="1057973" y="430966"/>
                </a:lnTo>
                <a:lnTo>
                  <a:pt x="1099196" y="458651"/>
                </a:lnTo>
                <a:lnTo>
                  <a:pt x="1139623" y="487685"/>
                </a:lnTo>
                <a:lnTo>
                  <a:pt x="1179218" y="518058"/>
                </a:lnTo>
                <a:lnTo>
                  <a:pt x="1217947" y="549757"/>
                </a:lnTo>
                <a:lnTo>
                  <a:pt x="1255776" y="582772"/>
                </a:lnTo>
                <a:lnTo>
                  <a:pt x="1291236" y="615700"/>
                </a:lnTo>
                <a:lnTo>
                  <a:pt x="1325466" y="649454"/>
                </a:lnTo>
                <a:lnTo>
                  <a:pt x="1358463" y="684004"/>
                </a:lnTo>
                <a:lnTo>
                  <a:pt x="1390228" y="719322"/>
                </a:lnTo>
                <a:lnTo>
                  <a:pt x="1420757" y="755379"/>
                </a:lnTo>
                <a:lnTo>
                  <a:pt x="1450050" y="792145"/>
                </a:lnTo>
                <a:lnTo>
                  <a:pt x="1478104" y="829590"/>
                </a:lnTo>
                <a:lnTo>
                  <a:pt x="1504919" y="867687"/>
                </a:lnTo>
                <a:lnTo>
                  <a:pt x="1530493" y="906404"/>
                </a:lnTo>
                <a:lnTo>
                  <a:pt x="1554824" y="945714"/>
                </a:lnTo>
                <a:lnTo>
                  <a:pt x="1577911" y="985587"/>
                </a:lnTo>
                <a:lnTo>
                  <a:pt x="1599752" y="1025994"/>
                </a:lnTo>
                <a:lnTo>
                  <a:pt x="1620347" y="1066905"/>
                </a:lnTo>
                <a:lnTo>
                  <a:pt x="1639692" y="1108292"/>
                </a:lnTo>
                <a:lnTo>
                  <a:pt x="1657787" y="1150124"/>
                </a:lnTo>
                <a:lnTo>
                  <a:pt x="1674630" y="1192374"/>
                </a:lnTo>
                <a:lnTo>
                  <a:pt x="1690221" y="1235011"/>
                </a:lnTo>
                <a:lnTo>
                  <a:pt x="1704556" y="1278006"/>
                </a:lnTo>
                <a:lnTo>
                  <a:pt x="1717635" y="1321330"/>
                </a:lnTo>
                <a:lnTo>
                  <a:pt x="1729456" y="1364955"/>
                </a:lnTo>
                <a:lnTo>
                  <a:pt x="1740018" y="1408850"/>
                </a:lnTo>
                <a:lnTo>
                  <a:pt x="1749319" y="1452986"/>
                </a:lnTo>
                <a:lnTo>
                  <a:pt x="1757357" y="1497335"/>
                </a:lnTo>
                <a:lnTo>
                  <a:pt x="1764132" y="1541867"/>
                </a:lnTo>
                <a:lnTo>
                  <a:pt x="1769641" y="1586552"/>
                </a:lnTo>
                <a:lnTo>
                  <a:pt x="1773883" y="1631362"/>
                </a:lnTo>
                <a:lnTo>
                  <a:pt x="1776856" y="1676268"/>
                </a:lnTo>
                <a:lnTo>
                  <a:pt x="1778560" y="1721239"/>
                </a:lnTo>
                <a:lnTo>
                  <a:pt x="1778992" y="1766247"/>
                </a:lnTo>
                <a:lnTo>
                  <a:pt x="1778151" y="1811263"/>
                </a:lnTo>
                <a:lnTo>
                  <a:pt x="1776036" y="1856257"/>
                </a:lnTo>
                <a:lnTo>
                  <a:pt x="1772644" y="1901200"/>
                </a:lnTo>
                <a:lnTo>
                  <a:pt x="1767975" y="1946063"/>
                </a:lnTo>
                <a:lnTo>
                  <a:pt x="1762027" y="1990817"/>
                </a:lnTo>
                <a:lnTo>
                  <a:pt x="1754798" y="2035433"/>
                </a:lnTo>
                <a:lnTo>
                  <a:pt x="1746287" y="2079880"/>
                </a:lnTo>
                <a:lnTo>
                  <a:pt x="1736492" y="2124131"/>
                </a:lnTo>
                <a:lnTo>
                  <a:pt x="1725413" y="2168155"/>
                </a:lnTo>
                <a:lnTo>
                  <a:pt x="1713046" y="2211924"/>
                </a:lnTo>
                <a:lnTo>
                  <a:pt x="1699391" y="2255408"/>
                </a:lnTo>
                <a:lnTo>
                  <a:pt x="1684446" y="2298578"/>
                </a:lnTo>
                <a:lnTo>
                  <a:pt x="1668211" y="2341405"/>
                </a:lnTo>
                <a:lnTo>
                  <a:pt x="1650682" y="2383859"/>
                </a:lnTo>
                <a:lnTo>
                  <a:pt x="1631859" y="2425912"/>
                </a:lnTo>
                <a:lnTo>
                  <a:pt x="1611740" y="2467534"/>
                </a:lnTo>
                <a:lnTo>
                  <a:pt x="1590324" y="2508696"/>
                </a:lnTo>
                <a:lnTo>
                  <a:pt x="1567609" y="2549369"/>
                </a:lnTo>
                <a:lnTo>
                  <a:pt x="1543593" y="2589523"/>
                </a:lnTo>
                <a:lnTo>
                  <a:pt x="1518276" y="2629130"/>
                </a:lnTo>
                <a:lnTo>
                  <a:pt x="1491655" y="2668159"/>
                </a:lnTo>
                <a:lnTo>
                  <a:pt x="1463730" y="2706582"/>
                </a:lnTo>
                <a:lnTo>
                  <a:pt x="1434497" y="2744370"/>
                </a:lnTo>
                <a:lnTo>
                  <a:pt x="1403957" y="2781492"/>
                </a:lnTo>
                <a:lnTo>
                  <a:pt x="1372107" y="2817921"/>
                </a:lnTo>
                <a:lnTo>
                  <a:pt x="1292859" y="2732044"/>
                </a:lnTo>
                <a:lnTo>
                  <a:pt x="1329689" y="2985866"/>
                </a:lnTo>
                <a:lnTo>
                  <a:pt x="1571244" y="3033504"/>
                </a:lnTo>
                <a:lnTo>
                  <a:pt x="1491869" y="2947588"/>
                </a:lnTo>
                <a:lnTo>
                  <a:pt x="1525662" y="2909686"/>
                </a:lnTo>
                <a:lnTo>
                  <a:pt x="1558251" y="2870943"/>
                </a:lnTo>
                <a:lnTo>
                  <a:pt x="1589629" y="2831386"/>
                </a:lnTo>
                <a:lnTo>
                  <a:pt x="1619784" y="2791045"/>
                </a:lnTo>
                <a:lnTo>
                  <a:pt x="1648707" y="2749950"/>
                </a:lnTo>
                <a:lnTo>
                  <a:pt x="1676389" y="2708129"/>
                </a:lnTo>
                <a:lnTo>
                  <a:pt x="1702821" y="2665610"/>
                </a:lnTo>
                <a:lnTo>
                  <a:pt x="1727993" y="2622424"/>
                </a:lnTo>
                <a:lnTo>
                  <a:pt x="1751895" y="2578600"/>
                </a:lnTo>
                <a:lnTo>
                  <a:pt x="1774519" y="2534165"/>
                </a:lnTo>
                <a:lnTo>
                  <a:pt x="1795854" y="2489149"/>
                </a:lnTo>
                <a:lnTo>
                  <a:pt x="1815891" y="2443582"/>
                </a:lnTo>
                <a:lnTo>
                  <a:pt x="1834621" y="2397492"/>
                </a:lnTo>
                <a:lnTo>
                  <a:pt x="1852035" y="2350908"/>
                </a:lnTo>
                <a:lnTo>
                  <a:pt x="1868122" y="2303859"/>
                </a:lnTo>
                <a:lnTo>
                  <a:pt x="1882873" y="2256374"/>
                </a:lnTo>
                <a:lnTo>
                  <a:pt x="1896280" y="2208482"/>
                </a:lnTo>
                <a:lnTo>
                  <a:pt x="1908332" y="2160213"/>
                </a:lnTo>
                <a:lnTo>
                  <a:pt x="1919020" y="2111595"/>
                </a:lnTo>
                <a:lnTo>
                  <a:pt x="1928335" y="2062657"/>
                </a:lnTo>
                <a:lnTo>
                  <a:pt x="1936266" y="2013428"/>
                </a:lnTo>
                <a:lnTo>
                  <a:pt x="1942806" y="1963938"/>
                </a:lnTo>
                <a:lnTo>
                  <a:pt x="1947943" y="1914214"/>
                </a:lnTo>
                <a:lnTo>
                  <a:pt x="1951669" y="1864287"/>
                </a:lnTo>
                <a:lnTo>
                  <a:pt x="1953975" y="1814185"/>
                </a:lnTo>
                <a:lnTo>
                  <a:pt x="1954850" y="1763938"/>
                </a:lnTo>
                <a:lnTo>
                  <a:pt x="1954286" y="1713573"/>
                </a:lnTo>
                <a:lnTo>
                  <a:pt x="1952273" y="1663121"/>
                </a:lnTo>
                <a:lnTo>
                  <a:pt x="1948801" y="1612610"/>
                </a:lnTo>
                <a:lnTo>
                  <a:pt x="1943861" y="1562069"/>
                </a:lnTo>
                <a:lnTo>
                  <a:pt x="1937807" y="1514044"/>
                </a:lnTo>
                <a:lnTo>
                  <a:pt x="1930501" y="1466484"/>
                </a:lnTo>
                <a:lnTo>
                  <a:pt x="1921962" y="1419405"/>
                </a:lnTo>
                <a:lnTo>
                  <a:pt x="1912209" y="1372822"/>
                </a:lnTo>
                <a:lnTo>
                  <a:pt x="1901261" y="1326750"/>
                </a:lnTo>
                <a:lnTo>
                  <a:pt x="1889135" y="1281202"/>
                </a:lnTo>
                <a:lnTo>
                  <a:pt x="1875851" y="1236195"/>
                </a:lnTo>
                <a:lnTo>
                  <a:pt x="1861426" y="1191742"/>
                </a:lnTo>
                <a:lnTo>
                  <a:pt x="1845881" y="1147858"/>
                </a:lnTo>
                <a:lnTo>
                  <a:pt x="1829232" y="1104559"/>
                </a:lnTo>
                <a:lnTo>
                  <a:pt x="1811498" y="1061859"/>
                </a:lnTo>
                <a:lnTo>
                  <a:pt x="1792699" y="1019773"/>
                </a:lnTo>
                <a:lnTo>
                  <a:pt x="1772852" y="978315"/>
                </a:lnTo>
                <a:lnTo>
                  <a:pt x="1751977" y="937501"/>
                </a:lnTo>
                <a:lnTo>
                  <a:pt x="1730091" y="897345"/>
                </a:lnTo>
                <a:lnTo>
                  <a:pt x="1707213" y="857862"/>
                </a:lnTo>
                <a:lnTo>
                  <a:pt x="1683362" y="819067"/>
                </a:lnTo>
                <a:lnTo>
                  <a:pt x="1658556" y="780974"/>
                </a:lnTo>
                <a:lnTo>
                  <a:pt x="1632814" y="743598"/>
                </a:lnTo>
                <a:lnTo>
                  <a:pt x="1606154" y="706955"/>
                </a:lnTo>
                <a:lnTo>
                  <a:pt x="1578596" y="671058"/>
                </a:lnTo>
                <a:lnTo>
                  <a:pt x="1550156" y="635923"/>
                </a:lnTo>
                <a:lnTo>
                  <a:pt x="1520854" y="601564"/>
                </a:lnTo>
                <a:lnTo>
                  <a:pt x="1490709" y="567996"/>
                </a:lnTo>
                <a:lnTo>
                  <a:pt x="1459739" y="535235"/>
                </a:lnTo>
                <a:lnTo>
                  <a:pt x="1427962" y="503294"/>
                </a:lnTo>
                <a:lnTo>
                  <a:pt x="1395398" y="472189"/>
                </a:lnTo>
                <a:lnTo>
                  <a:pt x="1362064" y="441933"/>
                </a:lnTo>
                <a:lnTo>
                  <a:pt x="1327979" y="412543"/>
                </a:lnTo>
                <a:lnTo>
                  <a:pt x="1293161" y="384033"/>
                </a:lnTo>
                <a:lnTo>
                  <a:pt x="1257630" y="356417"/>
                </a:lnTo>
                <a:lnTo>
                  <a:pt x="1221403" y="329711"/>
                </a:lnTo>
                <a:lnTo>
                  <a:pt x="1184500" y="303929"/>
                </a:lnTo>
                <a:lnTo>
                  <a:pt x="1146938" y="279086"/>
                </a:lnTo>
                <a:lnTo>
                  <a:pt x="1108737" y="255196"/>
                </a:lnTo>
                <a:lnTo>
                  <a:pt x="1069915" y="232276"/>
                </a:lnTo>
                <a:lnTo>
                  <a:pt x="1030489" y="210338"/>
                </a:lnTo>
                <a:lnTo>
                  <a:pt x="990480" y="189398"/>
                </a:lnTo>
                <a:lnTo>
                  <a:pt x="949905" y="169472"/>
                </a:lnTo>
                <a:lnTo>
                  <a:pt x="908783" y="150572"/>
                </a:lnTo>
                <a:lnTo>
                  <a:pt x="867133" y="132716"/>
                </a:lnTo>
                <a:lnTo>
                  <a:pt x="824972" y="115916"/>
                </a:lnTo>
                <a:lnTo>
                  <a:pt x="782320" y="100188"/>
                </a:lnTo>
                <a:lnTo>
                  <a:pt x="739195" y="85547"/>
                </a:lnTo>
                <a:lnTo>
                  <a:pt x="695616" y="72008"/>
                </a:lnTo>
                <a:lnTo>
                  <a:pt x="651601" y="59585"/>
                </a:lnTo>
                <a:lnTo>
                  <a:pt x="607169" y="48293"/>
                </a:lnTo>
                <a:lnTo>
                  <a:pt x="562337" y="38146"/>
                </a:lnTo>
                <a:lnTo>
                  <a:pt x="517126" y="29161"/>
                </a:lnTo>
                <a:lnTo>
                  <a:pt x="471552" y="21350"/>
                </a:lnTo>
                <a:lnTo>
                  <a:pt x="425636" y="14730"/>
                </a:lnTo>
                <a:lnTo>
                  <a:pt x="379394" y="9315"/>
                </a:lnTo>
                <a:lnTo>
                  <a:pt x="332847" y="5120"/>
                </a:lnTo>
                <a:lnTo>
                  <a:pt x="286012" y="2159"/>
                </a:lnTo>
                <a:lnTo>
                  <a:pt x="238908" y="447"/>
                </a:lnTo>
                <a:lnTo>
                  <a:pt x="191553" y="0"/>
                </a:lnTo>
                <a:close/>
              </a:path>
            </a:pathLst>
          </a:custGeom>
          <a:solidFill>
            <a:srgbClr val="ADC6D0"/>
          </a:solidFill>
        </p:spPr>
        <p:txBody>
          <a:bodyPr wrap="square" lIns="0" tIns="0" rIns="0" bIns="0" rtlCol="0"/>
          <a:lstStyle/>
          <a:p>
            <a:endParaRPr/>
          </a:p>
        </p:txBody>
      </p:sp>
      <p:sp>
        <p:nvSpPr>
          <p:cNvPr id="28" name="object 19"/>
          <p:cNvSpPr/>
          <p:nvPr/>
        </p:nvSpPr>
        <p:spPr>
          <a:xfrm>
            <a:off x="2500298" y="1142988"/>
            <a:ext cx="1743075" cy="2595245"/>
          </a:xfrm>
          <a:custGeom>
            <a:avLst/>
            <a:gdLst/>
            <a:ahLst/>
            <a:cxnLst/>
            <a:rect l="l" t="t" r="r" b="b"/>
            <a:pathLst>
              <a:path w="1743075" h="2595245">
                <a:moveTo>
                  <a:pt x="940435" y="1360678"/>
                </a:moveTo>
                <a:lnTo>
                  <a:pt x="872490" y="1198499"/>
                </a:lnTo>
                <a:lnTo>
                  <a:pt x="827112" y="1218552"/>
                </a:lnTo>
                <a:lnTo>
                  <a:pt x="782866" y="1240231"/>
                </a:lnTo>
                <a:lnTo>
                  <a:pt x="739749" y="1263497"/>
                </a:lnTo>
                <a:lnTo>
                  <a:pt x="697801" y="1288300"/>
                </a:lnTo>
                <a:lnTo>
                  <a:pt x="657059" y="1314615"/>
                </a:lnTo>
                <a:lnTo>
                  <a:pt x="617537" y="1342364"/>
                </a:lnTo>
                <a:lnTo>
                  <a:pt x="579272" y="1371523"/>
                </a:lnTo>
                <a:lnTo>
                  <a:pt x="542277" y="1402041"/>
                </a:lnTo>
                <a:lnTo>
                  <a:pt x="506590" y="1433868"/>
                </a:lnTo>
                <a:lnTo>
                  <a:pt x="472236" y="1466964"/>
                </a:lnTo>
                <a:lnTo>
                  <a:pt x="439254" y="1501279"/>
                </a:lnTo>
                <a:lnTo>
                  <a:pt x="407657" y="1536763"/>
                </a:lnTo>
                <a:lnTo>
                  <a:pt x="377469" y="1573364"/>
                </a:lnTo>
                <a:lnTo>
                  <a:pt x="348742" y="1611058"/>
                </a:lnTo>
                <a:lnTo>
                  <a:pt x="321475" y="1649780"/>
                </a:lnTo>
                <a:lnTo>
                  <a:pt x="295706" y="1689493"/>
                </a:lnTo>
                <a:lnTo>
                  <a:pt x="271462" y="1730159"/>
                </a:lnTo>
                <a:lnTo>
                  <a:pt x="248780" y="1771700"/>
                </a:lnTo>
                <a:lnTo>
                  <a:pt x="227685" y="1814106"/>
                </a:lnTo>
                <a:lnTo>
                  <a:pt x="208191" y="1857311"/>
                </a:lnTo>
                <a:lnTo>
                  <a:pt x="190334" y="1901266"/>
                </a:lnTo>
                <a:lnTo>
                  <a:pt x="174142" y="1945944"/>
                </a:lnTo>
                <a:lnTo>
                  <a:pt x="159639" y="1991283"/>
                </a:lnTo>
                <a:lnTo>
                  <a:pt x="146862" y="2037232"/>
                </a:lnTo>
                <a:lnTo>
                  <a:pt x="135839" y="2083765"/>
                </a:lnTo>
                <a:lnTo>
                  <a:pt x="126580" y="2130818"/>
                </a:lnTo>
                <a:lnTo>
                  <a:pt x="119126" y="2178354"/>
                </a:lnTo>
                <a:lnTo>
                  <a:pt x="113499" y="2226322"/>
                </a:lnTo>
                <a:lnTo>
                  <a:pt x="109728" y="2274671"/>
                </a:lnTo>
                <a:lnTo>
                  <a:pt x="107848" y="2323363"/>
                </a:lnTo>
                <a:lnTo>
                  <a:pt x="107873" y="2372360"/>
                </a:lnTo>
                <a:lnTo>
                  <a:pt x="109842" y="2421598"/>
                </a:lnTo>
                <a:lnTo>
                  <a:pt x="113792" y="2471039"/>
                </a:lnTo>
                <a:lnTo>
                  <a:pt x="0" y="2495931"/>
                </a:lnTo>
                <a:lnTo>
                  <a:pt x="222377" y="2595118"/>
                </a:lnTo>
                <a:lnTo>
                  <a:pt x="400812" y="2408174"/>
                </a:lnTo>
                <a:lnTo>
                  <a:pt x="287020" y="2433066"/>
                </a:lnTo>
                <a:lnTo>
                  <a:pt x="284187" y="2383790"/>
                </a:lnTo>
                <a:lnTo>
                  <a:pt x="283616" y="2334780"/>
                </a:lnTo>
                <a:lnTo>
                  <a:pt x="285280" y="2286101"/>
                </a:lnTo>
                <a:lnTo>
                  <a:pt x="289128" y="2237841"/>
                </a:lnTo>
                <a:lnTo>
                  <a:pt x="295135" y="2190038"/>
                </a:lnTo>
                <a:lnTo>
                  <a:pt x="303250" y="2142769"/>
                </a:lnTo>
                <a:lnTo>
                  <a:pt x="313436" y="2096084"/>
                </a:lnTo>
                <a:lnTo>
                  <a:pt x="325666" y="2050046"/>
                </a:lnTo>
                <a:lnTo>
                  <a:pt x="339902" y="2004720"/>
                </a:lnTo>
                <a:lnTo>
                  <a:pt x="356095" y="1960168"/>
                </a:lnTo>
                <a:lnTo>
                  <a:pt x="374218" y="1916442"/>
                </a:lnTo>
                <a:lnTo>
                  <a:pt x="394220" y="1873618"/>
                </a:lnTo>
                <a:lnTo>
                  <a:pt x="416077" y="1831759"/>
                </a:lnTo>
                <a:lnTo>
                  <a:pt x="439750" y="1790915"/>
                </a:lnTo>
                <a:lnTo>
                  <a:pt x="465188" y="1751152"/>
                </a:lnTo>
                <a:lnTo>
                  <a:pt x="492379" y="1712531"/>
                </a:lnTo>
                <a:lnTo>
                  <a:pt x="521258" y="1675117"/>
                </a:lnTo>
                <a:lnTo>
                  <a:pt x="551802" y="1638960"/>
                </a:lnTo>
                <a:lnTo>
                  <a:pt x="583971" y="1604137"/>
                </a:lnTo>
                <a:lnTo>
                  <a:pt x="617728" y="1570710"/>
                </a:lnTo>
                <a:lnTo>
                  <a:pt x="653046" y="1538732"/>
                </a:lnTo>
                <a:lnTo>
                  <a:pt x="689864" y="1508264"/>
                </a:lnTo>
                <a:lnTo>
                  <a:pt x="728154" y="1479372"/>
                </a:lnTo>
                <a:lnTo>
                  <a:pt x="767892" y="1452118"/>
                </a:lnTo>
                <a:lnTo>
                  <a:pt x="809015" y="1426552"/>
                </a:lnTo>
                <a:lnTo>
                  <a:pt x="851509" y="1402753"/>
                </a:lnTo>
                <a:lnTo>
                  <a:pt x="895324" y="1380782"/>
                </a:lnTo>
                <a:lnTo>
                  <a:pt x="940435" y="1360678"/>
                </a:lnTo>
                <a:close/>
              </a:path>
              <a:path w="1743075" h="2595245">
                <a:moveTo>
                  <a:pt x="1743075" y="307086"/>
                </a:moveTo>
                <a:lnTo>
                  <a:pt x="1709801" y="51435"/>
                </a:lnTo>
                <a:lnTo>
                  <a:pt x="1471041" y="0"/>
                </a:lnTo>
                <a:lnTo>
                  <a:pt x="1548384" y="87376"/>
                </a:lnTo>
                <a:lnTo>
                  <a:pt x="1516037" y="124218"/>
                </a:lnTo>
                <a:lnTo>
                  <a:pt x="1485163" y="162052"/>
                </a:lnTo>
                <a:lnTo>
                  <a:pt x="1455762" y="200863"/>
                </a:lnTo>
                <a:lnTo>
                  <a:pt x="1427848" y="240601"/>
                </a:lnTo>
                <a:lnTo>
                  <a:pt x="1401445" y="281216"/>
                </a:lnTo>
                <a:lnTo>
                  <a:pt x="1376565" y="322668"/>
                </a:lnTo>
                <a:lnTo>
                  <a:pt x="1353210" y="364909"/>
                </a:lnTo>
                <a:lnTo>
                  <a:pt x="1331417" y="407898"/>
                </a:lnTo>
                <a:lnTo>
                  <a:pt x="1311186" y="451586"/>
                </a:lnTo>
                <a:lnTo>
                  <a:pt x="1292542" y="495935"/>
                </a:lnTo>
                <a:lnTo>
                  <a:pt x="1275486" y="540905"/>
                </a:lnTo>
                <a:lnTo>
                  <a:pt x="1260043" y="586435"/>
                </a:lnTo>
                <a:lnTo>
                  <a:pt x="1246225" y="632498"/>
                </a:lnTo>
                <a:lnTo>
                  <a:pt x="1234059" y="679043"/>
                </a:lnTo>
                <a:lnTo>
                  <a:pt x="1223530" y="726033"/>
                </a:lnTo>
                <a:lnTo>
                  <a:pt x="1214678" y="773404"/>
                </a:lnTo>
                <a:lnTo>
                  <a:pt x="1207516" y="821131"/>
                </a:lnTo>
                <a:lnTo>
                  <a:pt x="1202055" y="869175"/>
                </a:lnTo>
                <a:lnTo>
                  <a:pt x="1198308" y="917473"/>
                </a:lnTo>
                <a:lnTo>
                  <a:pt x="1196289" y="965987"/>
                </a:lnTo>
                <a:lnTo>
                  <a:pt x="1196022" y="1014679"/>
                </a:lnTo>
                <a:lnTo>
                  <a:pt x="1197508" y="1063498"/>
                </a:lnTo>
                <a:lnTo>
                  <a:pt x="1200785" y="1112393"/>
                </a:lnTo>
                <a:lnTo>
                  <a:pt x="1376045" y="1097534"/>
                </a:lnTo>
                <a:lnTo>
                  <a:pt x="1372844" y="1047064"/>
                </a:lnTo>
                <a:lnTo>
                  <a:pt x="1371815" y="996696"/>
                </a:lnTo>
                <a:lnTo>
                  <a:pt x="1372933" y="946505"/>
                </a:lnTo>
                <a:lnTo>
                  <a:pt x="1376172" y="896556"/>
                </a:lnTo>
                <a:lnTo>
                  <a:pt x="1381531" y="846924"/>
                </a:lnTo>
                <a:lnTo>
                  <a:pt x="1388960" y="797648"/>
                </a:lnTo>
                <a:lnTo>
                  <a:pt x="1398460" y="748804"/>
                </a:lnTo>
                <a:lnTo>
                  <a:pt x="1410004" y="700468"/>
                </a:lnTo>
                <a:lnTo>
                  <a:pt x="1423581" y="652678"/>
                </a:lnTo>
                <a:lnTo>
                  <a:pt x="1439138" y="605523"/>
                </a:lnTo>
                <a:lnTo>
                  <a:pt x="1456690" y="559054"/>
                </a:lnTo>
                <a:lnTo>
                  <a:pt x="1476184" y="513346"/>
                </a:lnTo>
                <a:lnTo>
                  <a:pt x="1497622" y="468452"/>
                </a:lnTo>
                <a:lnTo>
                  <a:pt x="1520977" y="424434"/>
                </a:lnTo>
                <a:lnTo>
                  <a:pt x="1546225" y="381368"/>
                </a:lnTo>
                <a:lnTo>
                  <a:pt x="1573339" y="339318"/>
                </a:lnTo>
                <a:lnTo>
                  <a:pt x="1602308" y="298335"/>
                </a:lnTo>
                <a:lnTo>
                  <a:pt x="1633118" y="258483"/>
                </a:lnTo>
                <a:lnTo>
                  <a:pt x="1665732" y="219837"/>
                </a:lnTo>
                <a:lnTo>
                  <a:pt x="1743075" y="307086"/>
                </a:lnTo>
                <a:close/>
              </a:path>
            </a:pathLst>
          </a:custGeom>
          <a:solidFill>
            <a:srgbClr val="ADC6D0"/>
          </a:solidFill>
        </p:spPr>
        <p:txBody>
          <a:bodyPr wrap="square" lIns="0" tIns="0" rIns="0" bIns="0" rtlCol="0"/>
          <a:lstStyle/>
          <a:p>
            <a:endParaRPr/>
          </a:p>
        </p:txBody>
      </p:sp>
      <p:sp>
        <p:nvSpPr>
          <p:cNvPr id="29" name="28 Metin kutusu"/>
          <p:cNvSpPr txBox="1"/>
          <p:nvPr/>
        </p:nvSpPr>
        <p:spPr>
          <a:xfrm>
            <a:off x="5072066" y="3786194"/>
            <a:ext cx="1285884" cy="707886"/>
          </a:xfrm>
          <a:prstGeom prst="rect">
            <a:avLst/>
          </a:prstGeom>
          <a:noFill/>
        </p:spPr>
        <p:txBody>
          <a:bodyPr wrap="square" rtlCol="0">
            <a:spAutoFit/>
          </a:bodyPr>
          <a:lstStyle/>
          <a:p>
            <a:pPr algn="ctr"/>
            <a:r>
              <a:rPr lang="tr-TR" sz="2000" b="1" dirty="0" smtClean="0">
                <a:solidFill>
                  <a:schemeClr val="bg1"/>
                </a:solidFill>
                <a:latin typeface="Times New Roman" pitchFamily="18" charset="0"/>
                <a:cs typeface="Times New Roman" pitchFamily="18" charset="0"/>
              </a:rPr>
              <a:t>İnceler ve geliştirir</a:t>
            </a:r>
            <a:endParaRPr lang="tr-TR" sz="2000" b="1" dirty="0">
              <a:solidFill>
                <a:schemeClr val="bg1"/>
              </a:solidFill>
              <a:latin typeface="Times New Roman" pitchFamily="18" charset="0"/>
              <a:cs typeface="Times New Roman" pitchFamily="18" charset="0"/>
            </a:endParaRPr>
          </a:p>
        </p:txBody>
      </p:sp>
      <p:pic>
        <p:nvPicPr>
          <p:cNvPr id="30" name="Picture 3" descr="C:\Users\Celal\Desktop\remzi hoca\hru_amblem_logo.png"/>
          <p:cNvPicPr>
            <a:picLocks noChangeAspect="1" noChangeArrowheads="1"/>
          </p:cNvPicPr>
          <p:nvPr/>
        </p:nvPicPr>
        <p:blipFill>
          <a:blip r:embed="rId2" cstate="print"/>
          <a:srcRect/>
          <a:stretch>
            <a:fillRect/>
          </a:stretch>
        </p:blipFill>
        <p:spPr bwMode="auto">
          <a:xfrm>
            <a:off x="0" y="0"/>
            <a:ext cx="643730" cy="642921"/>
          </a:xfrm>
          <a:prstGeom prst="rect">
            <a:avLst/>
          </a:prstGeom>
          <a:noFill/>
        </p:spPr>
      </p:pic>
      <p:pic>
        <p:nvPicPr>
          <p:cNvPr id="31" name="Picture 2" descr="C:\Users\Celal\Desktop\remzi hoca\mühendislik.png"/>
          <p:cNvPicPr>
            <a:picLocks noChangeAspect="1" noChangeArrowheads="1"/>
          </p:cNvPicPr>
          <p:nvPr/>
        </p:nvPicPr>
        <p:blipFill>
          <a:blip r:embed="rId3" cstate="print"/>
          <a:srcRect/>
          <a:stretch>
            <a:fillRect/>
          </a:stretch>
        </p:blipFill>
        <p:spPr bwMode="auto">
          <a:xfrm>
            <a:off x="8529149" y="0"/>
            <a:ext cx="614851" cy="64292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a:xfrm>
            <a:off x="8143900" y="5214954"/>
            <a:ext cx="762000" cy="304800"/>
          </a:xfrm>
        </p:spPr>
        <p:txBody>
          <a:bodyPr/>
          <a:lstStyle/>
          <a:p>
            <a:fld id="{78D21D61-5BF1-47BC-8A54-2A809EDF2BE5}" type="slidenum">
              <a:rPr lang="tr-TR" smtClean="0">
                <a:solidFill>
                  <a:schemeClr val="tx1"/>
                </a:solidFill>
              </a:rPr>
              <a:pPr/>
              <a:t>9</a:t>
            </a:fld>
            <a:endParaRPr lang="tr-TR" dirty="0">
              <a:solidFill>
                <a:schemeClr val="tx1"/>
              </a:solidFill>
            </a:endParaRPr>
          </a:p>
        </p:txBody>
      </p:sp>
      <p:grpSp>
        <p:nvGrpSpPr>
          <p:cNvPr id="26" name="object 2"/>
          <p:cNvGrpSpPr/>
          <p:nvPr/>
        </p:nvGrpSpPr>
        <p:grpSpPr>
          <a:xfrm>
            <a:off x="857224" y="500046"/>
            <a:ext cx="1556385" cy="1741663"/>
            <a:chOff x="1250734" y="252856"/>
            <a:chExt cx="1556385" cy="2212975"/>
          </a:xfrm>
        </p:grpSpPr>
        <p:sp>
          <p:nvSpPr>
            <p:cNvPr id="27" name="object 3"/>
            <p:cNvSpPr/>
            <p:nvPr/>
          </p:nvSpPr>
          <p:spPr>
            <a:xfrm>
              <a:off x="1263434" y="265556"/>
              <a:ext cx="1530985" cy="2187575"/>
            </a:xfrm>
            <a:custGeom>
              <a:avLst/>
              <a:gdLst/>
              <a:ahLst/>
              <a:cxnLst/>
              <a:rect l="l" t="t" r="r" b="b"/>
              <a:pathLst>
                <a:path w="1530985" h="2187575">
                  <a:moveTo>
                    <a:pt x="1530946" y="0"/>
                  </a:moveTo>
                  <a:lnTo>
                    <a:pt x="765517" y="765429"/>
                  </a:lnTo>
                  <a:lnTo>
                    <a:pt x="0" y="0"/>
                  </a:lnTo>
                  <a:lnTo>
                    <a:pt x="0" y="1421638"/>
                  </a:lnTo>
                  <a:lnTo>
                    <a:pt x="765517" y="2187067"/>
                  </a:lnTo>
                  <a:lnTo>
                    <a:pt x="1530946" y="1421638"/>
                  </a:lnTo>
                  <a:lnTo>
                    <a:pt x="1530946" y="0"/>
                  </a:lnTo>
                  <a:close/>
                </a:path>
              </a:pathLst>
            </a:custGeom>
            <a:solidFill>
              <a:srgbClr val="3891A7"/>
            </a:solidFill>
          </p:spPr>
          <p:txBody>
            <a:bodyPr wrap="square" lIns="0" tIns="0" rIns="0" bIns="0" rtlCol="0"/>
            <a:lstStyle/>
            <a:p>
              <a:endParaRPr/>
            </a:p>
          </p:txBody>
        </p:sp>
        <p:sp>
          <p:nvSpPr>
            <p:cNvPr id="28" name="object 4"/>
            <p:cNvSpPr/>
            <p:nvPr/>
          </p:nvSpPr>
          <p:spPr>
            <a:xfrm>
              <a:off x="1263434" y="265556"/>
              <a:ext cx="1530985" cy="2187575"/>
            </a:xfrm>
            <a:custGeom>
              <a:avLst/>
              <a:gdLst/>
              <a:ahLst/>
              <a:cxnLst/>
              <a:rect l="l" t="t" r="r" b="b"/>
              <a:pathLst>
                <a:path w="1530985" h="2187575">
                  <a:moveTo>
                    <a:pt x="1530946" y="0"/>
                  </a:moveTo>
                  <a:lnTo>
                    <a:pt x="1530946" y="1421638"/>
                  </a:lnTo>
                  <a:lnTo>
                    <a:pt x="765517" y="2187067"/>
                  </a:lnTo>
                  <a:lnTo>
                    <a:pt x="0" y="1421638"/>
                  </a:lnTo>
                  <a:lnTo>
                    <a:pt x="0" y="0"/>
                  </a:lnTo>
                  <a:lnTo>
                    <a:pt x="765517" y="765429"/>
                  </a:lnTo>
                  <a:lnTo>
                    <a:pt x="1530946" y="0"/>
                  </a:lnTo>
                  <a:close/>
                </a:path>
              </a:pathLst>
            </a:custGeom>
            <a:ln w="25400">
              <a:solidFill>
                <a:srgbClr val="3891A7"/>
              </a:solidFill>
            </a:ln>
          </p:spPr>
          <p:txBody>
            <a:bodyPr wrap="square" lIns="0" tIns="0" rIns="0" bIns="0" rtlCol="0"/>
            <a:lstStyle/>
            <a:p>
              <a:endParaRPr/>
            </a:p>
          </p:txBody>
        </p:sp>
      </p:grpSp>
      <p:sp>
        <p:nvSpPr>
          <p:cNvPr id="29" name="object 5"/>
          <p:cNvSpPr txBox="1"/>
          <p:nvPr/>
        </p:nvSpPr>
        <p:spPr>
          <a:xfrm>
            <a:off x="1071538" y="1071550"/>
            <a:ext cx="1129665" cy="452120"/>
          </a:xfrm>
          <a:prstGeom prst="rect">
            <a:avLst/>
          </a:prstGeom>
        </p:spPr>
        <p:txBody>
          <a:bodyPr vert="horz" wrap="square" lIns="0" tIns="12065" rIns="0" bIns="0" rtlCol="0">
            <a:spAutoFit/>
          </a:bodyPr>
          <a:lstStyle/>
          <a:p>
            <a:pPr marL="12700">
              <a:lnSpc>
                <a:spcPct val="100000"/>
              </a:lnSpc>
              <a:spcBef>
                <a:spcPts val="95"/>
              </a:spcBef>
            </a:pPr>
            <a:r>
              <a:rPr sz="2800" spc="-155" dirty="0">
                <a:solidFill>
                  <a:srgbClr val="FFFFFF"/>
                </a:solidFill>
                <a:latin typeface="Times New Roman" pitchFamily="18" charset="0"/>
                <a:cs typeface="Times New Roman" pitchFamily="18" charset="0"/>
              </a:rPr>
              <a:t>El</a:t>
            </a:r>
            <a:r>
              <a:rPr sz="2800" spc="-195" dirty="0">
                <a:solidFill>
                  <a:srgbClr val="FFFFFF"/>
                </a:solidFill>
                <a:latin typeface="Times New Roman" pitchFamily="18" charset="0"/>
                <a:cs typeface="Times New Roman" pitchFamily="18" charset="0"/>
              </a:rPr>
              <a:t>e</a:t>
            </a:r>
            <a:r>
              <a:rPr sz="2800" spc="-145" dirty="0">
                <a:solidFill>
                  <a:srgbClr val="FFFFFF"/>
                </a:solidFill>
                <a:latin typeface="Times New Roman" pitchFamily="18" charset="0"/>
                <a:cs typeface="Times New Roman" pitchFamily="18" charset="0"/>
              </a:rPr>
              <a:t>k</a:t>
            </a:r>
            <a:r>
              <a:rPr sz="2800" spc="-110" dirty="0">
                <a:solidFill>
                  <a:srgbClr val="FFFFFF"/>
                </a:solidFill>
                <a:latin typeface="Times New Roman" pitchFamily="18" charset="0"/>
                <a:cs typeface="Times New Roman" pitchFamily="18" charset="0"/>
              </a:rPr>
              <a:t>t</a:t>
            </a:r>
            <a:r>
              <a:rPr sz="2800" spc="-80" dirty="0">
                <a:solidFill>
                  <a:srgbClr val="FFFFFF"/>
                </a:solidFill>
                <a:latin typeface="Times New Roman" pitchFamily="18" charset="0"/>
                <a:cs typeface="Times New Roman" pitchFamily="18" charset="0"/>
              </a:rPr>
              <a:t>rik</a:t>
            </a:r>
            <a:endParaRPr sz="2800">
              <a:latin typeface="Times New Roman" pitchFamily="18" charset="0"/>
              <a:cs typeface="Times New Roman" pitchFamily="18" charset="0"/>
            </a:endParaRPr>
          </a:p>
        </p:txBody>
      </p:sp>
      <p:grpSp>
        <p:nvGrpSpPr>
          <p:cNvPr id="30" name="object 6"/>
          <p:cNvGrpSpPr/>
          <p:nvPr/>
        </p:nvGrpSpPr>
        <p:grpSpPr>
          <a:xfrm>
            <a:off x="2571736" y="571484"/>
            <a:ext cx="5836285" cy="1447165"/>
            <a:chOff x="2838830" y="273050"/>
            <a:chExt cx="5836285" cy="1447165"/>
          </a:xfrm>
        </p:grpSpPr>
        <p:sp>
          <p:nvSpPr>
            <p:cNvPr id="31" name="object 7"/>
            <p:cNvSpPr/>
            <p:nvPr/>
          </p:nvSpPr>
          <p:spPr>
            <a:xfrm>
              <a:off x="2851530" y="285750"/>
              <a:ext cx="5810885" cy="1421765"/>
            </a:xfrm>
            <a:custGeom>
              <a:avLst/>
              <a:gdLst/>
              <a:ahLst/>
              <a:cxnLst/>
              <a:rect l="l" t="t" r="r" b="b"/>
              <a:pathLst>
                <a:path w="5810884" h="1421764">
                  <a:moveTo>
                    <a:pt x="5573395" y="0"/>
                  </a:moveTo>
                  <a:lnTo>
                    <a:pt x="0" y="0"/>
                  </a:lnTo>
                  <a:lnTo>
                    <a:pt x="0" y="1421511"/>
                  </a:lnTo>
                  <a:lnTo>
                    <a:pt x="5573395" y="1421511"/>
                  </a:lnTo>
                  <a:lnTo>
                    <a:pt x="5621171" y="1416698"/>
                  </a:lnTo>
                  <a:lnTo>
                    <a:pt x="5665662" y="1402897"/>
                  </a:lnTo>
                  <a:lnTo>
                    <a:pt x="5705918" y="1381059"/>
                  </a:lnTo>
                  <a:lnTo>
                    <a:pt x="5740987" y="1352137"/>
                  </a:lnTo>
                  <a:lnTo>
                    <a:pt x="5769918" y="1317083"/>
                  </a:lnTo>
                  <a:lnTo>
                    <a:pt x="5791761" y="1276850"/>
                  </a:lnTo>
                  <a:lnTo>
                    <a:pt x="5805564" y="1232390"/>
                  </a:lnTo>
                  <a:lnTo>
                    <a:pt x="5810377" y="1184655"/>
                  </a:lnTo>
                  <a:lnTo>
                    <a:pt x="5810377" y="236854"/>
                  </a:lnTo>
                  <a:lnTo>
                    <a:pt x="5805564" y="189120"/>
                  </a:lnTo>
                  <a:lnTo>
                    <a:pt x="5791761" y="144660"/>
                  </a:lnTo>
                  <a:lnTo>
                    <a:pt x="5769918" y="104427"/>
                  </a:lnTo>
                  <a:lnTo>
                    <a:pt x="5740987" y="69373"/>
                  </a:lnTo>
                  <a:lnTo>
                    <a:pt x="5705918" y="40451"/>
                  </a:lnTo>
                  <a:lnTo>
                    <a:pt x="5665662" y="18613"/>
                  </a:lnTo>
                  <a:lnTo>
                    <a:pt x="5621171" y="4812"/>
                  </a:lnTo>
                  <a:lnTo>
                    <a:pt x="5573395" y="0"/>
                  </a:lnTo>
                  <a:close/>
                </a:path>
              </a:pathLst>
            </a:custGeom>
            <a:solidFill>
              <a:srgbClr val="FFFFFF">
                <a:alpha val="90194"/>
              </a:srgbClr>
            </a:solidFill>
          </p:spPr>
          <p:txBody>
            <a:bodyPr wrap="square" lIns="0" tIns="0" rIns="0" bIns="0" rtlCol="0"/>
            <a:lstStyle/>
            <a:p>
              <a:endParaRPr/>
            </a:p>
          </p:txBody>
        </p:sp>
        <p:sp>
          <p:nvSpPr>
            <p:cNvPr id="32" name="object 8"/>
            <p:cNvSpPr/>
            <p:nvPr/>
          </p:nvSpPr>
          <p:spPr>
            <a:xfrm>
              <a:off x="2851530" y="285750"/>
              <a:ext cx="5810885" cy="1421765"/>
            </a:xfrm>
            <a:custGeom>
              <a:avLst/>
              <a:gdLst/>
              <a:ahLst/>
              <a:cxnLst/>
              <a:rect l="l" t="t" r="r" b="b"/>
              <a:pathLst>
                <a:path w="5810884" h="1421764">
                  <a:moveTo>
                    <a:pt x="5810377" y="236854"/>
                  </a:moveTo>
                  <a:lnTo>
                    <a:pt x="5810377" y="1184655"/>
                  </a:lnTo>
                  <a:lnTo>
                    <a:pt x="5805564" y="1232390"/>
                  </a:lnTo>
                  <a:lnTo>
                    <a:pt x="5791761" y="1276850"/>
                  </a:lnTo>
                  <a:lnTo>
                    <a:pt x="5769918" y="1317083"/>
                  </a:lnTo>
                  <a:lnTo>
                    <a:pt x="5740987" y="1352137"/>
                  </a:lnTo>
                  <a:lnTo>
                    <a:pt x="5705918" y="1381059"/>
                  </a:lnTo>
                  <a:lnTo>
                    <a:pt x="5665662" y="1402897"/>
                  </a:lnTo>
                  <a:lnTo>
                    <a:pt x="5621171" y="1416698"/>
                  </a:lnTo>
                  <a:lnTo>
                    <a:pt x="5573395" y="1421511"/>
                  </a:lnTo>
                  <a:lnTo>
                    <a:pt x="0" y="1421511"/>
                  </a:lnTo>
                  <a:lnTo>
                    <a:pt x="0" y="0"/>
                  </a:lnTo>
                  <a:lnTo>
                    <a:pt x="5573395" y="0"/>
                  </a:lnTo>
                  <a:lnTo>
                    <a:pt x="5621171" y="4812"/>
                  </a:lnTo>
                  <a:lnTo>
                    <a:pt x="5665662" y="18613"/>
                  </a:lnTo>
                  <a:lnTo>
                    <a:pt x="5705918" y="40451"/>
                  </a:lnTo>
                  <a:lnTo>
                    <a:pt x="5740987" y="69373"/>
                  </a:lnTo>
                  <a:lnTo>
                    <a:pt x="5769918" y="104427"/>
                  </a:lnTo>
                  <a:lnTo>
                    <a:pt x="5791761" y="144660"/>
                  </a:lnTo>
                  <a:lnTo>
                    <a:pt x="5805564" y="189120"/>
                  </a:lnTo>
                  <a:lnTo>
                    <a:pt x="5810377" y="236854"/>
                  </a:lnTo>
                  <a:close/>
                </a:path>
              </a:pathLst>
            </a:custGeom>
            <a:ln w="25399">
              <a:solidFill>
                <a:srgbClr val="3891A7"/>
              </a:solidFill>
            </a:ln>
          </p:spPr>
          <p:txBody>
            <a:bodyPr wrap="square" lIns="0" tIns="0" rIns="0" bIns="0" rtlCol="0"/>
            <a:lstStyle/>
            <a:p>
              <a:endParaRPr/>
            </a:p>
          </p:txBody>
        </p:sp>
      </p:grpSp>
      <p:sp>
        <p:nvSpPr>
          <p:cNvPr id="33" name="object 9"/>
          <p:cNvSpPr txBox="1"/>
          <p:nvPr/>
        </p:nvSpPr>
        <p:spPr>
          <a:xfrm>
            <a:off x="2714612" y="714360"/>
            <a:ext cx="5490210" cy="1080296"/>
          </a:xfrm>
          <a:prstGeom prst="rect">
            <a:avLst/>
          </a:prstGeom>
        </p:spPr>
        <p:txBody>
          <a:bodyPr vert="horz" wrap="square" lIns="0" tIns="12700" rIns="0" bIns="0" rtlCol="0">
            <a:spAutoFit/>
          </a:bodyPr>
          <a:lstStyle/>
          <a:p>
            <a:pPr marL="12700" marR="5080">
              <a:lnSpc>
                <a:spcPct val="115700"/>
              </a:lnSpc>
              <a:spcBef>
                <a:spcPts val="100"/>
              </a:spcBef>
              <a:buSzPct val="92857"/>
              <a:buChar char="•"/>
              <a:tabLst>
                <a:tab pos="82550" algn="l"/>
              </a:tabLst>
            </a:pPr>
            <a:r>
              <a:rPr sz="1600" dirty="0">
                <a:latin typeface="Times New Roman" pitchFamily="18" charset="0"/>
                <a:cs typeface="Times New Roman" pitchFamily="18" charset="0"/>
              </a:rPr>
              <a:t>Kuvvetli akımlarla çalışan alet ve sistemlerin </a:t>
            </a:r>
            <a:r>
              <a:rPr sz="1600" spc="-5" dirty="0">
                <a:latin typeface="Times New Roman" pitchFamily="18" charset="0"/>
                <a:cs typeface="Times New Roman" pitchFamily="18" charset="0"/>
              </a:rPr>
              <a:t>tasarlanması </a:t>
            </a:r>
            <a:r>
              <a:rPr sz="1600" dirty="0">
                <a:latin typeface="Times New Roman" pitchFamily="18" charset="0"/>
                <a:cs typeface="Times New Roman" pitchFamily="18" charset="0"/>
              </a:rPr>
              <a:t>ve  geliştirilmesi üzerine çalışmalar</a:t>
            </a:r>
            <a:r>
              <a:rPr sz="1600" spc="-70" dirty="0">
                <a:latin typeface="Times New Roman" pitchFamily="18" charset="0"/>
                <a:cs typeface="Times New Roman" pitchFamily="18" charset="0"/>
              </a:rPr>
              <a:t> </a:t>
            </a:r>
            <a:r>
              <a:rPr sz="1600" spc="-5" dirty="0">
                <a:latin typeface="Times New Roman" pitchFamily="18" charset="0"/>
                <a:cs typeface="Times New Roman" pitchFamily="18" charset="0"/>
              </a:rPr>
              <a:t>gerçekleştirir.</a:t>
            </a:r>
            <a:endParaRPr sz="1600">
              <a:latin typeface="Times New Roman" pitchFamily="18" charset="0"/>
              <a:cs typeface="Times New Roman" pitchFamily="18" charset="0"/>
            </a:endParaRPr>
          </a:p>
          <a:p>
            <a:pPr marL="12700" marR="6350">
              <a:lnSpc>
                <a:spcPct val="104299"/>
              </a:lnSpc>
              <a:spcBef>
                <a:spcPts val="10"/>
              </a:spcBef>
              <a:buSzPct val="92857"/>
              <a:buChar char="•"/>
              <a:tabLst>
                <a:tab pos="82550" algn="l"/>
              </a:tabLst>
            </a:pPr>
            <a:r>
              <a:rPr sz="1600" spc="-5" dirty="0">
                <a:latin typeface="Times New Roman" pitchFamily="18" charset="0"/>
                <a:cs typeface="Times New Roman" pitchFamily="18" charset="0"/>
              </a:rPr>
              <a:t>Elektrik enerjisi tüketen tesislerin (ev, fabrika, vb.) projelerini  </a:t>
            </a:r>
            <a:r>
              <a:rPr sz="1600" dirty="0">
                <a:latin typeface="Times New Roman" pitchFamily="18" charset="0"/>
                <a:cs typeface="Times New Roman" pitchFamily="18" charset="0"/>
              </a:rPr>
              <a:t>yapar.</a:t>
            </a:r>
            <a:endParaRPr sz="1600">
              <a:latin typeface="Times New Roman" pitchFamily="18" charset="0"/>
              <a:cs typeface="Times New Roman" pitchFamily="18" charset="0"/>
            </a:endParaRPr>
          </a:p>
        </p:txBody>
      </p:sp>
      <p:grpSp>
        <p:nvGrpSpPr>
          <p:cNvPr id="34" name="object 10"/>
          <p:cNvGrpSpPr/>
          <p:nvPr/>
        </p:nvGrpSpPr>
        <p:grpSpPr>
          <a:xfrm>
            <a:off x="869976" y="2285997"/>
            <a:ext cx="1556385" cy="1714512"/>
            <a:chOff x="1250734" y="2250694"/>
            <a:chExt cx="1556385" cy="2212975"/>
          </a:xfrm>
        </p:grpSpPr>
        <p:sp>
          <p:nvSpPr>
            <p:cNvPr id="35" name="object 11"/>
            <p:cNvSpPr/>
            <p:nvPr/>
          </p:nvSpPr>
          <p:spPr>
            <a:xfrm>
              <a:off x="1263434" y="2263394"/>
              <a:ext cx="1530985" cy="2187575"/>
            </a:xfrm>
            <a:custGeom>
              <a:avLst/>
              <a:gdLst/>
              <a:ahLst/>
              <a:cxnLst/>
              <a:rect l="l" t="t" r="r" b="b"/>
              <a:pathLst>
                <a:path w="1530985" h="2187575">
                  <a:moveTo>
                    <a:pt x="1530946" y="0"/>
                  </a:moveTo>
                  <a:lnTo>
                    <a:pt x="765517" y="765555"/>
                  </a:lnTo>
                  <a:lnTo>
                    <a:pt x="0" y="0"/>
                  </a:lnTo>
                  <a:lnTo>
                    <a:pt x="0" y="1421637"/>
                  </a:lnTo>
                  <a:lnTo>
                    <a:pt x="765517" y="2187193"/>
                  </a:lnTo>
                  <a:lnTo>
                    <a:pt x="1530946" y="1421637"/>
                  </a:lnTo>
                  <a:lnTo>
                    <a:pt x="1530946" y="0"/>
                  </a:lnTo>
                  <a:close/>
                </a:path>
              </a:pathLst>
            </a:custGeom>
            <a:solidFill>
              <a:srgbClr val="3891A7"/>
            </a:solidFill>
          </p:spPr>
          <p:txBody>
            <a:bodyPr wrap="square" lIns="0" tIns="0" rIns="0" bIns="0" rtlCol="0"/>
            <a:lstStyle/>
            <a:p>
              <a:endParaRPr/>
            </a:p>
          </p:txBody>
        </p:sp>
        <p:sp>
          <p:nvSpPr>
            <p:cNvPr id="36" name="object 12"/>
            <p:cNvSpPr/>
            <p:nvPr/>
          </p:nvSpPr>
          <p:spPr>
            <a:xfrm>
              <a:off x="1263434" y="2263394"/>
              <a:ext cx="1530985" cy="2187575"/>
            </a:xfrm>
            <a:custGeom>
              <a:avLst/>
              <a:gdLst/>
              <a:ahLst/>
              <a:cxnLst/>
              <a:rect l="l" t="t" r="r" b="b"/>
              <a:pathLst>
                <a:path w="1530985" h="2187575">
                  <a:moveTo>
                    <a:pt x="1530946" y="0"/>
                  </a:moveTo>
                  <a:lnTo>
                    <a:pt x="1530946" y="1421637"/>
                  </a:lnTo>
                  <a:lnTo>
                    <a:pt x="765517" y="2187193"/>
                  </a:lnTo>
                  <a:lnTo>
                    <a:pt x="0" y="1421637"/>
                  </a:lnTo>
                  <a:lnTo>
                    <a:pt x="0" y="0"/>
                  </a:lnTo>
                  <a:lnTo>
                    <a:pt x="765517" y="765555"/>
                  </a:lnTo>
                  <a:lnTo>
                    <a:pt x="1530946" y="0"/>
                  </a:lnTo>
                  <a:close/>
                </a:path>
              </a:pathLst>
            </a:custGeom>
            <a:ln w="25400">
              <a:solidFill>
                <a:srgbClr val="3891A7"/>
              </a:solidFill>
            </a:ln>
          </p:spPr>
          <p:txBody>
            <a:bodyPr wrap="square" lIns="0" tIns="0" rIns="0" bIns="0" rtlCol="0"/>
            <a:lstStyle/>
            <a:p>
              <a:endParaRPr/>
            </a:p>
          </p:txBody>
        </p:sp>
      </p:grpSp>
      <p:sp>
        <p:nvSpPr>
          <p:cNvPr id="37" name="object 13"/>
          <p:cNvSpPr txBox="1"/>
          <p:nvPr/>
        </p:nvSpPr>
        <p:spPr>
          <a:xfrm>
            <a:off x="928662" y="2857500"/>
            <a:ext cx="1481455" cy="452120"/>
          </a:xfrm>
          <a:prstGeom prst="rect">
            <a:avLst/>
          </a:prstGeom>
        </p:spPr>
        <p:txBody>
          <a:bodyPr vert="horz" wrap="square" lIns="0" tIns="12065" rIns="0" bIns="0" rtlCol="0">
            <a:spAutoFit/>
          </a:bodyPr>
          <a:lstStyle/>
          <a:p>
            <a:pPr marL="12700">
              <a:lnSpc>
                <a:spcPct val="100000"/>
              </a:lnSpc>
              <a:spcBef>
                <a:spcPts val="95"/>
              </a:spcBef>
            </a:pPr>
            <a:r>
              <a:rPr sz="2800" spc="-65" dirty="0">
                <a:solidFill>
                  <a:srgbClr val="FFFFFF"/>
                </a:solidFill>
                <a:latin typeface="Times New Roman" pitchFamily="18" charset="0"/>
                <a:cs typeface="Times New Roman" pitchFamily="18" charset="0"/>
              </a:rPr>
              <a:t>Müh</a:t>
            </a:r>
            <a:r>
              <a:rPr sz="2800" spc="-55" dirty="0">
                <a:solidFill>
                  <a:srgbClr val="FFFFFF"/>
                </a:solidFill>
                <a:latin typeface="Times New Roman" pitchFamily="18" charset="0"/>
                <a:cs typeface="Times New Roman" pitchFamily="18" charset="0"/>
              </a:rPr>
              <a:t>e</a:t>
            </a:r>
            <a:r>
              <a:rPr sz="2800" spc="-140" dirty="0">
                <a:solidFill>
                  <a:srgbClr val="FFFFFF"/>
                </a:solidFill>
                <a:latin typeface="Times New Roman" pitchFamily="18" charset="0"/>
                <a:cs typeface="Times New Roman" pitchFamily="18" charset="0"/>
              </a:rPr>
              <a:t>ndisi</a:t>
            </a:r>
            <a:endParaRPr sz="2800">
              <a:latin typeface="Times New Roman" pitchFamily="18" charset="0"/>
              <a:cs typeface="Times New Roman" pitchFamily="18" charset="0"/>
            </a:endParaRPr>
          </a:p>
        </p:txBody>
      </p:sp>
      <p:grpSp>
        <p:nvGrpSpPr>
          <p:cNvPr id="38" name="object 14"/>
          <p:cNvGrpSpPr/>
          <p:nvPr/>
        </p:nvGrpSpPr>
        <p:grpSpPr>
          <a:xfrm>
            <a:off x="2643174" y="2285996"/>
            <a:ext cx="5810250" cy="1447165"/>
            <a:chOff x="2840482" y="2264155"/>
            <a:chExt cx="5810250" cy="1447165"/>
          </a:xfrm>
        </p:grpSpPr>
        <p:sp>
          <p:nvSpPr>
            <p:cNvPr id="39" name="object 15"/>
            <p:cNvSpPr/>
            <p:nvPr/>
          </p:nvSpPr>
          <p:spPr>
            <a:xfrm>
              <a:off x="2853182" y="2276855"/>
              <a:ext cx="5784850" cy="1421765"/>
            </a:xfrm>
            <a:custGeom>
              <a:avLst/>
              <a:gdLst/>
              <a:ahLst/>
              <a:cxnLst/>
              <a:rect l="l" t="t" r="r" b="b"/>
              <a:pathLst>
                <a:path w="5784850" h="1421764">
                  <a:moveTo>
                    <a:pt x="5547868" y="0"/>
                  </a:moveTo>
                  <a:lnTo>
                    <a:pt x="0" y="0"/>
                  </a:lnTo>
                  <a:lnTo>
                    <a:pt x="0" y="1421638"/>
                  </a:lnTo>
                  <a:lnTo>
                    <a:pt x="5547868" y="1421638"/>
                  </a:lnTo>
                  <a:lnTo>
                    <a:pt x="5595644" y="1416825"/>
                  </a:lnTo>
                  <a:lnTo>
                    <a:pt x="5640135" y="1403022"/>
                  </a:lnTo>
                  <a:lnTo>
                    <a:pt x="5680391" y="1381179"/>
                  </a:lnTo>
                  <a:lnTo>
                    <a:pt x="5715460" y="1352248"/>
                  </a:lnTo>
                  <a:lnTo>
                    <a:pt x="5744391" y="1317179"/>
                  </a:lnTo>
                  <a:lnTo>
                    <a:pt x="5766234" y="1276923"/>
                  </a:lnTo>
                  <a:lnTo>
                    <a:pt x="5780037" y="1232432"/>
                  </a:lnTo>
                  <a:lnTo>
                    <a:pt x="5784850" y="1184656"/>
                  </a:lnTo>
                  <a:lnTo>
                    <a:pt x="5784850" y="236982"/>
                  </a:lnTo>
                  <a:lnTo>
                    <a:pt x="5780037" y="189205"/>
                  </a:lnTo>
                  <a:lnTo>
                    <a:pt x="5766234" y="144714"/>
                  </a:lnTo>
                  <a:lnTo>
                    <a:pt x="5744391" y="104458"/>
                  </a:lnTo>
                  <a:lnTo>
                    <a:pt x="5715460" y="69389"/>
                  </a:lnTo>
                  <a:lnTo>
                    <a:pt x="5680391" y="40458"/>
                  </a:lnTo>
                  <a:lnTo>
                    <a:pt x="5640135" y="18615"/>
                  </a:lnTo>
                  <a:lnTo>
                    <a:pt x="5595644" y="4812"/>
                  </a:lnTo>
                  <a:lnTo>
                    <a:pt x="5547868" y="0"/>
                  </a:lnTo>
                  <a:close/>
                </a:path>
              </a:pathLst>
            </a:custGeom>
            <a:solidFill>
              <a:srgbClr val="FFFFFF">
                <a:alpha val="90194"/>
              </a:srgbClr>
            </a:solidFill>
          </p:spPr>
          <p:txBody>
            <a:bodyPr wrap="square" lIns="0" tIns="0" rIns="0" bIns="0" rtlCol="0"/>
            <a:lstStyle/>
            <a:p>
              <a:endParaRPr/>
            </a:p>
          </p:txBody>
        </p:sp>
        <p:sp>
          <p:nvSpPr>
            <p:cNvPr id="40" name="object 16"/>
            <p:cNvSpPr/>
            <p:nvPr/>
          </p:nvSpPr>
          <p:spPr>
            <a:xfrm>
              <a:off x="2853182" y="2276855"/>
              <a:ext cx="5784850" cy="1421765"/>
            </a:xfrm>
            <a:custGeom>
              <a:avLst/>
              <a:gdLst/>
              <a:ahLst/>
              <a:cxnLst/>
              <a:rect l="l" t="t" r="r" b="b"/>
              <a:pathLst>
                <a:path w="5784850" h="1421764">
                  <a:moveTo>
                    <a:pt x="5784850" y="236982"/>
                  </a:moveTo>
                  <a:lnTo>
                    <a:pt x="5784850" y="1184656"/>
                  </a:lnTo>
                  <a:lnTo>
                    <a:pt x="5780037" y="1232432"/>
                  </a:lnTo>
                  <a:lnTo>
                    <a:pt x="5766234" y="1276923"/>
                  </a:lnTo>
                  <a:lnTo>
                    <a:pt x="5744391" y="1317179"/>
                  </a:lnTo>
                  <a:lnTo>
                    <a:pt x="5715460" y="1352248"/>
                  </a:lnTo>
                  <a:lnTo>
                    <a:pt x="5680391" y="1381179"/>
                  </a:lnTo>
                  <a:lnTo>
                    <a:pt x="5640135" y="1403022"/>
                  </a:lnTo>
                  <a:lnTo>
                    <a:pt x="5595644" y="1416825"/>
                  </a:lnTo>
                  <a:lnTo>
                    <a:pt x="5547868" y="1421638"/>
                  </a:lnTo>
                  <a:lnTo>
                    <a:pt x="0" y="1421638"/>
                  </a:lnTo>
                  <a:lnTo>
                    <a:pt x="0" y="0"/>
                  </a:lnTo>
                  <a:lnTo>
                    <a:pt x="5547868" y="0"/>
                  </a:lnTo>
                  <a:lnTo>
                    <a:pt x="5595644" y="4812"/>
                  </a:lnTo>
                  <a:lnTo>
                    <a:pt x="5640135" y="18615"/>
                  </a:lnTo>
                  <a:lnTo>
                    <a:pt x="5680391" y="40458"/>
                  </a:lnTo>
                  <a:lnTo>
                    <a:pt x="5715460" y="69389"/>
                  </a:lnTo>
                  <a:lnTo>
                    <a:pt x="5744391" y="104458"/>
                  </a:lnTo>
                  <a:lnTo>
                    <a:pt x="5766234" y="144714"/>
                  </a:lnTo>
                  <a:lnTo>
                    <a:pt x="5780037" y="189205"/>
                  </a:lnTo>
                  <a:lnTo>
                    <a:pt x="5784850" y="236982"/>
                  </a:lnTo>
                  <a:close/>
                </a:path>
              </a:pathLst>
            </a:custGeom>
            <a:ln w="25400">
              <a:solidFill>
                <a:srgbClr val="3891A7"/>
              </a:solidFill>
            </a:ln>
          </p:spPr>
          <p:txBody>
            <a:bodyPr wrap="square" lIns="0" tIns="0" rIns="0" bIns="0" rtlCol="0"/>
            <a:lstStyle/>
            <a:p>
              <a:endParaRPr/>
            </a:p>
          </p:txBody>
        </p:sp>
      </p:grpSp>
      <p:sp>
        <p:nvSpPr>
          <p:cNvPr id="41" name="object 17"/>
          <p:cNvSpPr txBox="1"/>
          <p:nvPr/>
        </p:nvSpPr>
        <p:spPr>
          <a:xfrm>
            <a:off x="2714612" y="2500310"/>
            <a:ext cx="5462905" cy="843051"/>
          </a:xfrm>
          <a:prstGeom prst="rect">
            <a:avLst/>
          </a:prstGeom>
        </p:spPr>
        <p:txBody>
          <a:bodyPr vert="horz" wrap="square" lIns="0" tIns="12700" rIns="0" bIns="0" rtlCol="0">
            <a:spAutoFit/>
          </a:bodyPr>
          <a:lstStyle/>
          <a:p>
            <a:pPr marL="12700" marR="5080">
              <a:lnSpc>
                <a:spcPct val="115700"/>
              </a:lnSpc>
              <a:spcBef>
                <a:spcPts val="100"/>
              </a:spcBef>
              <a:buSzPct val="92857"/>
              <a:buChar char="•"/>
              <a:tabLst>
                <a:tab pos="82550" algn="l"/>
                <a:tab pos="899160" algn="l"/>
                <a:tab pos="1821814" algn="l"/>
                <a:tab pos="2519680" algn="l"/>
                <a:tab pos="3267710" algn="l"/>
                <a:tab pos="4027170" algn="l"/>
                <a:tab pos="4359275" algn="l"/>
              </a:tabLst>
            </a:pPr>
            <a:r>
              <a:rPr sz="1600" dirty="0">
                <a:latin typeface="Times New Roman" pitchFamily="18" charset="0"/>
                <a:cs typeface="Times New Roman" pitchFamily="18" charset="0"/>
              </a:rPr>
              <a:t>Ele</a:t>
            </a:r>
            <a:r>
              <a:rPr sz="1600" spc="-5" dirty="0">
                <a:latin typeface="Times New Roman" pitchFamily="18" charset="0"/>
                <a:cs typeface="Times New Roman" pitchFamily="18" charset="0"/>
              </a:rPr>
              <a:t>ktri</a:t>
            </a:r>
            <a:r>
              <a:rPr sz="1600" dirty="0">
                <a:latin typeface="Times New Roman" pitchFamily="18" charset="0"/>
                <a:cs typeface="Times New Roman" pitchFamily="18" charset="0"/>
              </a:rPr>
              <a:t>k	en</a:t>
            </a:r>
            <a:r>
              <a:rPr sz="1600" spc="-10" dirty="0">
                <a:latin typeface="Times New Roman" pitchFamily="18" charset="0"/>
                <a:cs typeface="Times New Roman" pitchFamily="18" charset="0"/>
              </a:rPr>
              <a:t>e</a:t>
            </a:r>
            <a:r>
              <a:rPr sz="1600" spc="-5" dirty="0">
                <a:latin typeface="Times New Roman" pitchFamily="18" charset="0"/>
                <a:cs typeface="Times New Roman" pitchFamily="18" charset="0"/>
              </a:rPr>
              <a:t>rj</a:t>
            </a:r>
            <a:r>
              <a:rPr sz="1600" spc="-15" dirty="0">
                <a:latin typeface="Times New Roman" pitchFamily="18" charset="0"/>
                <a:cs typeface="Times New Roman" pitchFamily="18" charset="0"/>
              </a:rPr>
              <a:t>i</a:t>
            </a:r>
            <a:r>
              <a:rPr sz="1600" dirty="0">
                <a:latin typeface="Times New Roman" pitchFamily="18" charset="0"/>
                <a:cs typeface="Times New Roman" pitchFamily="18" charset="0"/>
              </a:rPr>
              <a:t>si</a:t>
            </a:r>
            <a:r>
              <a:rPr sz="1600" spc="-15" dirty="0">
                <a:latin typeface="Times New Roman" pitchFamily="18" charset="0"/>
                <a:cs typeface="Times New Roman" pitchFamily="18" charset="0"/>
              </a:rPr>
              <a:t>n</a:t>
            </a:r>
            <a:r>
              <a:rPr sz="1600" dirty="0">
                <a:latin typeface="Times New Roman" pitchFamily="18" charset="0"/>
                <a:cs typeface="Times New Roman" pitchFamily="18" charset="0"/>
              </a:rPr>
              <a:t>i	üreten	</a:t>
            </a:r>
            <a:r>
              <a:rPr sz="1600" spc="-5" dirty="0">
                <a:latin typeface="Times New Roman" pitchFamily="18" charset="0"/>
                <a:cs typeface="Times New Roman" pitchFamily="18" charset="0"/>
              </a:rPr>
              <a:t>ter</a:t>
            </a:r>
            <a:r>
              <a:rPr sz="1600" spc="-15" dirty="0">
                <a:latin typeface="Times New Roman" pitchFamily="18" charset="0"/>
                <a:cs typeface="Times New Roman" pitchFamily="18" charset="0"/>
              </a:rPr>
              <a:t>m</a:t>
            </a:r>
            <a:r>
              <a:rPr sz="1600" spc="-5" dirty="0">
                <a:latin typeface="Times New Roman" pitchFamily="18" charset="0"/>
                <a:cs typeface="Times New Roman" pitchFamily="18" charset="0"/>
              </a:rPr>
              <a:t>ik</a:t>
            </a:r>
            <a:r>
              <a:rPr sz="1600" dirty="0">
                <a:latin typeface="Times New Roman" pitchFamily="18" charset="0"/>
                <a:cs typeface="Times New Roman" pitchFamily="18" charset="0"/>
              </a:rPr>
              <a:t>,	</a:t>
            </a:r>
            <a:r>
              <a:rPr sz="1600" spc="-5" dirty="0">
                <a:latin typeface="Times New Roman" pitchFamily="18" charset="0"/>
                <a:cs typeface="Times New Roman" pitchFamily="18" charset="0"/>
              </a:rPr>
              <a:t>nükle</a:t>
            </a:r>
            <a:r>
              <a:rPr sz="1600" dirty="0">
                <a:latin typeface="Times New Roman" pitchFamily="18" charset="0"/>
                <a:cs typeface="Times New Roman" pitchFamily="18" charset="0"/>
              </a:rPr>
              <a:t>er	ve	h</a:t>
            </a:r>
            <a:r>
              <a:rPr sz="1600" spc="-10" dirty="0">
                <a:latin typeface="Times New Roman" pitchFamily="18" charset="0"/>
                <a:cs typeface="Times New Roman" pitchFamily="18" charset="0"/>
              </a:rPr>
              <a:t>id</a:t>
            </a:r>
            <a:r>
              <a:rPr sz="1600" spc="-5" dirty="0">
                <a:latin typeface="Times New Roman" pitchFamily="18" charset="0"/>
                <a:cs typeface="Times New Roman" pitchFamily="18" charset="0"/>
              </a:rPr>
              <a:t>roelekt</a:t>
            </a:r>
            <a:r>
              <a:rPr sz="1600" spc="-10" dirty="0">
                <a:latin typeface="Times New Roman" pitchFamily="18" charset="0"/>
                <a:cs typeface="Times New Roman" pitchFamily="18" charset="0"/>
              </a:rPr>
              <a:t>r</a:t>
            </a:r>
            <a:r>
              <a:rPr sz="1600" spc="-5" dirty="0">
                <a:latin typeface="Times New Roman" pitchFamily="18" charset="0"/>
                <a:cs typeface="Times New Roman" pitchFamily="18" charset="0"/>
              </a:rPr>
              <a:t>ik  </a:t>
            </a:r>
            <a:r>
              <a:rPr sz="1600" dirty="0">
                <a:latin typeface="Times New Roman" pitchFamily="18" charset="0"/>
                <a:cs typeface="Times New Roman" pitchFamily="18" charset="0"/>
              </a:rPr>
              <a:t>santrallerin yapımını </a:t>
            </a:r>
            <a:r>
              <a:rPr sz="1600" spc="-5" dirty="0">
                <a:latin typeface="Times New Roman" pitchFamily="18" charset="0"/>
                <a:cs typeface="Times New Roman" pitchFamily="18" charset="0"/>
              </a:rPr>
              <a:t>gerçekleştirir </a:t>
            </a:r>
            <a:r>
              <a:rPr sz="1600" dirty="0">
                <a:latin typeface="Times New Roman" pitchFamily="18" charset="0"/>
                <a:cs typeface="Times New Roman" pitchFamily="18" charset="0"/>
              </a:rPr>
              <a:t>ve bakımını</a:t>
            </a:r>
            <a:r>
              <a:rPr sz="1600" spc="-90" dirty="0">
                <a:latin typeface="Times New Roman" pitchFamily="18" charset="0"/>
                <a:cs typeface="Times New Roman" pitchFamily="18" charset="0"/>
              </a:rPr>
              <a:t> </a:t>
            </a:r>
            <a:r>
              <a:rPr sz="1600" dirty="0">
                <a:latin typeface="Times New Roman" pitchFamily="18" charset="0"/>
                <a:cs typeface="Times New Roman" pitchFamily="18" charset="0"/>
              </a:rPr>
              <a:t>yapar.</a:t>
            </a:r>
            <a:endParaRPr sz="1600">
              <a:latin typeface="Times New Roman" pitchFamily="18" charset="0"/>
              <a:cs typeface="Times New Roman" pitchFamily="18" charset="0"/>
            </a:endParaRPr>
          </a:p>
          <a:p>
            <a:pPr marL="81915" indent="-69850">
              <a:lnSpc>
                <a:spcPct val="100000"/>
              </a:lnSpc>
              <a:spcBef>
                <a:spcPts val="80"/>
              </a:spcBef>
              <a:buSzPct val="92857"/>
              <a:buChar char="•"/>
              <a:tabLst>
                <a:tab pos="82550" algn="l"/>
              </a:tabLst>
            </a:pPr>
            <a:r>
              <a:rPr sz="1600" spc="-5" dirty="0">
                <a:latin typeface="Times New Roman" pitchFamily="18" charset="0"/>
                <a:cs typeface="Times New Roman" pitchFamily="18" charset="0"/>
              </a:rPr>
              <a:t>Yapacağı işler için gerekli işgücü </a:t>
            </a:r>
            <a:r>
              <a:rPr sz="1600" dirty="0">
                <a:latin typeface="Times New Roman" pitchFamily="18" charset="0"/>
                <a:cs typeface="Times New Roman" pitchFamily="18" charset="0"/>
              </a:rPr>
              <a:t>ve maliyeti</a:t>
            </a:r>
            <a:r>
              <a:rPr sz="1600" spc="-60" dirty="0">
                <a:latin typeface="Times New Roman" pitchFamily="18" charset="0"/>
                <a:cs typeface="Times New Roman" pitchFamily="18" charset="0"/>
              </a:rPr>
              <a:t> </a:t>
            </a:r>
            <a:r>
              <a:rPr sz="1600" dirty="0">
                <a:latin typeface="Times New Roman" pitchFamily="18" charset="0"/>
                <a:cs typeface="Times New Roman" pitchFamily="18" charset="0"/>
              </a:rPr>
              <a:t>hesaplar.</a:t>
            </a:r>
            <a:endParaRPr sz="1600">
              <a:latin typeface="Times New Roman" pitchFamily="18" charset="0"/>
              <a:cs typeface="Times New Roman" pitchFamily="18" charset="0"/>
            </a:endParaRPr>
          </a:p>
        </p:txBody>
      </p:sp>
      <p:grpSp>
        <p:nvGrpSpPr>
          <p:cNvPr id="48" name="object 10"/>
          <p:cNvGrpSpPr/>
          <p:nvPr/>
        </p:nvGrpSpPr>
        <p:grpSpPr>
          <a:xfrm>
            <a:off x="857224" y="4000508"/>
            <a:ext cx="1556385" cy="1500198"/>
            <a:chOff x="1250734" y="2250694"/>
            <a:chExt cx="1556385" cy="2212975"/>
          </a:xfrm>
        </p:grpSpPr>
        <p:sp>
          <p:nvSpPr>
            <p:cNvPr id="49" name="object 11"/>
            <p:cNvSpPr/>
            <p:nvPr/>
          </p:nvSpPr>
          <p:spPr>
            <a:xfrm>
              <a:off x="1263434" y="2263394"/>
              <a:ext cx="1530985" cy="2187575"/>
            </a:xfrm>
            <a:custGeom>
              <a:avLst/>
              <a:gdLst/>
              <a:ahLst/>
              <a:cxnLst/>
              <a:rect l="l" t="t" r="r" b="b"/>
              <a:pathLst>
                <a:path w="1530985" h="2187575">
                  <a:moveTo>
                    <a:pt x="1530946" y="0"/>
                  </a:moveTo>
                  <a:lnTo>
                    <a:pt x="765517" y="765555"/>
                  </a:lnTo>
                  <a:lnTo>
                    <a:pt x="0" y="0"/>
                  </a:lnTo>
                  <a:lnTo>
                    <a:pt x="0" y="1421637"/>
                  </a:lnTo>
                  <a:lnTo>
                    <a:pt x="765517" y="2187193"/>
                  </a:lnTo>
                  <a:lnTo>
                    <a:pt x="1530946" y="1421637"/>
                  </a:lnTo>
                  <a:lnTo>
                    <a:pt x="1530946" y="0"/>
                  </a:lnTo>
                  <a:close/>
                </a:path>
              </a:pathLst>
            </a:custGeom>
            <a:solidFill>
              <a:srgbClr val="3891A7"/>
            </a:solidFill>
          </p:spPr>
          <p:txBody>
            <a:bodyPr wrap="square" lIns="0" tIns="0" rIns="0" bIns="0" rtlCol="0"/>
            <a:lstStyle/>
            <a:p>
              <a:endParaRPr/>
            </a:p>
          </p:txBody>
        </p:sp>
        <p:sp>
          <p:nvSpPr>
            <p:cNvPr id="50" name="object 12"/>
            <p:cNvSpPr/>
            <p:nvPr/>
          </p:nvSpPr>
          <p:spPr>
            <a:xfrm>
              <a:off x="1263434" y="2263394"/>
              <a:ext cx="1530985" cy="2187575"/>
            </a:xfrm>
            <a:custGeom>
              <a:avLst/>
              <a:gdLst/>
              <a:ahLst/>
              <a:cxnLst/>
              <a:rect l="l" t="t" r="r" b="b"/>
              <a:pathLst>
                <a:path w="1530985" h="2187575">
                  <a:moveTo>
                    <a:pt x="1530946" y="0"/>
                  </a:moveTo>
                  <a:lnTo>
                    <a:pt x="1530946" y="1421637"/>
                  </a:lnTo>
                  <a:lnTo>
                    <a:pt x="765517" y="2187193"/>
                  </a:lnTo>
                  <a:lnTo>
                    <a:pt x="0" y="1421637"/>
                  </a:lnTo>
                  <a:lnTo>
                    <a:pt x="0" y="0"/>
                  </a:lnTo>
                  <a:lnTo>
                    <a:pt x="765517" y="765555"/>
                  </a:lnTo>
                  <a:lnTo>
                    <a:pt x="1530946" y="0"/>
                  </a:lnTo>
                  <a:close/>
                </a:path>
              </a:pathLst>
            </a:custGeom>
            <a:ln w="25400">
              <a:solidFill>
                <a:srgbClr val="3891A7"/>
              </a:solidFill>
            </a:ln>
          </p:spPr>
          <p:txBody>
            <a:bodyPr wrap="square" lIns="0" tIns="0" rIns="0" bIns="0" rtlCol="0"/>
            <a:lstStyle/>
            <a:p>
              <a:endParaRPr/>
            </a:p>
          </p:txBody>
        </p:sp>
      </p:grpSp>
      <p:grpSp>
        <p:nvGrpSpPr>
          <p:cNvPr id="54" name="object 14"/>
          <p:cNvGrpSpPr/>
          <p:nvPr/>
        </p:nvGrpSpPr>
        <p:grpSpPr>
          <a:xfrm>
            <a:off x="2643174" y="3929070"/>
            <a:ext cx="5810250" cy="1447165"/>
            <a:chOff x="2840482" y="2264155"/>
            <a:chExt cx="5810250" cy="1447165"/>
          </a:xfrm>
        </p:grpSpPr>
        <p:sp>
          <p:nvSpPr>
            <p:cNvPr id="55" name="object 15"/>
            <p:cNvSpPr/>
            <p:nvPr/>
          </p:nvSpPr>
          <p:spPr>
            <a:xfrm>
              <a:off x="2853182" y="2276855"/>
              <a:ext cx="5784850" cy="1421765"/>
            </a:xfrm>
            <a:custGeom>
              <a:avLst/>
              <a:gdLst/>
              <a:ahLst/>
              <a:cxnLst/>
              <a:rect l="l" t="t" r="r" b="b"/>
              <a:pathLst>
                <a:path w="5784850" h="1421764">
                  <a:moveTo>
                    <a:pt x="5547868" y="0"/>
                  </a:moveTo>
                  <a:lnTo>
                    <a:pt x="0" y="0"/>
                  </a:lnTo>
                  <a:lnTo>
                    <a:pt x="0" y="1421638"/>
                  </a:lnTo>
                  <a:lnTo>
                    <a:pt x="5547868" y="1421638"/>
                  </a:lnTo>
                  <a:lnTo>
                    <a:pt x="5595644" y="1416825"/>
                  </a:lnTo>
                  <a:lnTo>
                    <a:pt x="5640135" y="1403022"/>
                  </a:lnTo>
                  <a:lnTo>
                    <a:pt x="5680391" y="1381179"/>
                  </a:lnTo>
                  <a:lnTo>
                    <a:pt x="5715460" y="1352248"/>
                  </a:lnTo>
                  <a:lnTo>
                    <a:pt x="5744391" y="1317179"/>
                  </a:lnTo>
                  <a:lnTo>
                    <a:pt x="5766234" y="1276923"/>
                  </a:lnTo>
                  <a:lnTo>
                    <a:pt x="5780037" y="1232432"/>
                  </a:lnTo>
                  <a:lnTo>
                    <a:pt x="5784850" y="1184656"/>
                  </a:lnTo>
                  <a:lnTo>
                    <a:pt x="5784850" y="236982"/>
                  </a:lnTo>
                  <a:lnTo>
                    <a:pt x="5780037" y="189205"/>
                  </a:lnTo>
                  <a:lnTo>
                    <a:pt x="5766234" y="144714"/>
                  </a:lnTo>
                  <a:lnTo>
                    <a:pt x="5744391" y="104458"/>
                  </a:lnTo>
                  <a:lnTo>
                    <a:pt x="5715460" y="69389"/>
                  </a:lnTo>
                  <a:lnTo>
                    <a:pt x="5680391" y="40458"/>
                  </a:lnTo>
                  <a:lnTo>
                    <a:pt x="5640135" y="18615"/>
                  </a:lnTo>
                  <a:lnTo>
                    <a:pt x="5595644" y="4812"/>
                  </a:lnTo>
                  <a:lnTo>
                    <a:pt x="5547868" y="0"/>
                  </a:lnTo>
                  <a:close/>
                </a:path>
              </a:pathLst>
            </a:custGeom>
            <a:solidFill>
              <a:srgbClr val="FFFFFF">
                <a:alpha val="90194"/>
              </a:srgbClr>
            </a:solidFill>
          </p:spPr>
          <p:txBody>
            <a:bodyPr wrap="square" lIns="0" tIns="0" rIns="0" bIns="0" rtlCol="0"/>
            <a:lstStyle/>
            <a:p>
              <a:endParaRPr/>
            </a:p>
          </p:txBody>
        </p:sp>
        <p:sp>
          <p:nvSpPr>
            <p:cNvPr id="56" name="object 16"/>
            <p:cNvSpPr/>
            <p:nvPr/>
          </p:nvSpPr>
          <p:spPr>
            <a:xfrm>
              <a:off x="2853182" y="2276855"/>
              <a:ext cx="5784850" cy="1421765"/>
            </a:xfrm>
            <a:custGeom>
              <a:avLst/>
              <a:gdLst/>
              <a:ahLst/>
              <a:cxnLst/>
              <a:rect l="l" t="t" r="r" b="b"/>
              <a:pathLst>
                <a:path w="5784850" h="1421764">
                  <a:moveTo>
                    <a:pt x="5784850" y="236982"/>
                  </a:moveTo>
                  <a:lnTo>
                    <a:pt x="5784850" y="1184656"/>
                  </a:lnTo>
                  <a:lnTo>
                    <a:pt x="5780037" y="1232432"/>
                  </a:lnTo>
                  <a:lnTo>
                    <a:pt x="5766234" y="1276923"/>
                  </a:lnTo>
                  <a:lnTo>
                    <a:pt x="5744391" y="1317179"/>
                  </a:lnTo>
                  <a:lnTo>
                    <a:pt x="5715460" y="1352248"/>
                  </a:lnTo>
                  <a:lnTo>
                    <a:pt x="5680391" y="1381179"/>
                  </a:lnTo>
                  <a:lnTo>
                    <a:pt x="5640135" y="1403022"/>
                  </a:lnTo>
                  <a:lnTo>
                    <a:pt x="5595644" y="1416825"/>
                  </a:lnTo>
                  <a:lnTo>
                    <a:pt x="5547868" y="1421638"/>
                  </a:lnTo>
                  <a:lnTo>
                    <a:pt x="0" y="1421638"/>
                  </a:lnTo>
                  <a:lnTo>
                    <a:pt x="0" y="0"/>
                  </a:lnTo>
                  <a:lnTo>
                    <a:pt x="5547868" y="0"/>
                  </a:lnTo>
                  <a:lnTo>
                    <a:pt x="5595644" y="4812"/>
                  </a:lnTo>
                  <a:lnTo>
                    <a:pt x="5640135" y="18615"/>
                  </a:lnTo>
                  <a:lnTo>
                    <a:pt x="5680391" y="40458"/>
                  </a:lnTo>
                  <a:lnTo>
                    <a:pt x="5715460" y="69389"/>
                  </a:lnTo>
                  <a:lnTo>
                    <a:pt x="5744391" y="104458"/>
                  </a:lnTo>
                  <a:lnTo>
                    <a:pt x="5766234" y="144714"/>
                  </a:lnTo>
                  <a:lnTo>
                    <a:pt x="5780037" y="189205"/>
                  </a:lnTo>
                  <a:lnTo>
                    <a:pt x="5784850" y="236982"/>
                  </a:lnTo>
                  <a:close/>
                </a:path>
              </a:pathLst>
            </a:custGeom>
            <a:ln w="25400">
              <a:solidFill>
                <a:srgbClr val="3891A7"/>
              </a:solidFill>
            </a:ln>
          </p:spPr>
          <p:txBody>
            <a:bodyPr wrap="square" lIns="0" tIns="0" rIns="0" bIns="0" rtlCol="0"/>
            <a:lstStyle/>
            <a:p>
              <a:endParaRPr/>
            </a:p>
          </p:txBody>
        </p:sp>
      </p:grpSp>
      <p:sp>
        <p:nvSpPr>
          <p:cNvPr id="57" name="object 17"/>
          <p:cNvSpPr txBox="1"/>
          <p:nvPr/>
        </p:nvSpPr>
        <p:spPr>
          <a:xfrm>
            <a:off x="2714612" y="4000508"/>
            <a:ext cx="5462905" cy="1319272"/>
          </a:xfrm>
          <a:prstGeom prst="rect">
            <a:avLst/>
          </a:prstGeom>
        </p:spPr>
        <p:txBody>
          <a:bodyPr vert="horz" wrap="square" lIns="0" tIns="12700" rIns="0" bIns="0" rtlCol="0">
            <a:spAutoFit/>
          </a:bodyPr>
          <a:lstStyle/>
          <a:p>
            <a:pPr marL="12700" marR="5080" algn="just">
              <a:lnSpc>
                <a:spcPct val="104299"/>
              </a:lnSpc>
              <a:spcBef>
                <a:spcPts val="30"/>
              </a:spcBef>
              <a:buSzPct val="92857"/>
              <a:buChar char="•"/>
              <a:tabLst>
                <a:tab pos="82550" algn="l"/>
              </a:tabLst>
            </a:pPr>
            <a:r>
              <a:rPr lang="tr-TR" sz="1600" spc="-5" dirty="0" smtClean="0">
                <a:latin typeface="Times New Roman" pitchFamily="18" charset="0"/>
                <a:cs typeface="Times New Roman" pitchFamily="18" charset="0"/>
              </a:rPr>
              <a:t>Elektrik </a:t>
            </a:r>
            <a:r>
              <a:rPr lang="tr-TR" sz="1600" dirty="0" smtClean="0">
                <a:latin typeface="Times New Roman" pitchFamily="18" charset="0"/>
                <a:cs typeface="Times New Roman" pitchFamily="18" charset="0"/>
              </a:rPr>
              <a:t>üretim ve </a:t>
            </a:r>
            <a:r>
              <a:rPr lang="tr-TR" sz="1600" spc="-5" dirty="0" smtClean="0">
                <a:latin typeface="Times New Roman" pitchFamily="18" charset="0"/>
                <a:cs typeface="Times New Roman" pitchFamily="18" charset="0"/>
              </a:rPr>
              <a:t>dağıtım sistemleri, motorları </a:t>
            </a:r>
            <a:r>
              <a:rPr lang="tr-TR" sz="1600" dirty="0" smtClean="0">
                <a:latin typeface="Times New Roman" pitchFamily="18" charset="0"/>
                <a:cs typeface="Times New Roman" pitchFamily="18" charset="0"/>
              </a:rPr>
              <a:t>ve </a:t>
            </a:r>
            <a:r>
              <a:rPr lang="tr-TR" sz="1600" spc="-5" dirty="0" smtClean="0">
                <a:latin typeface="Times New Roman" pitchFamily="18" charset="0"/>
                <a:cs typeface="Times New Roman" pitchFamily="18" charset="0"/>
              </a:rPr>
              <a:t>donanımlarının  etkin işleyişini </a:t>
            </a:r>
            <a:r>
              <a:rPr lang="tr-TR" sz="1600" dirty="0" smtClean="0">
                <a:latin typeface="Times New Roman" pitchFamily="18" charset="0"/>
                <a:cs typeface="Times New Roman" pitchFamily="18" charset="0"/>
              </a:rPr>
              <a:t>ve güvenliğini </a:t>
            </a:r>
            <a:r>
              <a:rPr lang="tr-TR" sz="1600" spc="-5" dirty="0" smtClean="0">
                <a:latin typeface="Times New Roman" pitchFamily="18" charset="0"/>
                <a:cs typeface="Times New Roman" pitchFamily="18" charset="0"/>
              </a:rPr>
              <a:t>sağlamak için kontrol standartları </a:t>
            </a:r>
            <a:r>
              <a:rPr lang="tr-TR" sz="1600" dirty="0" smtClean="0">
                <a:latin typeface="Times New Roman" pitchFamily="18" charset="0"/>
                <a:cs typeface="Times New Roman" pitchFamily="18" charset="0"/>
              </a:rPr>
              <a:t>ve  </a:t>
            </a:r>
            <a:r>
              <a:rPr lang="tr-TR" sz="1600" spc="-5" dirty="0" smtClean="0">
                <a:latin typeface="Times New Roman" pitchFamily="18" charset="0"/>
                <a:cs typeface="Times New Roman" pitchFamily="18" charset="0"/>
              </a:rPr>
              <a:t>işlemlerini</a:t>
            </a:r>
            <a:r>
              <a:rPr lang="tr-TR" sz="1600" spc="-25" dirty="0" smtClean="0">
                <a:latin typeface="Times New Roman" pitchFamily="18" charset="0"/>
                <a:cs typeface="Times New Roman" pitchFamily="18" charset="0"/>
              </a:rPr>
              <a:t> </a:t>
            </a:r>
            <a:r>
              <a:rPr lang="tr-TR" sz="1600" spc="-5" dirty="0" smtClean="0">
                <a:latin typeface="Times New Roman" pitchFamily="18" charset="0"/>
                <a:cs typeface="Times New Roman" pitchFamily="18" charset="0"/>
              </a:rPr>
              <a:t>kurar.</a:t>
            </a:r>
            <a:endParaRPr lang="tr-TR" sz="1600" dirty="0" smtClean="0">
              <a:latin typeface="Times New Roman" pitchFamily="18" charset="0"/>
              <a:cs typeface="Times New Roman" pitchFamily="18" charset="0"/>
            </a:endParaRPr>
          </a:p>
          <a:p>
            <a:pPr marL="12700" marR="7620" algn="just">
              <a:lnSpc>
                <a:spcPct val="104299"/>
              </a:lnSpc>
              <a:spcBef>
                <a:spcPts val="300"/>
              </a:spcBef>
              <a:buSzPct val="92857"/>
              <a:buChar char="•"/>
              <a:tabLst>
                <a:tab pos="82550" algn="l"/>
              </a:tabLst>
            </a:pPr>
            <a:r>
              <a:rPr lang="tr-TR" sz="1600" dirty="0" smtClean="0">
                <a:latin typeface="Times New Roman" pitchFamily="18" charset="0"/>
                <a:cs typeface="Times New Roman" pitchFamily="18" charset="0"/>
              </a:rPr>
              <a:t>Üretilen </a:t>
            </a:r>
            <a:r>
              <a:rPr lang="tr-TR" sz="1600" spc="-5" dirty="0" smtClean="0">
                <a:latin typeface="Times New Roman" pitchFamily="18" charset="0"/>
                <a:cs typeface="Times New Roman" pitchFamily="18" charset="0"/>
              </a:rPr>
              <a:t>elektrik enerjisinin en verimli şekilde nasıl dağıtılacağına  </a:t>
            </a:r>
            <a:r>
              <a:rPr lang="tr-TR" sz="1600" dirty="0" smtClean="0">
                <a:latin typeface="Times New Roman" pitchFamily="18" charset="0"/>
                <a:cs typeface="Times New Roman" pitchFamily="18" charset="0"/>
              </a:rPr>
              <a:t>ilişkin planları</a:t>
            </a:r>
            <a:r>
              <a:rPr lang="tr-TR" sz="1600" spc="-40" dirty="0" smtClean="0">
                <a:latin typeface="Times New Roman" pitchFamily="18" charset="0"/>
                <a:cs typeface="Times New Roman" pitchFamily="18" charset="0"/>
              </a:rPr>
              <a:t> </a:t>
            </a:r>
            <a:r>
              <a:rPr lang="tr-TR" sz="1600" spc="-5" dirty="0" smtClean="0">
                <a:latin typeface="Times New Roman" pitchFamily="18" charset="0"/>
                <a:cs typeface="Times New Roman" pitchFamily="18" charset="0"/>
              </a:rPr>
              <a:t>tasarlar.</a:t>
            </a:r>
            <a:endParaRPr lang="tr-TR" sz="1600" dirty="0">
              <a:latin typeface="Times New Roman" pitchFamily="18" charset="0"/>
              <a:cs typeface="Times New Roman" pitchFamily="18" charset="0"/>
            </a:endParaRPr>
          </a:p>
        </p:txBody>
      </p:sp>
      <p:pic>
        <p:nvPicPr>
          <p:cNvPr id="58" name="Picture 3" descr="C:\Users\Celal\Desktop\remzi hoca\hru_amblem_logo.png"/>
          <p:cNvPicPr>
            <a:picLocks noChangeAspect="1" noChangeArrowheads="1"/>
          </p:cNvPicPr>
          <p:nvPr/>
        </p:nvPicPr>
        <p:blipFill>
          <a:blip r:embed="rId2" cstate="print"/>
          <a:srcRect/>
          <a:stretch>
            <a:fillRect/>
          </a:stretch>
        </p:blipFill>
        <p:spPr bwMode="auto">
          <a:xfrm>
            <a:off x="0" y="0"/>
            <a:ext cx="714348" cy="713451"/>
          </a:xfrm>
          <a:prstGeom prst="rect">
            <a:avLst/>
          </a:prstGeom>
          <a:noFill/>
        </p:spPr>
      </p:pic>
      <p:pic>
        <p:nvPicPr>
          <p:cNvPr id="59" name="Picture 2" descr="C:\Users\Celal\Desktop\remzi hoca\mühendislik.png"/>
          <p:cNvPicPr>
            <a:picLocks noChangeAspect="1" noChangeArrowheads="1"/>
          </p:cNvPicPr>
          <p:nvPr/>
        </p:nvPicPr>
        <p:blipFill>
          <a:blip r:embed="rId3" cstate="print"/>
          <a:srcRect/>
          <a:stretch>
            <a:fillRect/>
          </a:stretch>
        </p:blipFill>
        <p:spPr bwMode="auto">
          <a:xfrm>
            <a:off x="8501090" y="0"/>
            <a:ext cx="642910" cy="672262"/>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1960</TotalTime>
  <Words>2751</Words>
  <Application>Microsoft Office PowerPoint</Application>
  <PresentationFormat>On-screen Show (16:10)</PresentationFormat>
  <Paragraphs>578</Paragraphs>
  <Slides>56</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Arial</vt:lpstr>
      <vt:lpstr>Arial Narrow</vt:lpstr>
      <vt:lpstr>Calibri</vt:lpstr>
      <vt:lpstr>Comic Sans MS</vt:lpstr>
      <vt:lpstr>Constantia</vt:lpstr>
      <vt:lpstr>Georgia</vt:lpstr>
      <vt:lpstr>Times New Roman</vt:lpstr>
      <vt:lpstr>Trebuchet MS</vt:lpstr>
      <vt:lpstr>Verdana</vt:lpstr>
      <vt:lpstr>Wingdings</vt:lpstr>
      <vt:lpstr>Wingdings 2</vt:lpstr>
      <vt:lpstr>Wingdings 3</vt:lpstr>
      <vt:lpstr>Şehir Hayatı</vt:lpstr>
      <vt:lpstr>    HARRAN ÜNİVERSİTESİ MÜHENDİSLİK FAKÜLTESİ  ELEKTRİK-ELEKTRONİK MÜHENDİSLİĞİ BÖLÜMÜ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Tercih Edilme Durumu</vt:lpstr>
      <vt:lpstr>AKADEMİK PERSONELLER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Seminerler ve Teknik Geziler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Celal</dc:creator>
  <cp:lastModifiedBy>Fatih</cp:lastModifiedBy>
  <cp:revision>260</cp:revision>
  <dcterms:created xsi:type="dcterms:W3CDTF">2017-12-01T06:36:15Z</dcterms:created>
  <dcterms:modified xsi:type="dcterms:W3CDTF">2020-07-20T10:42:33Z</dcterms:modified>
</cp:coreProperties>
</file>