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sldIdLst>
    <p:sldId id="282" r:id="rId2"/>
    <p:sldId id="293" r:id="rId3"/>
    <p:sldId id="294" r:id="rId4"/>
    <p:sldId id="259" r:id="rId5"/>
    <p:sldId id="295" r:id="rId6"/>
    <p:sldId id="296" r:id="rId7"/>
    <p:sldId id="297" r:id="rId8"/>
    <p:sldId id="306" r:id="rId9"/>
    <p:sldId id="299" r:id="rId10"/>
    <p:sldId id="301" r:id="rId11"/>
    <p:sldId id="305" r:id="rId12"/>
    <p:sldId id="262" r:id="rId13"/>
    <p:sldId id="309" r:id="rId14"/>
    <p:sldId id="264" r:id="rId15"/>
    <p:sldId id="298" r:id="rId16"/>
    <p:sldId id="265" r:id="rId17"/>
    <p:sldId id="266" r:id="rId18"/>
    <p:sldId id="290" r:id="rId19"/>
    <p:sldId id="310" r:id="rId20"/>
    <p:sldId id="275" r:id="rId21"/>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60"/>
  </p:normalViewPr>
  <p:slideViewPr>
    <p:cSldViewPr>
      <p:cViewPr varScale="1">
        <p:scale>
          <a:sx n="108" d="100"/>
          <a:sy n="108" d="100"/>
        </p:scale>
        <p:origin x="984"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10/20/2021</a:t>
            </a:fld>
            <a:endParaRPr lang="en-US"/>
          </a:p>
        </p:txBody>
      </p:sp>
      <p:sp>
        <p:nvSpPr>
          <p:cNvPr id="5" name="Footer Placeholder 4"/>
          <p:cNvSpPr>
            <a:spLocks noGrp="1"/>
          </p:cNvSpPr>
          <p:nvPr>
            <p:ph type="ftr" sz="quarter" idx="11"/>
          </p:nvPr>
        </p:nvSpPr>
        <p:spPr/>
        <p:txBody>
          <a:bodyPr/>
          <a:lstStyle/>
          <a:p>
            <a:pPr marL="12700">
              <a:lnSpc>
                <a:spcPts val="1764"/>
              </a:lnSpc>
            </a:pPr>
            <a:r>
              <a:rPr lang="tr-TR" spc="-10"/>
              <a:t>http://web.harran.edu.tr/insaat</a:t>
            </a:r>
            <a:endParaRPr lang="tr-TR" spc="-10" dirty="0"/>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424655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D8BD707-D9CF-40AE-B4C6-C98DA3205C09}" type="datetimeFigureOut">
              <a:rPr lang="en-US" smtClean="0"/>
              <a:t>10/20/2021</a:t>
            </a:fld>
            <a:endParaRPr lang="en-US"/>
          </a:p>
        </p:txBody>
      </p:sp>
      <p:sp>
        <p:nvSpPr>
          <p:cNvPr id="5" name="Footer Placeholder 4"/>
          <p:cNvSpPr>
            <a:spLocks noGrp="1"/>
          </p:cNvSpPr>
          <p:nvPr>
            <p:ph type="ftr" sz="quarter" idx="11"/>
          </p:nvPr>
        </p:nvSpPr>
        <p:spPr/>
        <p:txBody>
          <a:bodyPr/>
          <a:lstStyle/>
          <a:p>
            <a:pPr marL="12700">
              <a:lnSpc>
                <a:spcPts val="1764"/>
              </a:lnSpc>
            </a:pPr>
            <a:r>
              <a:rPr lang="tr-TR" spc="-10"/>
              <a:t>http://web.harran.edu.tr/insaat</a:t>
            </a:r>
            <a:endParaRPr lang="tr-TR" spc="-10" dirty="0"/>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809633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D8BD707-D9CF-40AE-B4C6-C98DA3205C09}" type="datetimeFigureOut">
              <a:rPr lang="en-US" smtClean="0"/>
              <a:t>10/20/2021</a:t>
            </a:fld>
            <a:endParaRPr lang="en-US"/>
          </a:p>
        </p:txBody>
      </p:sp>
      <p:sp>
        <p:nvSpPr>
          <p:cNvPr id="5" name="Footer Placeholder 4"/>
          <p:cNvSpPr>
            <a:spLocks noGrp="1"/>
          </p:cNvSpPr>
          <p:nvPr>
            <p:ph type="ftr" sz="quarter" idx="11"/>
          </p:nvPr>
        </p:nvSpPr>
        <p:spPr/>
        <p:txBody>
          <a:bodyPr/>
          <a:lstStyle/>
          <a:p>
            <a:pPr marL="12700">
              <a:lnSpc>
                <a:spcPts val="1764"/>
              </a:lnSpc>
            </a:pPr>
            <a:r>
              <a:rPr lang="tr-TR" spc="-10"/>
              <a:t>http://web.harran.edu.tr/insaat</a:t>
            </a:r>
            <a:endParaRPr lang="tr-TR" spc="-10" dirty="0"/>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2917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D8BD707-D9CF-40AE-B4C6-C98DA3205C09}" type="datetimeFigureOut">
              <a:rPr lang="en-US" smtClean="0"/>
              <a:t>10/20/2021</a:t>
            </a:fld>
            <a:endParaRPr lang="en-US"/>
          </a:p>
        </p:txBody>
      </p:sp>
      <p:sp>
        <p:nvSpPr>
          <p:cNvPr id="5" name="Footer Placeholder 4"/>
          <p:cNvSpPr>
            <a:spLocks noGrp="1"/>
          </p:cNvSpPr>
          <p:nvPr>
            <p:ph type="ftr" sz="quarter" idx="11"/>
          </p:nvPr>
        </p:nvSpPr>
        <p:spPr/>
        <p:txBody>
          <a:bodyPr/>
          <a:lstStyle/>
          <a:p>
            <a:pPr marL="12700">
              <a:lnSpc>
                <a:spcPts val="1764"/>
              </a:lnSpc>
            </a:pPr>
            <a:r>
              <a:rPr lang="tr-TR" spc="-10"/>
              <a:t>http://web.harran.edu.tr/insaat</a:t>
            </a:r>
            <a:endParaRPr lang="tr-TR" spc="-10" dirty="0"/>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236259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D8BD707-D9CF-40AE-B4C6-C98DA3205C09}" type="datetimeFigureOut">
              <a:rPr lang="en-US" smtClean="0"/>
              <a:t>10/20/2021</a:t>
            </a:fld>
            <a:endParaRPr lang="en-US"/>
          </a:p>
        </p:txBody>
      </p:sp>
      <p:sp>
        <p:nvSpPr>
          <p:cNvPr id="5" name="Footer Placeholder 4"/>
          <p:cNvSpPr>
            <a:spLocks noGrp="1"/>
          </p:cNvSpPr>
          <p:nvPr>
            <p:ph type="ftr" sz="quarter" idx="11"/>
          </p:nvPr>
        </p:nvSpPr>
        <p:spPr/>
        <p:txBody>
          <a:bodyPr/>
          <a:lstStyle/>
          <a:p>
            <a:pPr marL="12700">
              <a:lnSpc>
                <a:spcPts val="1764"/>
              </a:lnSpc>
            </a:pPr>
            <a:r>
              <a:rPr lang="tr-TR" spc="-10"/>
              <a:t>http://web.harran.edu.tr/insaat</a:t>
            </a:r>
            <a:endParaRPr lang="tr-TR" spc="-10" dirty="0"/>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90795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D8BD707-D9CF-40AE-B4C6-C98DA3205C09}" type="datetimeFigureOut">
              <a:rPr lang="en-US" smtClean="0"/>
              <a:t>10/20/2021</a:t>
            </a:fld>
            <a:endParaRPr lang="en-US"/>
          </a:p>
        </p:txBody>
      </p:sp>
      <p:sp>
        <p:nvSpPr>
          <p:cNvPr id="5" name="Footer Placeholder 4"/>
          <p:cNvSpPr>
            <a:spLocks noGrp="1"/>
          </p:cNvSpPr>
          <p:nvPr>
            <p:ph type="ftr" sz="quarter" idx="11"/>
          </p:nvPr>
        </p:nvSpPr>
        <p:spPr/>
        <p:txBody>
          <a:bodyPr/>
          <a:lstStyle/>
          <a:p>
            <a:pPr marL="12700">
              <a:lnSpc>
                <a:spcPts val="1764"/>
              </a:lnSpc>
            </a:pPr>
            <a:r>
              <a:rPr lang="tr-TR" spc="-10"/>
              <a:t>http://web.harran.edu.tr/insaat</a:t>
            </a:r>
            <a:endParaRPr lang="tr-TR" spc="-10" dirty="0"/>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870106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10/20/2021</a:t>
            </a:fld>
            <a:endParaRPr lang="en-US"/>
          </a:p>
        </p:txBody>
      </p:sp>
      <p:sp>
        <p:nvSpPr>
          <p:cNvPr id="5" name="Footer Placeholder 4"/>
          <p:cNvSpPr>
            <a:spLocks noGrp="1"/>
          </p:cNvSpPr>
          <p:nvPr>
            <p:ph type="ftr" sz="quarter" idx="11"/>
          </p:nvPr>
        </p:nvSpPr>
        <p:spPr/>
        <p:txBody>
          <a:bodyPr/>
          <a:lstStyle/>
          <a:p>
            <a:pPr marL="12700">
              <a:lnSpc>
                <a:spcPts val="1764"/>
              </a:lnSpc>
            </a:pPr>
            <a:r>
              <a:rPr lang="tr-TR" spc="-10"/>
              <a:t>http://web.harran.edu.tr/insaat</a:t>
            </a:r>
            <a:endParaRPr lang="tr-TR" spc="-10" dirty="0"/>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04447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10/20/2021</a:t>
            </a:fld>
            <a:endParaRPr lang="en-US"/>
          </a:p>
        </p:txBody>
      </p:sp>
      <p:sp>
        <p:nvSpPr>
          <p:cNvPr id="5" name="Footer Placeholder 4"/>
          <p:cNvSpPr>
            <a:spLocks noGrp="1"/>
          </p:cNvSpPr>
          <p:nvPr>
            <p:ph type="ftr" sz="quarter" idx="11"/>
          </p:nvPr>
        </p:nvSpPr>
        <p:spPr/>
        <p:txBody>
          <a:bodyPr/>
          <a:lstStyle/>
          <a:p>
            <a:pPr marL="12700">
              <a:lnSpc>
                <a:spcPts val="1764"/>
              </a:lnSpc>
            </a:pPr>
            <a:r>
              <a:rPr lang="tr-TR" spc="-10"/>
              <a:t>http://web.harran.edu.tr/insaat</a:t>
            </a:r>
            <a:endParaRPr lang="tr-TR" spc="-10" dirty="0"/>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149903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10/20/2021</a:t>
            </a:fld>
            <a:endParaRPr lang="en-US"/>
          </a:p>
        </p:txBody>
      </p:sp>
      <p:sp>
        <p:nvSpPr>
          <p:cNvPr id="5" name="Footer Placeholder 4"/>
          <p:cNvSpPr>
            <a:spLocks noGrp="1"/>
          </p:cNvSpPr>
          <p:nvPr>
            <p:ph type="ftr" sz="quarter" idx="11"/>
          </p:nvPr>
        </p:nvSpPr>
        <p:spPr/>
        <p:txBody>
          <a:bodyPr/>
          <a:lstStyle/>
          <a:p>
            <a:pPr marL="12700">
              <a:lnSpc>
                <a:spcPts val="1764"/>
              </a:lnSpc>
            </a:pPr>
            <a:r>
              <a:rPr lang="tr-TR" spc="-10"/>
              <a:t>http://web.harran.edu.tr/insaat</a:t>
            </a:r>
            <a:endParaRPr lang="tr-TR" spc="-10" dirty="0"/>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3880877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D8BD707-D9CF-40AE-B4C6-C98DA3205C09}" type="datetimeFigureOut">
              <a:rPr lang="en-US" smtClean="0"/>
              <a:t>10/20/2021</a:t>
            </a:fld>
            <a:endParaRPr lang="en-US"/>
          </a:p>
        </p:txBody>
      </p:sp>
      <p:sp>
        <p:nvSpPr>
          <p:cNvPr id="5" name="Footer Placeholder 4"/>
          <p:cNvSpPr>
            <a:spLocks noGrp="1"/>
          </p:cNvSpPr>
          <p:nvPr>
            <p:ph type="ftr" sz="quarter" idx="11"/>
          </p:nvPr>
        </p:nvSpPr>
        <p:spPr/>
        <p:txBody>
          <a:bodyPr/>
          <a:lstStyle/>
          <a:p>
            <a:pPr marL="12700">
              <a:lnSpc>
                <a:spcPts val="1764"/>
              </a:lnSpc>
            </a:pPr>
            <a:r>
              <a:rPr lang="tr-TR" spc="-10"/>
              <a:t>http://web.harran.edu.tr/insaat</a:t>
            </a:r>
            <a:endParaRPr lang="tr-TR" spc="-10" dirty="0"/>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574393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10/20/2021</a:t>
            </a:fld>
            <a:endParaRPr lang="en-US"/>
          </a:p>
        </p:txBody>
      </p:sp>
      <p:sp>
        <p:nvSpPr>
          <p:cNvPr id="6" name="Footer Placeholder 5"/>
          <p:cNvSpPr>
            <a:spLocks noGrp="1"/>
          </p:cNvSpPr>
          <p:nvPr>
            <p:ph type="ftr" sz="quarter" idx="11"/>
          </p:nvPr>
        </p:nvSpPr>
        <p:spPr/>
        <p:txBody>
          <a:bodyPr/>
          <a:lstStyle/>
          <a:p>
            <a:pPr marL="12700">
              <a:lnSpc>
                <a:spcPts val="1764"/>
              </a:lnSpc>
            </a:pPr>
            <a:r>
              <a:rPr lang="tr-TR" spc="-10"/>
              <a:t>http://web.harran.edu.tr/insaat</a:t>
            </a:r>
            <a:endParaRPr lang="tr-TR" spc="-10" dirty="0"/>
          </a:p>
        </p:txBody>
      </p:sp>
      <p:sp>
        <p:nvSpPr>
          <p:cNvPr id="7" name="Slide Number Placeholder 6"/>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043258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10/20/2021</a:t>
            </a:fld>
            <a:endParaRPr lang="en-US"/>
          </a:p>
        </p:txBody>
      </p:sp>
      <p:sp>
        <p:nvSpPr>
          <p:cNvPr id="8" name="Footer Placeholder 7"/>
          <p:cNvSpPr>
            <a:spLocks noGrp="1"/>
          </p:cNvSpPr>
          <p:nvPr>
            <p:ph type="ftr" sz="quarter" idx="11"/>
          </p:nvPr>
        </p:nvSpPr>
        <p:spPr/>
        <p:txBody>
          <a:bodyPr/>
          <a:lstStyle/>
          <a:p>
            <a:pPr marL="12700">
              <a:lnSpc>
                <a:spcPts val="1764"/>
              </a:lnSpc>
            </a:pPr>
            <a:r>
              <a:rPr lang="tr-TR" spc="-10"/>
              <a:t>http://web.harran.edu.tr/insaat</a:t>
            </a:r>
            <a:endParaRPr lang="tr-TR" spc="-10" dirty="0"/>
          </a:p>
        </p:txBody>
      </p:sp>
      <p:sp>
        <p:nvSpPr>
          <p:cNvPr id="9" name="Slide Number Placeholder 8"/>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13606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10/20/2021</a:t>
            </a:fld>
            <a:endParaRPr lang="en-US"/>
          </a:p>
        </p:txBody>
      </p:sp>
      <p:sp>
        <p:nvSpPr>
          <p:cNvPr id="4" name="Footer Placeholder 3"/>
          <p:cNvSpPr>
            <a:spLocks noGrp="1"/>
          </p:cNvSpPr>
          <p:nvPr>
            <p:ph type="ftr" sz="quarter" idx="11"/>
          </p:nvPr>
        </p:nvSpPr>
        <p:spPr/>
        <p:txBody>
          <a:bodyPr/>
          <a:lstStyle/>
          <a:p>
            <a:pPr marL="12700">
              <a:lnSpc>
                <a:spcPts val="1764"/>
              </a:lnSpc>
            </a:pPr>
            <a:r>
              <a:rPr lang="tr-TR" spc="-10"/>
              <a:t>http://web.harran.edu.tr/insaat</a:t>
            </a:r>
            <a:endParaRPr lang="tr-TR" spc="-10" dirty="0"/>
          </a:p>
        </p:txBody>
      </p:sp>
      <p:sp>
        <p:nvSpPr>
          <p:cNvPr id="5" name="Slide Number Placeholder 4"/>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681393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10/20/2021</a:t>
            </a:fld>
            <a:endParaRPr lang="en-US"/>
          </a:p>
        </p:txBody>
      </p:sp>
      <p:sp>
        <p:nvSpPr>
          <p:cNvPr id="3" name="Footer Placeholder 2"/>
          <p:cNvSpPr>
            <a:spLocks noGrp="1"/>
          </p:cNvSpPr>
          <p:nvPr>
            <p:ph type="ftr" sz="quarter" idx="11"/>
          </p:nvPr>
        </p:nvSpPr>
        <p:spPr/>
        <p:txBody>
          <a:bodyPr/>
          <a:lstStyle/>
          <a:p>
            <a:pPr marL="12700">
              <a:lnSpc>
                <a:spcPts val="1764"/>
              </a:lnSpc>
            </a:pPr>
            <a:r>
              <a:rPr lang="tr-TR" spc="-10"/>
              <a:t>http://web.harran.edu.tr/insaat</a:t>
            </a:r>
            <a:endParaRPr lang="tr-TR" spc="-10" dirty="0"/>
          </a:p>
        </p:txBody>
      </p:sp>
      <p:sp>
        <p:nvSpPr>
          <p:cNvPr id="4" name="Slide Number Placeholder 3"/>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39505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tr-TR"/>
              <a:t>Asıl başlık stilini düzenlemek için tıklayın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D8BD707-D9CF-40AE-B4C6-C98DA3205C09}" type="datetimeFigureOut">
              <a:rPr lang="en-US" smtClean="0"/>
              <a:t>10/20/2021</a:t>
            </a:fld>
            <a:endParaRPr lang="en-US"/>
          </a:p>
        </p:txBody>
      </p:sp>
      <p:sp>
        <p:nvSpPr>
          <p:cNvPr id="6" name="Footer Placeholder 5"/>
          <p:cNvSpPr>
            <a:spLocks noGrp="1"/>
          </p:cNvSpPr>
          <p:nvPr>
            <p:ph type="ftr" sz="quarter" idx="11"/>
          </p:nvPr>
        </p:nvSpPr>
        <p:spPr/>
        <p:txBody>
          <a:bodyPr/>
          <a:lstStyle/>
          <a:p>
            <a:pPr marL="12700">
              <a:lnSpc>
                <a:spcPts val="1764"/>
              </a:lnSpc>
            </a:pPr>
            <a:r>
              <a:rPr lang="tr-TR" spc="-10"/>
              <a:t>http://web.harran.edu.tr/insaat</a:t>
            </a:r>
            <a:endParaRPr lang="tr-TR" spc="-10" dirty="0"/>
          </a:p>
        </p:txBody>
      </p:sp>
      <p:sp>
        <p:nvSpPr>
          <p:cNvPr id="7" name="Slide Number Placeholder 6"/>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744682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D8BD707-D9CF-40AE-B4C6-C98DA3205C09}" type="datetimeFigureOut">
              <a:rPr lang="en-US" smtClean="0"/>
              <a:t>10/20/2021</a:t>
            </a:fld>
            <a:endParaRPr lang="en-US"/>
          </a:p>
        </p:txBody>
      </p:sp>
      <p:sp>
        <p:nvSpPr>
          <p:cNvPr id="6" name="Footer Placeholder 5"/>
          <p:cNvSpPr>
            <a:spLocks noGrp="1"/>
          </p:cNvSpPr>
          <p:nvPr>
            <p:ph type="ftr" sz="quarter" idx="11"/>
          </p:nvPr>
        </p:nvSpPr>
        <p:spPr/>
        <p:txBody>
          <a:bodyPr/>
          <a:lstStyle/>
          <a:p>
            <a:pPr marL="12700">
              <a:lnSpc>
                <a:spcPts val="1764"/>
              </a:lnSpc>
            </a:pPr>
            <a:r>
              <a:rPr lang="tr-TR" spc="-10"/>
              <a:t>http://web.harran.edu.tr/insaat</a:t>
            </a:r>
            <a:endParaRPr lang="tr-TR" spc="-10" dirty="0"/>
          </a:p>
        </p:txBody>
      </p:sp>
      <p:sp>
        <p:nvSpPr>
          <p:cNvPr id="7" name="Slide Number Placeholder 6"/>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504952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t>10/20/2021</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12700">
              <a:lnSpc>
                <a:spcPts val="1764"/>
              </a:lnSpc>
            </a:pPr>
            <a:r>
              <a:rPr lang="tr-TR" spc="-10"/>
              <a:t>http://web.harran.edu.tr/insaat</a:t>
            </a:r>
            <a:endParaRPr lang="tr-TR" spc="-10"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6F15528-21DE-4FAA-801E-634DDDAF4B2B}" type="slidenum">
              <a:rPr lang="tr-TR" smtClean="0"/>
              <a:t>‹#›</a:t>
            </a:fld>
            <a:endParaRPr lang="tr-TR"/>
          </a:p>
        </p:txBody>
      </p:sp>
    </p:spTree>
    <p:extLst>
      <p:ext uri="{BB962C8B-B14F-4D97-AF65-F5344CB8AC3E}">
        <p14:creationId xmlns:p14="http://schemas.microsoft.com/office/powerpoint/2010/main" val="7840720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eng.harran.edu.tr/insaat/"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eng.harran.edu.tr/insaat/"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eng.harran.edu.tr/insaat/"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eng.harran.edu.tr/insaa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www.eng.harran.edu.tr/insaat/"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www.eng.harran.edu.tr/insaat/"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eng.harran.edu.tr/insaa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hyperlink" Target="http://www.eng.harran.edu.tr/insaat/" TargetMode="Externa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hyperlink" Target="http://www.eng.harran.edu.tr/insaat/"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eng.harran.edu.tr/insaa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eng.harran.edu.tr/insaa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ng.harran.edu.tr/insaa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eng.harran.edu.tr/insaa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eng.harran.edu.tr/insaat/"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eng.harran.edu.tr/insaat/"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eng.harran.edu.tr/insaat/"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eng.harran.edu.tr/insaat/"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eng.harran.edu.tr/insaat/"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85240" y="932434"/>
            <a:ext cx="7173518" cy="1231106"/>
          </a:xfrm>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br>
              <a:rPr lang="tr-TR" spc="-5" dirty="0"/>
            </a:br>
            <a:endParaRPr spc="-5" dirty="0">
              <a:solidFill>
                <a:srgbClr val="FF0000"/>
              </a:solidFill>
            </a:endParaRPr>
          </a:p>
        </p:txBody>
      </p:sp>
      <p:sp>
        <p:nvSpPr>
          <p:cNvPr id="4" name="object 4"/>
          <p:cNvSpPr txBox="1">
            <a:spLocks noGrp="1"/>
          </p:cNvSpPr>
          <p:nvPr>
            <p:ph type="ftr" sz="quarter" idx="11"/>
          </p:nvPr>
        </p:nvSpPr>
        <p:spPr>
          <a:xfrm>
            <a:off x="457200" y="6324600"/>
            <a:ext cx="4622973" cy="365125"/>
          </a:xfrm>
          <a:prstGeom prst="rect">
            <a:avLst/>
          </a:prstGeom>
        </p:spPr>
        <p:txBody>
          <a:bodyPr vert="horz" wrap="square" lIns="0" tIns="0" rIns="0" bIns="0" rtlCol="0">
            <a:spAutoFit/>
          </a:bodyPr>
          <a:lstStyle/>
          <a:p>
            <a:pPr marL="12700">
              <a:lnSpc>
                <a:spcPts val="1764"/>
              </a:lnSpc>
            </a:pPr>
            <a:r>
              <a:rPr lang="tr-TR" spc="-10" dirty="0">
                <a:hlinkClick r:id="rId2"/>
              </a:rPr>
              <a:t>http://web.harran.edu.tr/insaat</a:t>
            </a:r>
            <a:endParaRPr spc="-10" dirty="0">
              <a:hlinkClick r:id="rId2"/>
            </a:endParaRPr>
          </a:p>
        </p:txBody>
      </p:sp>
      <p:pic>
        <p:nvPicPr>
          <p:cNvPr id="5" name="Resim 4">
            <a:extLst>
              <a:ext uri="{FF2B5EF4-FFF2-40B4-BE49-F238E27FC236}">
                <a16:creationId xmlns:a16="http://schemas.microsoft.com/office/drawing/2014/main" id="{16FB0EAA-C9E2-4541-92BA-CDABBDDBD6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752600"/>
            <a:ext cx="6715125" cy="3619500"/>
          </a:xfrm>
          <a:prstGeom prst="rect">
            <a:avLst/>
          </a:prstGeom>
        </p:spPr>
      </p:pic>
    </p:spTree>
    <p:extLst>
      <p:ext uri="{BB962C8B-B14F-4D97-AF65-F5344CB8AC3E}">
        <p14:creationId xmlns:p14="http://schemas.microsoft.com/office/powerpoint/2010/main" val="1920903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3" name="object 3"/>
          <p:cNvSpPr/>
          <p:nvPr/>
        </p:nvSpPr>
        <p:spPr>
          <a:xfrm>
            <a:off x="611555" y="2060829"/>
            <a:ext cx="3456381" cy="5040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11555" y="2060829"/>
            <a:ext cx="3456940" cy="504190"/>
          </a:xfrm>
          <a:custGeom>
            <a:avLst/>
            <a:gdLst/>
            <a:ahLst/>
            <a:cxnLst/>
            <a:rect l="l" t="t" r="r" b="b"/>
            <a:pathLst>
              <a:path w="3456940" h="504189">
                <a:moveTo>
                  <a:pt x="0" y="84074"/>
                </a:moveTo>
                <a:lnTo>
                  <a:pt x="6602" y="51327"/>
                </a:lnTo>
                <a:lnTo>
                  <a:pt x="24607" y="24606"/>
                </a:lnTo>
                <a:lnTo>
                  <a:pt x="51311" y="6600"/>
                </a:lnTo>
                <a:lnTo>
                  <a:pt x="84010" y="0"/>
                </a:lnTo>
                <a:lnTo>
                  <a:pt x="3372434" y="0"/>
                </a:lnTo>
                <a:lnTo>
                  <a:pt x="3405106" y="6600"/>
                </a:lnTo>
                <a:lnTo>
                  <a:pt x="3431790" y="24606"/>
                </a:lnTo>
                <a:lnTo>
                  <a:pt x="3449783" y="51327"/>
                </a:lnTo>
                <a:lnTo>
                  <a:pt x="3456381" y="84074"/>
                </a:lnTo>
                <a:lnTo>
                  <a:pt x="3456381" y="420116"/>
                </a:lnTo>
                <a:lnTo>
                  <a:pt x="3449783" y="452788"/>
                </a:lnTo>
                <a:lnTo>
                  <a:pt x="3431790" y="479472"/>
                </a:lnTo>
                <a:lnTo>
                  <a:pt x="3405106" y="497464"/>
                </a:lnTo>
                <a:lnTo>
                  <a:pt x="3372434" y="504063"/>
                </a:lnTo>
                <a:lnTo>
                  <a:pt x="84010" y="504063"/>
                </a:lnTo>
                <a:lnTo>
                  <a:pt x="51311" y="497464"/>
                </a:lnTo>
                <a:lnTo>
                  <a:pt x="24607" y="479472"/>
                </a:lnTo>
                <a:lnTo>
                  <a:pt x="6602" y="452788"/>
                </a:lnTo>
                <a:lnTo>
                  <a:pt x="0" y="420116"/>
                </a:lnTo>
                <a:lnTo>
                  <a:pt x="0" y="84074"/>
                </a:lnTo>
                <a:close/>
              </a:path>
            </a:pathLst>
          </a:custGeom>
          <a:ln w="9525">
            <a:solidFill>
              <a:srgbClr val="30B6FC"/>
            </a:solidFill>
          </a:ln>
        </p:spPr>
        <p:txBody>
          <a:bodyPr wrap="square" lIns="0" tIns="0" rIns="0" bIns="0" rtlCol="0"/>
          <a:lstStyle/>
          <a:p>
            <a:endParaRPr/>
          </a:p>
        </p:txBody>
      </p:sp>
      <p:sp>
        <p:nvSpPr>
          <p:cNvPr id="5" name="object 5"/>
          <p:cNvSpPr txBox="1">
            <a:spLocks noGrp="1"/>
          </p:cNvSpPr>
          <p:nvPr>
            <p:ph type="body" idx="1"/>
          </p:nvPr>
        </p:nvSpPr>
        <p:spPr>
          <a:prstGeom prst="rect">
            <a:avLst/>
          </a:prstGeom>
        </p:spPr>
        <p:txBody>
          <a:bodyPr vert="horz" wrap="square" lIns="0" tIns="0" rIns="0" bIns="0" rtlCol="0">
            <a:spAutoFit/>
          </a:bodyPr>
          <a:lstStyle/>
          <a:p>
            <a:pPr marL="763270">
              <a:lnSpc>
                <a:spcPct val="100000"/>
              </a:lnSpc>
            </a:pPr>
            <a:r>
              <a:rPr spc="-5" dirty="0">
                <a:latin typeface="Candara"/>
                <a:cs typeface="Candara"/>
              </a:rPr>
              <a:t>Araştırma</a:t>
            </a:r>
            <a:r>
              <a:rPr spc="-75" dirty="0">
                <a:latin typeface="Candara"/>
                <a:cs typeface="Candara"/>
              </a:rPr>
              <a:t> </a:t>
            </a:r>
            <a:r>
              <a:rPr spc="-5" dirty="0">
                <a:latin typeface="Candara"/>
                <a:cs typeface="Candara"/>
              </a:rPr>
              <a:t>Konuları</a:t>
            </a:r>
          </a:p>
          <a:p>
            <a:pPr marL="548640" indent="-274320">
              <a:lnSpc>
                <a:spcPct val="100000"/>
              </a:lnSpc>
              <a:spcBef>
                <a:spcPts val="1260"/>
              </a:spcBef>
              <a:buClr>
                <a:srgbClr val="30B6FC"/>
              </a:buClr>
              <a:buFont typeface="Symbol"/>
              <a:buChar char=""/>
              <a:tabLst>
                <a:tab pos="549275" algn="l"/>
              </a:tabLst>
            </a:pPr>
            <a:r>
              <a:rPr sz="2400" b="0" dirty="0">
                <a:solidFill>
                  <a:srgbClr val="073D86"/>
                </a:solidFill>
                <a:latin typeface="Candara"/>
                <a:cs typeface="Candara"/>
              </a:rPr>
              <a:t>Genetik Algoritmalar ile Optimum</a:t>
            </a:r>
            <a:r>
              <a:rPr sz="2400" b="0" spc="-100" dirty="0">
                <a:solidFill>
                  <a:srgbClr val="073D86"/>
                </a:solidFill>
                <a:latin typeface="Candara"/>
                <a:cs typeface="Candara"/>
              </a:rPr>
              <a:t> </a:t>
            </a:r>
            <a:r>
              <a:rPr sz="2400" b="0" spc="-15" dirty="0">
                <a:solidFill>
                  <a:srgbClr val="073D86"/>
                </a:solidFill>
                <a:latin typeface="Candara"/>
                <a:cs typeface="Candara"/>
              </a:rPr>
              <a:t>Tasarım</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sz="2400" b="0" dirty="0">
                <a:solidFill>
                  <a:srgbClr val="073D86"/>
                </a:solidFill>
                <a:latin typeface="Candara"/>
                <a:cs typeface="Candara"/>
              </a:rPr>
              <a:t>Mühendislikte </a:t>
            </a:r>
            <a:r>
              <a:rPr sz="2400" b="0" spc="-10" dirty="0">
                <a:solidFill>
                  <a:srgbClr val="073D86"/>
                </a:solidFill>
                <a:latin typeface="Candara"/>
                <a:cs typeface="Candara"/>
              </a:rPr>
              <a:t>Yapay </a:t>
            </a:r>
            <a:r>
              <a:rPr sz="2400" b="0" dirty="0">
                <a:solidFill>
                  <a:srgbClr val="073D86"/>
                </a:solidFill>
                <a:latin typeface="Candara"/>
                <a:cs typeface="Candara"/>
              </a:rPr>
              <a:t>Sinir Ağlarının</a:t>
            </a:r>
            <a:r>
              <a:rPr sz="2400" b="0" spc="-50" dirty="0">
                <a:solidFill>
                  <a:srgbClr val="073D86"/>
                </a:solidFill>
                <a:latin typeface="Candara"/>
                <a:cs typeface="Candara"/>
              </a:rPr>
              <a:t> </a:t>
            </a:r>
            <a:r>
              <a:rPr sz="2400" b="0" dirty="0">
                <a:solidFill>
                  <a:srgbClr val="073D86"/>
                </a:solidFill>
                <a:latin typeface="Candara"/>
                <a:cs typeface="Candara"/>
              </a:rPr>
              <a:t>Kullanımı</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sz="2400" b="0" spc="-5" dirty="0">
                <a:solidFill>
                  <a:srgbClr val="073D86"/>
                </a:solidFill>
                <a:latin typeface="Candara"/>
                <a:cs typeface="Candara"/>
              </a:rPr>
              <a:t>Sismik </a:t>
            </a:r>
            <a:r>
              <a:rPr sz="2400" b="0" dirty="0">
                <a:solidFill>
                  <a:srgbClr val="073D86"/>
                </a:solidFill>
                <a:latin typeface="Candara"/>
                <a:cs typeface="Candara"/>
              </a:rPr>
              <a:t>İzolasyon </a:t>
            </a:r>
            <a:r>
              <a:rPr sz="2400" b="0" spc="-5" dirty="0">
                <a:solidFill>
                  <a:srgbClr val="073D86"/>
                </a:solidFill>
                <a:latin typeface="Candara"/>
                <a:cs typeface="Candara"/>
              </a:rPr>
              <a:t>ve Yapıların </a:t>
            </a:r>
            <a:r>
              <a:rPr sz="2400" b="0" spc="-10" dirty="0">
                <a:solidFill>
                  <a:srgbClr val="073D86"/>
                </a:solidFill>
                <a:latin typeface="Candara"/>
                <a:cs typeface="Candara"/>
              </a:rPr>
              <a:t>Yarı </a:t>
            </a:r>
            <a:r>
              <a:rPr sz="2400" b="0" dirty="0">
                <a:solidFill>
                  <a:srgbClr val="073D86"/>
                </a:solidFill>
                <a:latin typeface="Candara"/>
                <a:cs typeface="Candara"/>
              </a:rPr>
              <a:t>Aktif</a:t>
            </a:r>
            <a:r>
              <a:rPr sz="2400" b="0" spc="-15" dirty="0">
                <a:solidFill>
                  <a:srgbClr val="073D86"/>
                </a:solidFill>
                <a:latin typeface="Candara"/>
                <a:cs typeface="Candara"/>
              </a:rPr>
              <a:t> </a:t>
            </a:r>
            <a:r>
              <a:rPr sz="2400" b="0" spc="-5" dirty="0">
                <a:solidFill>
                  <a:srgbClr val="073D86"/>
                </a:solidFill>
                <a:latin typeface="Candara"/>
                <a:cs typeface="Candara"/>
              </a:rPr>
              <a:t>Kontrolü</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sz="2400" b="0" spc="-5" dirty="0">
                <a:solidFill>
                  <a:srgbClr val="073D86"/>
                </a:solidFill>
                <a:latin typeface="Candara"/>
                <a:cs typeface="Candara"/>
              </a:rPr>
              <a:t>Yapıların </a:t>
            </a:r>
            <a:r>
              <a:rPr sz="2400" b="0" spc="-10" dirty="0">
                <a:solidFill>
                  <a:srgbClr val="073D86"/>
                </a:solidFill>
                <a:latin typeface="Candara"/>
                <a:cs typeface="Candara"/>
              </a:rPr>
              <a:t>Tahribatlı Tahribatsız </a:t>
            </a:r>
            <a:r>
              <a:rPr sz="2400" b="0" dirty="0">
                <a:solidFill>
                  <a:srgbClr val="073D86"/>
                </a:solidFill>
                <a:latin typeface="Candara"/>
                <a:cs typeface="Candara"/>
              </a:rPr>
              <a:t>Muayene</a:t>
            </a:r>
            <a:r>
              <a:rPr sz="2400" b="0" spc="-50" dirty="0">
                <a:solidFill>
                  <a:srgbClr val="073D86"/>
                </a:solidFill>
                <a:latin typeface="Candara"/>
                <a:cs typeface="Candara"/>
              </a:rPr>
              <a:t> </a:t>
            </a:r>
            <a:r>
              <a:rPr sz="2400" b="0" dirty="0">
                <a:solidFill>
                  <a:srgbClr val="073D86"/>
                </a:solidFill>
                <a:latin typeface="Candara"/>
                <a:cs typeface="Candara"/>
              </a:rPr>
              <a:t>Metodları</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sz="2400" b="0" dirty="0">
                <a:solidFill>
                  <a:srgbClr val="073D86"/>
                </a:solidFill>
                <a:latin typeface="Candara"/>
                <a:cs typeface="Candara"/>
              </a:rPr>
              <a:t>Atık Malzeme</a:t>
            </a:r>
            <a:r>
              <a:rPr sz="2400" b="0" spc="-95" dirty="0">
                <a:solidFill>
                  <a:srgbClr val="073D86"/>
                </a:solidFill>
                <a:latin typeface="Candara"/>
                <a:cs typeface="Candara"/>
              </a:rPr>
              <a:t> </a:t>
            </a:r>
            <a:r>
              <a:rPr sz="2400" b="0" dirty="0">
                <a:solidFill>
                  <a:srgbClr val="073D86"/>
                </a:solidFill>
                <a:latin typeface="Candara"/>
                <a:cs typeface="Candara"/>
              </a:rPr>
              <a:t>Değerlendirmesi</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sz="2400" b="0" dirty="0">
                <a:solidFill>
                  <a:srgbClr val="073D86"/>
                </a:solidFill>
                <a:latin typeface="Candara"/>
                <a:cs typeface="Candara"/>
              </a:rPr>
              <a:t>Malzeme </a:t>
            </a:r>
            <a:r>
              <a:rPr sz="2400" b="0" spc="-15" dirty="0">
                <a:solidFill>
                  <a:srgbClr val="073D86"/>
                </a:solidFill>
                <a:latin typeface="Candara"/>
                <a:cs typeface="Candara"/>
              </a:rPr>
              <a:t>Teknolojisi, </a:t>
            </a:r>
            <a:r>
              <a:rPr sz="2400" b="0" dirty="0">
                <a:solidFill>
                  <a:srgbClr val="073D86"/>
                </a:solidFill>
                <a:latin typeface="Candara"/>
                <a:cs typeface="Candara"/>
              </a:rPr>
              <a:t>Üretimi ve</a:t>
            </a:r>
            <a:r>
              <a:rPr sz="2400" b="0" spc="-85" dirty="0">
                <a:solidFill>
                  <a:srgbClr val="073D86"/>
                </a:solidFill>
                <a:latin typeface="Candara"/>
                <a:cs typeface="Candara"/>
              </a:rPr>
              <a:t> </a:t>
            </a:r>
            <a:r>
              <a:rPr sz="2400" b="0" dirty="0">
                <a:solidFill>
                  <a:srgbClr val="073D86"/>
                </a:solidFill>
                <a:latin typeface="Candara"/>
                <a:cs typeface="Candara"/>
              </a:rPr>
              <a:t>Standartları</a:t>
            </a:r>
            <a:endParaRPr sz="2400" dirty="0">
              <a:latin typeface="Candara"/>
              <a:cs typeface="Candara"/>
            </a:endParaRPr>
          </a:p>
        </p:txBody>
      </p:sp>
      <p:sp>
        <p:nvSpPr>
          <p:cNvPr id="7" name="object 8">
            <a:extLst>
              <a:ext uri="{FF2B5EF4-FFF2-40B4-BE49-F238E27FC236}">
                <a16:creationId xmlns:a16="http://schemas.microsoft.com/office/drawing/2014/main" id="{D70056FC-24CF-41FA-A89B-AC0B4EE08211}"/>
              </a:ext>
            </a:extLst>
          </p:cNvPr>
          <p:cNvSpPr txBox="1">
            <a:spLocks noGrp="1"/>
          </p:cNvSpPr>
          <p:nvPr>
            <p:ph type="ftr" sz="quarter" idx="11"/>
          </p:nvPr>
        </p:nvSpPr>
        <p:spPr>
          <a:xfrm>
            <a:off x="609599" y="6284978"/>
            <a:ext cx="4622973" cy="365125"/>
          </a:xfrm>
          <a:prstGeom prst="rect">
            <a:avLst/>
          </a:prstGeom>
        </p:spPr>
        <p:txBody>
          <a:bodyPr vert="horz" wrap="square" lIns="0" tIns="0" rIns="0" bIns="0" rtlCol="0">
            <a:spAutoFit/>
          </a:bodyPr>
          <a:lstStyle/>
          <a:p>
            <a:pPr marL="12700">
              <a:lnSpc>
                <a:spcPts val="1764"/>
              </a:lnSpc>
            </a:pPr>
            <a:r>
              <a:rPr lang="tr-TR" spc="-10" dirty="0">
                <a:hlinkClick r:id="rId3"/>
              </a:rPr>
              <a:t>http://web.harran.edu.tr/insaat</a:t>
            </a:r>
            <a:endParaRPr spc="-10" dirty="0">
              <a:hlinkClick r:id="rId3"/>
            </a:endParaRPr>
          </a:p>
        </p:txBody>
      </p:sp>
    </p:spTree>
    <p:extLst>
      <p:ext uri="{BB962C8B-B14F-4D97-AF65-F5344CB8AC3E}">
        <p14:creationId xmlns:p14="http://schemas.microsoft.com/office/powerpoint/2010/main" val="590876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3" name="object 3"/>
          <p:cNvSpPr/>
          <p:nvPr/>
        </p:nvSpPr>
        <p:spPr>
          <a:xfrm>
            <a:off x="611555" y="2060829"/>
            <a:ext cx="3456381" cy="5040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11555" y="2060829"/>
            <a:ext cx="3456940" cy="504190"/>
          </a:xfrm>
          <a:custGeom>
            <a:avLst/>
            <a:gdLst/>
            <a:ahLst/>
            <a:cxnLst/>
            <a:rect l="l" t="t" r="r" b="b"/>
            <a:pathLst>
              <a:path w="3456940" h="504189">
                <a:moveTo>
                  <a:pt x="0" y="84074"/>
                </a:moveTo>
                <a:lnTo>
                  <a:pt x="6602" y="51327"/>
                </a:lnTo>
                <a:lnTo>
                  <a:pt x="24607" y="24606"/>
                </a:lnTo>
                <a:lnTo>
                  <a:pt x="51311" y="6600"/>
                </a:lnTo>
                <a:lnTo>
                  <a:pt x="84010" y="0"/>
                </a:lnTo>
                <a:lnTo>
                  <a:pt x="3372434" y="0"/>
                </a:lnTo>
                <a:lnTo>
                  <a:pt x="3405106" y="6600"/>
                </a:lnTo>
                <a:lnTo>
                  <a:pt x="3431790" y="24606"/>
                </a:lnTo>
                <a:lnTo>
                  <a:pt x="3449783" y="51327"/>
                </a:lnTo>
                <a:lnTo>
                  <a:pt x="3456381" y="84074"/>
                </a:lnTo>
                <a:lnTo>
                  <a:pt x="3456381" y="420116"/>
                </a:lnTo>
                <a:lnTo>
                  <a:pt x="3449783" y="452788"/>
                </a:lnTo>
                <a:lnTo>
                  <a:pt x="3431790" y="479472"/>
                </a:lnTo>
                <a:lnTo>
                  <a:pt x="3405106" y="497464"/>
                </a:lnTo>
                <a:lnTo>
                  <a:pt x="3372434" y="504063"/>
                </a:lnTo>
                <a:lnTo>
                  <a:pt x="84010" y="504063"/>
                </a:lnTo>
                <a:lnTo>
                  <a:pt x="51311" y="497464"/>
                </a:lnTo>
                <a:lnTo>
                  <a:pt x="24607" y="479472"/>
                </a:lnTo>
                <a:lnTo>
                  <a:pt x="6602" y="452788"/>
                </a:lnTo>
                <a:lnTo>
                  <a:pt x="0" y="420116"/>
                </a:lnTo>
                <a:lnTo>
                  <a:pt x="0" y="84074"/>
                </a:lnTo>
                <a:close/>
              </a:path>
            </a:pathLst>
          </a:custGeom>
          <a:ln w="9525">
            <a:solidFill>
              <a:srgbClr val="30B6FC"/>
            </a:solidFill>
          </a:ln>
        </p:spPr>
        <p:txBody>
          <a:bodyPr wrap="square" lIns="0" tIns="0" rIns="0" bIns="0" rtlCol="0"/>
          <a:lstStyle/>
          <a:p>
            <a:endParaRPr/>
          </a:p>
        </p:txBody>
      </p:sp>
      <p:sp>
        <p:nvSpPr>
          <p:cNvPr id="5" name="object 5"/>
          <p:cNvSpPr txBox="1">
            <a:spLocks noGrp="1"/>
          </p:cNvSpPr>
          <p:nvPr>
            <p:ph type="body" idx="1"/>
          </p:nvPr>
        </p:nvSpPr>
        <p:spPr>
          <a:xfrm>
            <a:off x="609599" y="2160590"/>
            <a:ext cx="6347714" cy="3044423"/>
          </a:xfrm>
          <a:prstGeom prst="rect">
            <a:avLst/>
          </a:prstGeom>
        </p:spPr>
        <p:txBody>
          <a:bodyPr vert="horz" wrap="square" lIns="0" tIns="0" rIns="0" bIns="0" rtlCol="0">
            <a:spAutoFit/>
          </a:bodyPr>
          <a:lstStyle/>
          <a:p>
            <a:pPr marL="763270">
              <a:lnSpc>
                <a:spcPct val="100000"/>
              </a:lnSpc>
            </a:pPr>
            <a:r>
              <a:rPr spc="-5" dirty="0">
                <a:latin typeface="Candara"/>
                <a:cs typeface="Candara"/>
              </a:rPr>
              <a:t>Araştırma</a:t>
            </a:r>
            <a:r>
              <a:rPr spc="-75" dirty="0">
                <a:latin typeface="Candara"/>
                <a:cs typeface="Candara"/>
              </a:rPr>
              <a:t> </a:t>
            </a:r>
            <a:r>
              <a:rPr spc="-5" dirty="0">
                <a:latin typeface="Candara"/>
                <a:cs typeface="Candara"/>
              </a:rPr>
              <a:t>Konuları</a:t>
            </a:r>
          </a:p>
          <a:p>
            <a:pPr marL="548640" indent="-274320">
              <a:lnSpc>
                <a:spcPct val="100000"/>
              </a:lnSpc>
              <a:spcBef>
                <a:spcPts val="1260"/>
              </a:spcBef>
              <a:buClr>
                <a:srgbClr val="30B6FC"/>
              </a:buClr>
              <a:buFont typeface="Symbol"/>
              <a:buChar char=""/>
              <a:tabLst>
                <a:tab pos="549275" algn="l"/>
              </a:tabLst>
            </a:pPr>
            <a:r>
              <a:rPr sz="2400" b="0" dirty="0">
                <a:solidFill>
                  <a:srgbClr val="073D86"/>
                </a:solidFill>
                <a:latin typeface="Candara"/>
                <a:cs typeface="Candara"/>
              </a:rPr>
              <a:t>Su</a:t>
            </a:r>
            <a:r>
              <a:rPr sz="2400" b="0" spc="-110" dirty="0">
                <a:solidFill>
                  <a:srgbClr val="073D86"/>
                </a:solidFill>
                <a:latin typeface="Candara"/>
                <a:cs typeface="Candara"/>
              </a:rPr>
              <a:t> </a:t>
            </a:r>
            <a:r>
              <a:rPr sz="2400" b="0" spc="-5" dirty="0">
                <a:solidFill>
                  <a:srgbClr val="073D86"/>
                </a:solidFill>
                <a:latin typeface="Candara"/>
                <a:cs typeface="Candara"/>
              </a:rPr>
              <a:t>Yapıları</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sz="2400" b="0" dirty="0">
                <a:solidFill>
                  <a:srgbClr val="073D86"/>
                </a:solidFill>
                <a:latin typeface="Candara"/>
                <a:cs typeface="Candara"/>
              </a:rPr>
              <a:t>Hidrolik</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sz="2400" b="0" spc="-5" dirty="0" err="1">
                <a:solidFill>
                  <a:srgbClr val="073D86"/>
                </a:solidFill>
                <a:latin typeface="Candara"/>
                <a:cs typeface="Candara"/>
              </a:rPr>
              <a:t>Barajların</a:t>
            </a:r>
            <a:r>
              <a:rPr sz="2400" b="0" spc="-15" dirty="0">
                <a:solidFill>
                  <a:srgbClr val="073D86"/>
                </a:solidFill>
                <a:latin typeface="Candara"/>
                <a:cs typeface="Candara"/>
              </a:rPr>
              <a:t> </a:t>
            </a:r>
            <a:r>
              <a:rPr sz="2400" b="0" spc="-5" dirty="0">
                <a:solidFill>
                  <a:srgbClr val="073D86"/>
                </a:solidFill>
                <a:latin typeface="Candara"/>
                <a:cs typeface="Candara"/>
              </a:rPr>
              <a:t>Güvenliği</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sz="2400" b="0" dirty="0">
                <a:solidFill>
                  <a:srgbClr val="073D86"/>
                </a:solidFill>
                <a:latin typeface="Candara"/>
                <a:cs typeface="Candara"/>
              </a:rPr>
              <a:t>Dolu</a:t>
            </a:r>
            <a:r>
              <a:rPr sz="2400" b="0" spc="-100" dirty="0">
                <a:solidFill>
                  <a:srgbClr val="073D86"/>
                </a:solidFill>
                <a:latin typeface="Candara"/>
                <a:cs typeface="Candara"/>
              </a:rPr>
              <a:t> </a:t>
            </a:r>
            <a:r>
              <a:rPr sz="2400" b="0" spc="-5" dirty="0">
                <a:solidFill>
                  <a:srgbClr val="073D86"/>
                </a:solidFill>
                <a:latin typeface="Candara"/>
                <a:cs typeface="Candara"/>
              </a:rPr>
              <a:t>Savaklar</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sz="2400" b="0" dirty="0">
                <a:solidFill>
                  <a:srgbClr val="073D86"/>
                </a:solidFill>
                <a:latin typeface="Candara"/>
                <a:cs typeface="Candara"/>
              </a:rPr>
              <a:t>Mühendislikte İstatistik</a:t>
            </a:r>
            <a:r>
              <a:rPr sz="2400" b="0" spc="-95" dirty="0">
                <a:solidFill>
                  <a:srgbClr val="073D86"/>
                </a:solidFill>
                <a:latin typeface="Candara"/>
                <a:cs typeface="Candara"/>
              </a:rPr>
              <a:t> </a:t>
            </a:r>
            <a:r>
              <a:rPr sz="2400" b="0" dirty="0">
                <a:solidFill>
                  <a:srgbClr val="073D86"/>
                </a:solidFill>
                <a:latin typeface="Candara"/>
                <a:cs typeface="Candara"/>
              </a:rPr>
              <a:t>Uygulamaları</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sz="2400" b="0" dirty="0">
                <a:solidFill>
                  <a:srgbClr val="073D86"/>
                </a:solidFill>
                <a:latin typeface="Candara"/>
                <a:cs typeface="Candara"/>
              </a:rPr>
              <a:t>Hidrolojik </a:t>
            </a:r>
            <a:r>
              <a:rPr sz="2400" b="0" spc="-5" dirty="0">
                <a:solidFill>
                  <a:srgbClr val="073D86"/>
                </a:solidFill>
                <a:latin typeface="Candara"/>
                <a:cs typeface="Candara"/>
              </a:rPr>
              <a:t>Analiz ve</a:t>
            </a:r>
            <a:r>
              <a:rPr sz="2400" b="0" spc="-55" dirty="0">
                <a:solidFill>
                  <a:srgbClr val="073D86"/>
                </a:solidFill>
                <a:latin typeface="Candara"/>
                <a:cs typeface="Candara"/>
              </a:rPr>
              <a:t> </a:t>
            </a:r>
            <a:r>
              <a:rPr sz="2400" b="0" spc="-15" dirty="0">
                <a:solidFill>
                  <a:srgbClr val="073D86"/>
                </a:solidFill>
                <a:latin typeface="Candara"/>
                <a:cs typeface="Candara"/>
              </a:rPr>
              <a:t>Tasarım</a:t>
            </a:r>
            <a:endParaRPr sz="2400" dirty="0">
              <a:latin typeface="Candara"/>
              <a:cs typeface="Candara"/>
            </a:endParaRPr>
          </a:p>
        </p:txBody>
      </p:sp>
      <p:sp>
        <p:nvSpPr>
          <p:cNvPr id="7" name="object 8">
            <a:extLst>
              <a:ext uri="{FF2B5EF4-FFF2-40B4-BE49-F238E27FC236}">
                <a16:creationId xmlns:a16="http://schemas.microsoft.com/office/drawing/2014/main" id="{14D72B45-7D40-4A5E-B5B1-24855286DD67}"/>
              </a:ext>
            </a:extLst>
          </p:cNvPr>
          <p:cNvSpPr txBox="1">
            <a:spLocks noGrp="1"/>
          </p:cNvSpPr>
          <p:nvPr>
            <p:ph type="ftr" sz="quarter" idx="11"/>
          </p:nvPr>
        </p:nvSpPr>
        <p:spPr>
          <a:xfrm>
            <a:off x="609599" y="6041363"/>
            <a:ext cx="4622973" cy="365125"/>
          </a:xfrm>
          <a:prstGeom prst="rect">
            <a:avLst/>
          </a:prstGeom>
        </p:spPr>
        <p:txBody>
          <a:bodyPr vert="horz" wrap="square" lIns="0" tIns="0" rIns="0" bIns="0" rtlCol="0">
            <a:spAutoFit/>
          </a:bodyPr>
          <a:lstStyle/>
          <a:p>
            <a:pPr marL="12700">
              <a:lnSpc>
                <a:spcPts val="1764"/>
              </a:lnSpc>
            </a:pPr>
            <a:r>
              <a:rPr lang="tr-TR" spc="-10" dirty="0">
                <a:hlinkClick r:id="rId3"/>
              </a:rPr>
              <a:t>http://web.harran.edu.tr/insaat</a:t>
            </a:r>
            <a:endParaRPr spc="-10" dirty="0">
              <a:hlinkClick r:id="rId3"/>
            </a:endParaRPr>
          </a:p>
        </p:txBody>
      </p:sp>
    </p:spTree>
    <p:extLst>
      <p:ext uri="{BB962C8B-B14F-4D97-AF65-F5344CB8AC3E}">
        <p14:creationId xmlns:p14="http://schemas.microsoft.com/office/powerpoint/2010/main" val="330986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6" name="object 6"/>
          <p:cNvSpPr txBox="1">
            <a:spLocks noGrp="1"/>
          </p:cNvSpPr>
          <p:nvPr>
            <p:ph type="ftr" sz="quarter" idx="11"/>
          </p:nvPr>
        </p:nvSpPr>
        <p:spPr>
          <a:prstGeom prst="rect">
            <a:avLst/>
          </a:prstGeom>
        </p:spPr>
        <p:txBody>
          <a:bodyPr vert="horz" wrap="square" lIns="0" tIns="0" rIns="0" bIns="0" rtlCol="0">
            <a:spAutoFit/>
          </a:bodyPr>
          <a:lstStyle/>
          <a:p>
            <a:pPr marL="12700">
              <a:lnSpc>
                <a:spcPts val="1764"/>
              </a:lnSpc>
            </a:pPr>
            <a:r>
              <a:rPr lang="tr-TR" spc="-10" dirty="0">
                <a:hlinkClick r:id="rId2"/>
              </a:rPr>
              <a:t>http://web.harran.edu.tr/insaat</a:t>
            </a:r>
            <a:endParaRPr spc="-10" dirty="0">
              <a:hlinkClick r:id="rId2"/>
            </a:endParaRPr>
          </a:p>
        </p:txBody>
      </p:sp>
      <p:sp>
        <p:nvSpPr>
          <p:cNvPr id="3" name="object 3"/>
          <p:cNvSpPr/>
          <p:nvPr/>
        </p:nvSpPr>
        <p:spPr>
          <a:xfrm>
            <a:off x="616750" y="2060829"/>
            <a:ext cx="3744429" cy="50406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16750" y="2060829"/>
            <a:ext cx="3744595" cy="504190"/>
          </a:xfrm>
          <a:custGeom>
            <a:avLst/>
            <a:gdLst/>
            <a:ahLst/>
            <a:cxnLst/>
            <a:rect l="l" t="t" r="r" b="b"/>
            <a:pathLst>
              <a:path w="3744595" h="504189">
                <a:moveTo>
                  <a:pt x="0" y="84074"/>
                </a:moveTo>
                <a:lnTo>
                  <a:pt x="6602" y="51327"/>
                </a:lnTo>
                <a:lnTo>
                  <a:pt x="24607" y="24606"/>
                </a:lnTo>
                <a:lnTo>
                  <a:pt x="51311" y="6600"/>
                </a:lnTo>
                <a:lnTo>
                  <a:pt x="84010" y="0"/>
                </a:lnTo>
                <a:lnTo>
                  <a:pt x="3660355" y="0"/>
                </a:lnTo>
                <a:lnTo>
                  <a:pt x="3693102" y="6600"/>
                </a:lnTo>
                <a:lnTo>
                  <a:pt x="3719823" y="24606"/>
                </a:lnTo>
                <a:lnTo>
                  <a:pt x="3737829" y="51327"/>
                </a:lnTo>
                <a:lnTo>
                  <a:pt x="3744429" y="84074"/>
                </a:lnTo>
                <a:lnTo>
                  <a:pt x="3744429" y="420116"/>
                </a:lnTo>
                <a:lnTo>
                  <a:pt x="3737829" y="452788"/>
                </a:lnTo>
                <a:lnTo>
                  <a:pt x="3719823" y="479472"/>
                </a:lnTo>
                <a:lnTo>
                  <a:pt x="3693102" y="497464"/>
                </a:lnTo>
                <a:lnTo>
                  <a:pt x="3660355" y="504063"/>
                </a:lnTo>
                <a:lnTo>
                  <a:pt x="84010" y="504063"/>
                </a:lnTo>
                <a:lnTo>
                  <a:pt x="51311" y="497464"/>
                </a:lnTo>
                <a:lnTo>
                  <a:pt x="24607" y="479472"/>
                </a:lnTo>
                <a:lnTo>
                  <a:pt x="6602" y="452788"/>
                </a:lnTo>
                <a:lnTo>
                  <a:pt x="0" y="420116"/>
                </a:lnTo>
                <a:lnTo>
                  <a:pt x="0" y="84074"/>
                </a:lnTo>
                <a:close/>
              </a:path>
            </a:pathLst>
          </a:custGeom>
          <a:ln/>
        </p:spPr>
        <p:style>
          <a:lnRef idx="1">
            <a:schemeClr val="accent1"/>
          </a:lnRef>
          <a:fillRef idx="2">
            <a:schemeClr val="accent1"/>
          </a:fillRef>
          <a:effectRef idx="1">
            <a:schemeClr val="accent1"/>
          </a:effectRef>
          <a:fontRef idx="minor">
            <a:schemeClr val="dk1"/>
          </a:fontRef>
        </p:style>
        <p:txBody>
          <a:bodyPr wrap="square" lIns="0" tIns="0" rIns="0" bIns="0" rtlCol="0"/>
          <a:lstStyle/>
          <a:p>
            <a:endParaRPr/>
          </a:p>
        </p:txBody>
      </p:sp>
      <p:sp>
        <p:nvSpPr>
          <p:cNvPr id="5" name="object 5"/>
          <p:cNvSpPr txBox="1"/>
          <p:nvPr/>
        </p:nvSpPr>
        <p:spPr>
          <a:xfrm>
            <a:off x="720344" y="2110740"/>
            <a:ext cx="3470656" cy="3162404"/>
          </a:xfrm>
          <a:prstGeom prst="rect">
            <a:avLst/>
          </a:prstGeom>
        </p:spPr>
        <p:txBody>
          <a:bodyPr vert="horz" wrap="square" lIns="0" tIns="0" rIns="0" bIns="0" rtlCol="0">
            <a:spAutoFit/>
          </a:bodyPr>
          <a:lstStyle/>
          <a:p>
            <a:pPr marL="12700">
              <a:lnSpc>
                <a:spcPct val="100000"/>
              </a:lnSpc>
            </a:pPr>
            <a:r>
              <a:rPr sz="2400" b="1" spc="-5" dirty="0" err="1">
                <a:solidFill>
                  <a:srgbClr val="2861AA"/>
                </a:solidFill>
                <a:latin typeface="Candara"/>
                <a:cs typeface="Candara"/>
              </a:rPr>
              <a:t>Akademik</a:t>
            </a:r>
            <a:r>
              <a:rPr sz="2400" b="1" spc="-70" dirty="0">
                <a:solidFill>
                  <a:srgbClr val="2861AA"/>
                </a:solidFill>
                <a:latin typeface="Candara"/>
                <a:cs typeface="Candara"/>
              </a:rPr>
              <a:t> </a:t>
            </a:r>
            <a:r>
              <a:rPr sz="2400" b="1" spc="-5" dirty="0" err="1">
                <a:solidFill>
                  <a:srgbClr val="2861AA"/>
                </a:solidFill>
                <a:latin typeface="Candara"/>
                <a:cs typeface="Candara"/>
              </a:rPr>
              <a:t>Kadro</a:t>
            </a:r>
            <a:r>
              <a:rPr sz="2400" b="1" spc="-5" dirty="0">
                <a:solidFill>
                  <a:srgbClr val="2861AA"/>
                </a:solidFill>
                <a:latin typeface="Candara"/>
                <a:cs typeface="Candara"/>
              </a:rPr>
              <a:t>(20</a:t>
            </a:r>
            <a:r>
              <a:rPr lang="tr-TR" sz="2400" b="1" spc="-5" dirty="0">
                <a:solidFill>
                  <a:srgbClr val="2861AA"/>
                </a:solidFill>
                <a:latin typeface="Candara"/>
                <a:cs typeface="Candara"/>
              </a:rPr>
              <a:t>21</a:t>
            </a:r>
            <a:r>
              <a:rPr sz="2400" b="1" spc="-5" dirty="0">
                <a:solidFill>
                  <a:srgbClr val="2861AA"/>
                </a:solidFill>
                <a:latin typeface="Candara"/>
                <a:cs typeface="Candara"/>
              </a:rPr>
              <a:t>)</a:t>
            </a:r>
            <a:endParaRPr sz="2400" dirty="0">
              <a:latin typeface="Candara"/>
              <a:cs typeface="Candara"/>
            </a:endParaRPr>
          </a:p>
          <a:p>
            <a:pPr marL="292735" indent="-274320">
              <a:lnSpc>
                <a:spcPct val="100000"/>
              </a:lnSpc>
              <a:spcBef>
                <a:spcPts val="1470"/>
              </a:spcBef>
              <a:buClr>
                <a:srgbClr val="30B6FC"/>
              </a:buClr>
              <a:buFont typeface="Symbol"/>
              <a:buChar char=""/>
              <a:tabLst>
                <a:tab pos="293370" algn="l"/>
                <a:tab pos="2731770" algn="l"/>
              </a:tabLst>
            </a:pPr>
            <a:r>
              <a:rPr sz="2400" dirty="0">
                <a:solidFill>
                  <a:srgbClr val="073D86"/>
                </a:solidFill>
                <a:latin typeface="Candara"/>
                <a:cs typeface="Candara"/>
              </a:rPr>
              <a:t>Profesör	:</a:t>
            </a:r>
            <a:r>
              <a:rPr sz="2400" spc="-100" dirty="0">
                <a:solidFill>
                  <a:srgbClr val="073D86"/>
                </a:solidFill>
                <a:latin typeface="Candara"/>
                <a:cs typeface="Candara"/>
              </a:rPr>
              <a:t> </a:t>
            </a:r>
            <a:r>
              <a:rPr lang="tr-TR" sz="2400" spc="-100" dirty="0">
                <a:solidFill>
                  <a:srgbClr val="073D86"/>
                </a:solidFill>
                <a:latin typeface="Candara"/>
                <a:cs typeface="Candara"/>
              </a:rPr>
              <a:t>4</a:t>
            </a:r>
            <a:endParaRPr sz="2400" dirty="0">
              <a:latin typeface="Candara"/>
              <a:cs typeface="Candara"/>
            </a:endParaRPr>
          </a:p>
          <a:p>
            <a:pPr marL="292735" indent="-274320">
              <a:lnSpc>
                <a:spcPct val="100000"/>
              </a:lnSpc>
              <a:spcBef>
                <a:spcPts val="575"/>
              </a:spcBef>
              <a:buClr>
                <a:srgbClr val="30B6FC"/>
              </a:buClr>
              <a:buFont typeface="Symbol"/>
              <a:buChar char=""/>
              <a:tabLst>
                <a:tab pos="293370" algn="l"/>
                <a:tab pos="2761615" algn="l"/>
              </a:tabLst>
            </a:pPr>
            <a:r>
              <a:rPr sz="2400" dirty="0">
                <a:solidFill>
                  <a:srgbClr val="073D86"/>
                </a:solidFill>
                <a:latin typeface="Candara"/>
                <a:cs typeface="Candara"/>
              </a:rPr>
              <a:t>Doçent	:</a:t>
            </a:r>
            <a:r>
              <a:rPr sz="2400" spc="-110" dirty="0">
                <a:solidFill>
                  <a:srgbClr val="073D86"/>
                </a:solidFill>
                <a:latin typeface="Candara"/>
                <a:cs typeface="Candara"/>
              </a:rPr>
              <a:t> </a:t>
            </a:r>
            <a:r>
              <a:rPr lang="tr-TR" sz="2400" dirty="0">
                <a:solidFill>
                  <a:srgbClr val="073D86"/>
                </a:solidFill>
                <a:latin typeface="Candara"/>
                <a:cs typeface="Candara"/>
              </a:rPr>
              <a:t>4</a:t>
            </a:r>
            <a:endParaRPr sz="2400" dirty="0">
              <a:latin typeface="Candara"/>
              <a:cs typeface="Candara"/>
            </a:endParaRPr>
          </a:p>
          <a:p>
            <a:pPr marL="292735" indent="-274320">
              <a:lnSpc>
                <a:spcPct val="100000"/>
              </a:lnSpc>
              <a:spcBef>
                <a:spcPts val="575"/>
              </a:spcBef>
              <a:buClr>
                <a:srgbClr val="30B6FC"/>
              </a:buClr>
              <a:buFont typeface="Symbol"/>
              <a:buChar char=""/>
              <a:tabLst>
                <a:tab pos="293370" algn="l"/>
                <a:tab pos="2761615" algn="l"/>
              </a:tabLst>
            </a:pPr>
            <a:r>
              <a:rPr lang="tr-TR" sz="2400" spc="-5" dirty="0">
                <a:solidFill>
                  <a:srgbClr val="073D86"/>
                </a:solidFill>
                <a:latin typeface="Candara"/>
                <a:cs typeface="Candara"/>
              </a:rPr>
              <a:t>Dr. Öğretim Üyesi</a:t>
            </a:r>
            <a:r>
              <a:rPr sz="2400" dirty="0">
                <a:solidFill>
                  <a:srgbClr val="073D86"/>
                </a:solidFill>
                <a:latin typeface="Candara"/>
                <a:cs typeface="Candara"/>
              </a:rPr>
              <a:t>	:</a:t>
            </a:r>
            <a:r>
              <a:rPr sz="2400" spc="-110" dirty="0">
                <a:solidFill>
                  <a:srgbClr val="073D86"/>
                </a:solidFill>
                <a:latin typeface="Candara"/>
                <a:cs typeface="Candara"/>
              </a:rPr>
              <a:t> </a:t>
            </a:r>
            <a:r>
              <a:rPr lang="tr-TR" sz="2400" spc="-110" dirty="0">
                <a:solidFill>
                  <a:srgbClr val="073D86"/>
                </a:solidFill>
                <a:latin typeface="Candara"/>
                <a:cs typeface="Candara"/>
              </a:rPr>
              <a:t>4</a:t>
            </a:r>
            <a:endParaRPr sz="2400" dirty="0">
              <a:latin typeface="Candara"/>
              <a:cs typeface="Candara"/>
            </a:endParaRPr>
          </a:p>
          <a:p>
            <a:pPr marL="292735" indent="-274320">
              <a:spcBef>
                <a:spcPts val="575"/>
              </a:spcBef>
              <a:buClr>
                <a:srgbClr val="30B6FC"/>
              </a:buClr>
              <a:buFont typeface="Symbol"/>
              <a:buChar char=""/>
              <a:tabLst>
                <a:tab pos="293370" algn="l"/>
              </a:tabLst>
            </a:pPr>
            <a:r>
              <a:rPr lang="tr-TR" sz="2400" dirty="0">
                <a:solidFill>
                  <a:srgbClr val="073D86"/>
                </a:solidFill>
                <a:latin typeface="Candara"/>
                <a:cs typeface="Candara"/>
              </a:rPr>
              <a:t>Dr. Araştırma Görevlisi :</a:t>
            </a:r>
            <a:r>
              <a:rPr lang="tr-TR" sz="2400" spc="-285" dirty="0">
                <a:solidFill>
                  <a:srgbClr val="073D86"/>
                </a:solidFill>
                <a:latin typeface="Candara"/>
                <a:cs typeface="Candara"/>
              </a:rPr>
              <a:t> 1</a:t>
            </a:r>
            <a:endParaRPr lang="tr-TR" sz="2400" dirty="0">
              <a:latin typeface="Candara"/>
              <a:cs typeface="Candara"/>
            </a:endParaRPr>
          </a:p>
          <a:p>
            <a:pPr marL="292735" indent="-274320">
              <a:lnSpc>
                <a:spcPct val="100000"/>
              </a:lnSpc>
              <a:spcBef>
                <a:spcPts val="575"/>
              </a:spcBef>
              <a:buClr>
                <a:srgbClr val="30B6FC"/>
              </a:buClr>
              <a:buFont typeface="Symbol"/>
              <a:buChar char=""/>
              <a:tabLst>
                <a:tab pos="293370" algn="l"/>
              </a:tabLst>
            </a:pPr>
            <a:r>
              <a:rPr sz="2400" dirty="0" err="1">
                <a:solidFill>
                  <a:srgbClr val="073D86"/>
                </a:solidFill>
                <a:latin typeface="Candara"/>
                <a:cs typeface="Candara"/>
              </a:rPr>
              <a:t>Araştırma</a:t>
            </a:r>
            <a:r>
              <a:rPr sz="2400" dirty="0">
                <a:solidFill>
                  <a:srgbClr val="073D86"/>
                </a:solidFill>
                <a:latin typeface="Candara"/>
                <a:cs typeface="Candara"/>
              </a:rPr>
              <a:t> Görevlisi :</a:t>
            </a:r>
            <a:r>
              <a:rPr sz="2400" spc="-285" dirty="0">
                <a:solidFill>
                  <a:srgbClr val="073D86"/>
                </a:solidFill>
                <a:latin typeface="Candara"/>
                <a:cs typeface="Candara"/>
              </a:rPr>
              <a:t> </a:t>
            </a:r>
            <a:r>
              <a:rPr lang="tr-TR" sz="2400" spc="-285" dirty="0">
                <a:solidFill>
                  <a:srgbClr val="073D86"/>
                </a:solidFill>
                <a:latin typeface="Candara"/>
                <a:cs typeface="Candara"/>
              </a:rPr>
              <a:t>3</a:t>
            </a:r>
          </a:p>
          <a:p>
            <a:pPr marL="292735" indent="-274320">
              <a:lnSpc>
                <a:spcPct val="100000"/>
              </a:lnSpc>
              <a:spcBef>
                <a:spcPts val="575"/>
              </a:spcBef>
              <a:buClr>
                <a:srgbClr val="30B6FC"/>
              </a:buClr>
              <a:buFont typeface="Symbol"/>
              <a:buChar char=""/>
              <a:tabLst>
                <a:tab pos="293370" algn="l"/>
              </a:tabLst>
            </a:pPr>
            <a:endParaRPr sz="2400" dirty="0">
              <a:latin typeface="Candara"/>
              <a:cs typeface="Candar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8908" y="133245"/>
            <a:ext cx="7173518" cy="615553"/>
          </a:xfrm>
          <a:prstGeom prst="rect">
            <a:avLst/>
          </a:prstGeom>
        </p:spPr>
        <p:txBody>
          <a:bodyPr vert="horz" wrap="square" lIns="0" tIns="0" rIns="0" bIns="0" rtlCol="0">
            <a:spAutoFit/>
          </a:bodyPr>
          <a:lstStyle/>
          <a:p>
            <a:pPr marL="13335">
              <a:lnSpc>
                <a:spcPct val="100000"/>
              </a:lnSpc>
            </a:pPr>
            <a:r>
              <a:rPr lang="tr-TR" spc="-25" dirty="0"/>
              <a:t>AKADEMİK PERSONEL</a:t>
            </a:r>
            <a:endParaRPr spc="-5" dirty="0"/>
          </a:p>
        </p:txBody>
      </p:sp>
      <p:pic>
        <p:nvPicPr>
          <p:cNvPr id="12" name="Resim 11">
            <a:extLst>
              <a:ext uri="{FF2B5EF4-FFF2-40B4-BE49-F238E27FC236}">
                <a16:creationId xmlns:a16="http://schemas.microsoft.com/office/drawing/2014/main" id="{D547923D-CB99-4F66-9C0B-A5ACADE52A2F}"/>
              </a:ext>
            </a:extLst>
          </p:cNvPr>
          <p:cNvPicPr>
            <a:picLocks noChangeAspect="1"/>
          </p:cNvPicPr>
          <p:nvPr/>
        </p:nvPicPr>
        <p:blipFill>
          <a:blip r:embed="rId2"/>
          <a:stretch>
            <a:fillRect/>
          </a:stretch>
        </p:blipFill>
        <p:spPr>
          <a:xfrm>
            <a:off x="457200" y="838200"/>
            <a:ext cx="1909173" cy="5773445"/>
          </a:xfrm>
          <a:prstGeom prst="rect">
            <a:avLst/>
          </a:prstGeom>
        </p:spPr>
      </p:pic>
      <p:pic>
        <p:nvPicPr>
          <p:cNvPr id="15" name="Resim 14">
            <a:extLst>
              <a:ext uri="{FF2B5EF4-FFF2-40B4-BE49-F238E27FC236}">
                <a16:creationId xmlns:a16="http://schemas.microsoft.com/office/drawing/2014/main" id="{5E7E6DEC-CB1D-4144-BD26-8A89C9D05FEA}"/>
              </a:ext>
            </a:extLst>
          </p:cNvPr>
          <p:cNvPicPr>
            <a:picLocks noChangeAspect="1"/>
          </p:cNvPicPr>
          <p:nvPr/>
        </p:nvPicPr>
        <p:blipFill>
          <a:blip r:embed="rId3"/>
          <a:stretch>
            <a:fillRect/>
          </a:stretch>
        </p:blipFill>
        <p:spPr>
          <a:xfrm>
            <a:off x="2590800" y="838200"/>
            <a:ext cx="2114550" cy="5638800"/>
          </a:xfrm>
          <a:prstGeom prst="rect">
            <a:avLst/>
          </a:prstGeom>
        </p:spPr>
      </p:pic>
      <p:pic>
        <p:nvPicPr>
          <p:cNvPr id="17" name="Resim 16">
            <a:extLst>
              <a:ext uri="{FF2B5EF4-FFF2-40B4-BE49-F238E27FC236}">
                <a16:creationId xmlns:a16="http://schemas.microsoft.com/office/drawing/2014/main" id="{71F0FEF2-4386-4463-BCCA-BF464E35454F}"/>
              </a:ext>
            </a:extLst>
          </p:cNvPr>
          <p:cNvPicPr>
            <a:picLocks noChangeAspect="1"/>
          </p:cNvPicPr>
          <p:nvPr/>
        </p:nvPicPr>
        <p:blipFill rotWithShape="1">
          <a:blip r:embed="rId4"/>
          <a:srcRect l="952" t="-1077" r="-952" b="18515"/>
          <a:stretch/>
        </p:blipFill>
        <p:spPr>
          <a:xfrm>
            <a:off x="4577178" y="1809674"/>
            <a:ext cx="1823621" cy="5043887"/>
          </a:xfrm>
          <a:prstGeom prst="rect">
            <a:avLst/>
          </a:prstGeom>
        </p:spPr>
      </p:pic>
      <p:pic>
        <p:nvPicPr>
          <p:cNvPr id="4" name="Resim 3">
            <a:extLst>
              <a:ext uri="{FF2B5EF4-FFF2-40B4-BE49-F238E27FC236}">
                <a16:creationId xmlns:a16="http://schemas.microsoft.com/office/drawing/2014/main" id="{0A42D171-2CD7-4316-BC9A-E57AEF37CB38}"/>
              </a:ext>
            </a:extLst>
          </p:cNvPr>
          <p:cNvPicPr>
            <a:picLocks noChangeAspect="1"/>
          </p:cNvPicPr>
          <p:nvPr/>
        </p:nvPicPr>
        <p:blipFill>
          <a:blip r:embed="rId5"/>
          <a:stretch>
            <a:fillRect/>
          </a:stretch>
        </p:blipFill>
        <p:spPr>
          <a:xfrm>
            <a:off x="4705827" y="785003"/>
            <a:ext cx="1501770" cy="1032850"/>
          </a:xfrm>
          <a:prstGeom prst="rect">
            <a:avLst/>
          </a:prstGeom>
        </p:spPr>
      </p:pic>
      <p:pic>
        <p:nvPicPr>
          <p:cNvPr id="6" name="Resim 5">
            <a:extLst>
              <a:ext uri="{FF2B5EF4-FFF2-40B4-BE49-F238E27FC236}">
                <a16:creationId xmlns:a16="http://schemas.microsoft.com/office/drawing/2014/main" id="{C423464E-2FD7-4AC0-ADE8-94AC767E133A}"/>
              </a:ext>
            </a:extLst>
          </p:cNvPr>
          <p:cNvPicPr>
            <a:picLocks noChangeAspect="1"/>
          </p:cNvPicPr>
          <p:nvPr/>
        </p:nvPicPr>
        <p:blipFill>
          <a:blip r:embed="rId6"/>
          <a:stretch>
            <a:fillRect/>
          </a:stretch>
        </p:blipFill>
        <p:spPr>
          <a:xfrm>
            <a:off x="6213207" y="3124200"/>
            <a:ext cx="1405896" cy="866258"/>
          </a:xfrm>
          <a:prstGeom prst="rect">
            <a:avLst/>
          </a:prstGeom>
        </p:spPr>
      </p:pic>
    </p:spTree>
    <p:extLst>
      <p:ext uri="{BB962C8B-B14F-4D97-AF65-F5344CB8AC3E}">
        <p14:creationId xmlns:p14="http://schemas.microsoft.com/office/powerpoint/2010/main" val="3503477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01560" y="2060829"/>
            <a:ext cx="3312325" cy="504063"/>
          </a:xfrm>
          <a:prstGeom prst="rect">
            <a:avLst/>
          </a:prstGeom>
        </p:spPr>
        <p:style>
          <a:lnRef idx="3">
            <a:schemeClr val="lt1"/>
          </a:lnRef>
          <a:fillRef idx="1">
            <a:schemeClr val="accent1"/>
          </a:fillRef>
          <a:effectRef idx="1">
            <a:schemeClr val="accent1"/>
          </a:effectRef>
          <a:fontRef idx="minor">
            <a:schemeClr val="lt1"/>
          </a:fontRef>
        </p:style>
        <p:txBody>
          <a:bodyPr wrap="square" lIns="0" tIns="0" rIns="0" bIns="0" rtlCol="0"/>
          <a:lstStyle/>
          <a:p>
            <a:endParaRPr dirty="0"/>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5" name="object 5"/>
          <p:cNvSpPr txBox="1">
            <a:spLocks noGrp="1"/>
          </p:cNvSpPr>
          <p:nvPr>
            <p:ph idx="1"/>
          </p:nvPr>
        </p:nvSpPr>
        <p:spPr>
          <a:xfrm>
            <a:off x="140487" y="2076703"/>
            <a:ext cx="6565113" cy="4947508"/>
          </a:xfrm>
          <a:prstGeom prst="rect">
            <a:avLst/>
          </a:prstGeom>
        </p:spPr>
        <p:txBody>
          <a:bodyPr vert="horz" wrap="square" lIns="0" tIns="0" rIns="0" bIns="0" rtlCol="0">
            <a:spAutoFit/>
          </a:bodyPr>
          <a:lstStyle/>
          <a:p>
            <a:pPr marL="576580">
              <a:lnSpc>
                <a:spcPct val="100000"/>
              </a:lnSpc>
            </a:pPr>
            <a:r>
              <a:rPr lang="tr-TR" sz="2400" b="1" spc="-5" dirty="0">
                <a:solidFill>
                  <a:schemeClr val="bg1"/>
                </a:solidFill>
              </a:rPr>
              <a:t>MÜDEK</a:t>
            </a:r>
            <a:endParaRPr sz="2400" b="1" spc="-5" dirty="0" err="1">
              <a:solidFill>
                <a:schemeClr val="bg1"/>
              </a:solidFill>
              <a:latin typeface="Times" panose="02020603050405020304" pitchFamily="18" charset="0"/>
              <a:cs typeface="Candara"/>
            </a:endParaRPr>
          </a:p>
          <a:p>
            <a:pPr marL="548640" indent="-274320">
              <a:lnSpc>
                <a:spcPct val="100000"/>
              </a:lnSpc>
              <a:spcBef>
                <a:spcPts val="1470"/>
              </a:spcBef>
              <a:buClr>
                <a:srgbClr val="30B6FC"/>
              </a:buClr>
              <a:buFont typeface="Symbol"/>
              <a:buChar char=""/>
              <a:tabLst>
                <a:tab pos="549275" algn="l"/>
                <a:tab pos="1875155" algn="l"/>
              </a:tabLst>
            </a:pPr>
            <a:endParaRPr lang="tr-TR" sz="2400" b="0" spc="-5" dirty="0">
              <a:solidFill>
                <a:srgbClr val="073D86"/>
              </a:solidFill>
              <a:latin typeface="Candara"/>
              <a:cs typeface="Candara"/>
            </a:endParaRPr>
          </a:p>
          <a:p>
            <a:pPr marL="548640" indent="-274320">
              <a:lnSpc>
                <a:spcPct val="100000"/>
              </a:lnSpc>
              <a:spcBef>
                <a:spcPts val="1470"/>
              </a:spcBef>
              <a:buClr>
                <a:srgbClr val="30B6FC"/>
              </a:buClr>
              <a:buFont typeface="Symbol"/>
              <a:buChar char=""/>
              <a:tabLst>
                <a:tab pos="549275" algn="l"/>
                <a:tab pos="1875155" algn="l"/>
              </a:tabLst>
            </a:pPr>
            <a:endParaRPr lang="tr-TR" sz="2400" b="0" spc="-5" dirty="0">
              <a:solidFill>
                <a:srgbClr val="073D86"/>
              </a:solidFill>
            </a:endParaRPr>
          </a:p>
          <a:p>
            <a:pPr marL="274320">
              <a:lnSpc>
                <a:spcPct val="100000"/>
              </a:lnSpc>
              <a:spcBef>
                <a:spcPts val="1470"/>
              </a:spcBef>
              <a:buClr>
                <a:srgbClr val="30B6FC"/>
              </a:buClr>
              <a:tabLst>
                <a:tab pos="549275" algn="l"/>
                <a:tab pos="1875155" algn="l"/>
              </a:tabLst>
            </a:pPr>
            <a:endParaRPr lang="tr-TR" sz="2400" b="0" spc="-5" dirty="0">
              <a:solidFill>
                <a:srgbClr val="073D86"/>
              </a:solidFill>
            </a:endParaRPr>
          </a:p>
          <a:p>
            <a:pPr marL="548640" indent="-274320">
              <a:lnSpc>
                <a:spcPct val="100000"/>
              </a:lnSpc>
              <a:spcBef>
                <a:spcPts val="1470"/>
              </a:spcBef>
              <a:buClr>
                <a:srgbClr val="30B6FC"/>
              </a:buClr>
              <a:buFont typeface="Symbol"/>
              <a:buChar char=""/>
              <a:tabLst>
                <a:tab pos="549275" algn="l"/>
                <a:tab pos="1875155" algn="l"/>
              </a:tabLst>
            </a:pPr>
            <a:r>
              <a:rPr lang="tr-TR" sz="900" b="0" dirty="0"/>
              <a:t>Mühendislik Eğitim Programları Değerlendirme ve Akreditasyon Derneği (MÜDEK), farklı disiplinlerdeki mühendislik eğitim programları için akreditasyon, değerlendirme ve bilgilendirme çalışmaları yaparak Türkiye’de mühendislik eğitiminin kalitesinin yükseltilmesine katkıda bulunmak amacıyla faaliyet gösteren bir sivil toplum kuruluşudur. </a:t>
            </a:r>
          </a:p>
          <a:p>
            <a:pPr marL="548640" indent="-274320">
              <a:spcBef>
                <a:spcPts val="1470"/>
              </a:spcBef>
              <a:buClr>
                <a:srgbClr val="30B6FC"/>
              </a:buClr>
              <a:buFont typeface="Symbol"/>
              <a:buChar char=""/>
              <a:tabLst>
                <a:tab pos="549275" algn="l"/>
                <a:tab pos="1875155" algn="l"/>
              </a:tabLst>
            </a:pPr>
            <a:r>
              <a:rPr lang="tr-TR" sz="900" b="0" dirty="0"/>
              <a:t>2011 yılında çalışmalarına başlanan ve son olarak 08-10 Mart 2015 tarihlerinde MÜDEK Dış Değerlendirmeye tabi tutulan bölümümüz, bu değerlendirme sonucunda </a:t>
            </a:r>
            <a:r>
              <a:rPr lang="tr-TR" sz="900" b="0" dirty="0">
                <a:solidFill>
                  <a:srgbClr val="FF0000"/>
                </a:solidFill>
              </a:rPr>
              <a:t>MÜDEK Akreditasyonu almaya hak kazanmış</a:t>
            </a:r>
            <a:r>
              <a:rPr lang="tr-TR" sz="900" b="0" dirty="0"/>
              <a:t>, bu kapsamda akredite belgeleri </a:t>
            </a:r>
            <a:r>
              <a:rPr lang="tr-TR" sz="900" b="0" dirty="0">
                <a:solidFill>
                  <a:srgbClr val="FF0000"/>
                </a:solidFill>
              </a:rPr>
              <a:t>01 Temmuz 2015 </a:t>
            </a:r>
            <a:r>
              <a:rPr lang="tr-TR" sz="900" b="0" dirty="0"/>
              <a:t>tarihinde </a:t>
            </a:r>
            <a:r>
              <a:rPr lang="tr-TR" sz="900" b="0" dirty="0" err="1"/>
              <a:t>onaylarak</a:t>
            </a:r>
            <a:r>
              <a:rPr lang="tr-TR" sz="900" b="0" dirty="0"/>
              <a:t> bölümümüze ulaşmıştır. İnşaat Mühendisliği Bölümümüzün MÜDEK akreditasyonu yapılan ara değerlendirme sonrasında </a:t>
            </a:r>
            <a:r>
              <a:rPr lang="tr-TR" sz="900" b="0" dirty="0">
                <a:solidFill>
                  <a:srgbClr val="FF0000"/>
                </a:solidFill>
              </a:rPr>
              <a:t>30.09.2023</a:t>
            </a:r>
            <a:r>
              <a:rPr lang="tr-TR" sz="900" b="0" dirty="0"/>
              <a:t> tarihine kadar uzatılmıştır.</a:t>
            </a:r>
            <a:br>
              <a:rPr lang="tr-TR" sz="900" dirty="0"/>
            </a:br>
            <a:r>
              <a:rPr lang="tr-TR" sz="900" b="0" dirty="0"/>
              <a:t>     Bu belge ile İnşaat Mühendisliği Bölümü normal ve ikinci öğretim lisans programları </a:t>
            </a:r>
            <a:r>
              <a:rPr lang="tr-TR" sz="900" b="0" dirty="0">
                <a:solidFill>
                  <a:srgbClr val="FF0000"/>
                </a:solidFill>
              </a:rPr>
              <a:t>2+3+2 yıl süre ile akredite edilmiş olup</a:t>
            </a:r>
            <a:r>
              <a:rPr lang="tr-TR" sz="900" b="0" dirty="0"/>
              <a:t>, söz konusu programlardan mezun olan öğrencilerimize verilecek EUR-ACE Etiketli Sertifika ile alacakları diplomaları </a:t>
            </a:r>
            <a:r>
              <a:rPr lang="tr-TR" sz="900" b="0" dirty="0">
                <a:solidFill>
                  <a:srgbClr val="FF0000"/>
                </a:solidFill>
              </a:rPr>
              <a:t>Avrupa ve </a:t>
            </a:r>
            <a:r>
              <a:rPr lang="tr-TR" sz="900" b="0" dirty="0" err="1">
                <a:solidFill>
                  <a:srgbClr val="FF0000"/>
                </a:solidFill>
              </a:rPr>
              <a:t>Amerikada</a:t>
            </a:r>
            <a:r>
              <a:rPr lang="tr-TR" sz="900" b="0" dirty="0">
                <a:solidFill>
                  <a:srgbClr val="FF0000"/>
                </a:solidFill>
              </a:rPr>
              <a:t> geçerli olacaktır. </a:t>
            </a:r>
          </a:p>
          <a:p>
            <a:pPr marL="548640" indent="-274320">
              <a:lnSpc>
                <a:spcPct val="100000"/>
              </a:lnSpc>
              <a:spcBef>
                <a:spcPts val="1470"/>
              </a:spcBef>
              <a:buClr>
                <a:srgbClr val="30B6FC"/>
              </a:buClr>
              <a:buFont typeface="Symbol"/>
              <a:buChar char=""/>
              <a:tabLst>
                <a:tab pos="549275" algn="l"/>
                <a:tab pos="1875155" algn="l"/>
              </a:tabLst>
            </a:pPr>
            <a:endParaRPr lang="tr-TR" sz="2400" b="0" dirty="0"/>
          </a:p>
          <a:p>
            <a:pPr marL="548640" indent="-274320">
              <a:lnSpc>
                <a:spcPct val="100000"/>
              </a:lnSpc>
              <a:spcBef>
                <a:spcPts val="1470"/>
              </a:spcBef>
              <a:buClr>
                <a:srgbClr val="30B6FC"/>
              </a:buClr>
              <a:buFont typeface="Symbol"/>
              <a:buChar char=""/>
              <a:tabLst>
                <a:tab pos="549275" algn="l"/>
                <a:tab pos="1875155" algn="l"/>
              </a:tabLst>
            </a:pPr>
            <a:endParaRPr sz="2400" dirty="0">
              <a:latin typeface="Candara"/>
              <a:cs typeface="Candara"/>
            </a:endParaRPr>
          </a:p>
        </p:txBody>
      </p:sp>
      <p:sp>
        <p:nvSpPr>
          <p:cNvPr id="6" name="object 6"/>
          <p:cNvSpPr txBox="1">
            <a:spLocks noGrp="1"/>
          </p:cNvSpPr>
          <p:nvPr>
            <p:ph type="ftr" sz="quarter" idx="11"/>
          </p:nvPr>
        </p:nvSpPr>
        <p:spPr>
          <a:prstGeom prst="rect">
            <a:avLst/>
          </a:prstGeom>
        </p:spPr>
        <p:txBody>
          <a:bodyPr vert="horz" wrap="square" lIns="0" tIns="0" rIns="0" bIns="0" rtlCol="0">
            <a:spAutoFit/>
          </a:bodyPr>
          <a:lstStyle/>
          <a:p>
            <a:pPr marL="12700">
              <a:lnSpc>
                <a:spcPts val="1764"/>
              </a:lnSpc>
            </a:pPr>
            <a:r>
              <a:rPr lang="tr-TR" spc="-10" dirty="0">
                <a:hlinkClick r:id="rId2"/>
              </a:rPr>
              <a:t>http://web.harran.edu.tr/insaat</a:t>
            </a:r>
            <a:endParaRPr spc="-10" dirty="0">
              <a:hlinkClick r:id="rId2"/>
            </a:endParaRPr>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9" y="2743200"/>
            <a:ext cx="2590801" cy="1371600"/>
          </a:xfrm>
          <a:prstGeom prst="rect">
            <a:avLst/>
          </a:prstGeom>
        </p:spPr>
      </p:pic>
      <p:pic>
        <p:nvPicPr>
          <p:cNvPr id="9" name="Resim 8">
            <a:extLst>
              <a:ext uri="{FF2B5EF4-FFF2-40B4-BE49-F238E27FC236}">
                <a16:creationId xmlns:a16="http://schemas.microsoft.com/office/drawing/2014/main" id="{58D5D002-397E-418A-9D17-7AA1FE611C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2579" y="2205655"/>
            <a:ext cx="3312325" cy="189275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3" name="object 3"/>
          <p:cNvSpPr/>
          <p:nvPr/>
        </p:nvSpPr>
        <p:spPr>
          <a:xfrm>
            <a:off x="611555" y="2060829"/>
            <a:ext cx="4798645" cy="5040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11554" y="2060829"/>
            <a:ext cx="4798645" cy="504190"/>
          </a:xfrm>
          <a:custGeom>
            <a:avLst/>
            <a:gdLst/>
            <a:ahLst/>
            <a:cxnLst/>
            <a:rect l="l" t="t" r="r" b="b"/>
            <a:pathLst>
              <a:path w="3456940" h="504189">
                <a:moveTo>
                  <a:pt x="0" y="84074"/>
                </a:moveTo>
                <a:lnTo>
                  <a:pt x="6602" y="51327"/>
                </a:lnTo>
                <a:lnTo>
                  <a:pt x="24607" y="24606"/>
                </a:lnTo>
                <a:lnTo>
                  <a:pt x="51311" y="6600"/>
                </a:lnTo>
                <a:lnTo>
                  <a:pt x="84010" y="0"/>
                </a:lnTo>
                <a:lnTo>
                  <a:pt x="3372434" y="0"/>
                </a:lnTo>
                <a:lnTo>
                  <a:pt x="3405106" y="6600"/>
                </a:lnTo>
                <a:lnTo>
                  <a:pt x="3431790" y="24606"/>
                </a:lnTo>
                <a:lnTo>
                  <a:pt x="3449783" y="51327"/>
                </a:lnTo>
                <a:lnTo>
                  <a:pt x="3456381" y="84074"/>
                </a:lnTo>
                <a:lnTo>
                  <a:pt x="3456381" y="420116"/>
                </a:lnTo>
                <a:lnTo>
                  <a:pt x="3449783" y="452788"/>
                </a:lnTo>
                <a:lnTo>
                  <a:pt x="3431790" y="479472"/>
                </a:lnTo>
                <a:lnTo>
                  <a:pt x="3405106" y="497464"/>
                </a:lnTo>
                <a:lnTo>
                  <a:pt x="3372434" y="504063"/>
                </a:lnTo>
                <a:lnTo>
                  <a:pt x="84010" y="504063"/>
                </a:lnTo>
                <a:lnTo>
                  <a:pt x="51311" y="497464"/>
                </a:lnTo>
                <a:lnTo>
                  <a:pt x="24607" y="479472"/>
                </a:lnTo>
                <a:lnTo>
                  <a:pt x="6602" y="452788"/>
                </a:lnTo>
                <a:lnTo>
                  <a:pt x="0" y="420116"/>
                </a:lnTo>
                <a:lnTo>
                  <a:pt x="0" y="84074"/>
                </a:lnTo>
                <a:close/>
              </a:path>
            </a:pathLst>
          </a:custGeom>
          <a:ln w="9525">
            <a:solidFill>
              <a:srgbClr val="30B6FC"/>
            </a:solidFill>
          </a:ln>
        </p:spPr>
        <p:txBody>
          <a:bodyPr wrap="square" lIns="0" tIns="0" rIns="0" bIns="0" rtlCol="0"/>
          <a:lstStyle/>
          <a:p>
            <a:endParaRPr/>
          </a:p>
        </p:txBody>
      </p:sp>
      <p:sp>
        <p:nvSpPr>
          <p:cNvPr id="5" name="object 5"/>
          <p:cNvSpPr txBox="1"/>
          <p:nvPr/>
        </p:nvSpPr>
        <p:spPr>
          <a:xfrm>
            <a:off x="715162" y="2110740"/>
            <a:ext cx="6917055" cy="3885679"/>
          </a:xfrm>
          <a:prstGeom prst="rect">
            <a:avLst/>
          </a:prstGeom>
        </p:spPr>
        <p:txBody>
          <a:bodyPr vert="horz" wrap="square" lIns="0" tIns="0" rIns="0" bIns="0" rtlCol="0">
            <a:spAutoFit/>
          </a:bodyPr>
          <a:lstStyle/>
          <a:p>
            <a:pPr marL="12700">
              <a:lnSpc>
                <a:spcPct val="100000"/>
              </a:lnSpc>
            </a:pPr>
            <a:r>
              <a:rPr lang="tr-TR" sz="2400" b="1" dirty="0">
                <a:solidFill>
                  <a:srgbClr val="2861AA"/>
                </a:solidFill>
                <a:latin typeface="Candara"/>
                <a:cs typeface="Candara"/>
              </a:rPr>
              <a:t>Lisans ve </a:t>
            </a:r>
            <a:r>
              <a:rPr sz="2400" b="1" dirty="0" err="1">
                <a:solidFill>
                  <a:srgbClr val="2861AA"/>
                </a:solidFill>
                <a:latin typeface="Candara"/>
                <a:cs typeface="Candara"/>
              </a:rPr>
              <a:t>Lisansüstü</a:t>
            </a:r>
            <a:r>
              <a:rPr sz="2400" b="1" spc="-50" dirty="0">
                <a:solidFill>
                  <a:srgbClr val="2861AA"/>
                </a:solidFill>
                <a:latin typeface="Candara"/>
                <a:cs typeface="Candara"/>
              </a:rPr>
              <a:t> </a:t>
            </a:r>
            <a:r>
              <a:rPr sz="2400" b="1" spc="-5" dirty="0">
                <a:solidFill>
                  <a:srgbClr val="2861AA"/>
                </a:solidFill>
                <a:latin typeface="Candara"/>
                <a:cs typeface="Candara"/>
              </a:rPr>
              <a:t>Eğitimleri</a:t>
            </a:r>
            <a:endParaRPr sz="2400" dirty="0">
              <a:latin typeface="Candara"/>
              <a:cs typeface="Candara"/>
            </a:endParaRPr>
          </a:p>
          <a:p>
            <a:pPr marL="23495">
              <a:lnSpc>
                <a:spcPct val="100000"/>
              </a:lnSpc>
              <a:spcBef>
                <a:spcPts val="1470"/>
              </a:spcBef>
            </a:pPr>
            <a:r>
              <a:rPr lang="tr-TR" sz="2400" dirty="0">
                <a:solidFill>
                  <a:srgbClr val="073D86"/>
                </a:solidFill>
                <a:latin typeface="Candara"/>
                <a:cs typeface="Candara"/>
              </a:rPr>
              <a:t>Lisans programlarımızın dışında </a:t>
            </a:r>
            <a:r>
              <a:rPr sz="2400" dirty="0" err="1">
                <a:solidFill>
                  <a:srgbClr val="073D86"/>
                </a:solidFill>
                <a:latin typeface="Candara"/>
                <a:cs typeface="Candara"/>
              </a:rPr>
              <a:t>Mekanik</a:t>
            </a:r>
            <a:r>
              <a:rPr sz="2400" dirty="0">
                <a:solidFill>
                  <a:srgbClr val="073D86"/>
                </a:solidFill>
                <a:latin typeface="Candara"/>
                <a:cs typeface="Candara"/>
              </a:rPr>
              <a:t>, </a:t>
            </a:r>
            <a:r>
              <a:rPr sz="2400" spc="-10" dirty="0">
                <a:solidFill>
                  <a:srgbClr val="073D86"/>
                </a:solidFill>
                <a:latin typeface="Candara"/>
                <a:cs typeface="Candara"/>
              </a:rPr>
              <a:t>Yapı, </a:t>
            </a:r>
            <a:r>
              <a:rPr sz="2400" dirty="0">
                <a:solidFill>
                  <a:srgbClr val="073D86"/>
                </a:solidFill>
                <a:latin typeface="Candara"/>
                <a:cs typeface="Candara"/>
              </a:rPr>
              <a:t>Geoteknik, Ulaşım </a:t>
            </a:r>
            <a:r>
              <a:rPr sz="2400" spc="-5" dirty="0">
                <a:solidFill>
                  <a:srgbClr val="073D86"/>
                </a:solidFill>
                <a:latin typeface="Candara"/>
                <a:cs typeface="Candara"/>
              </a:rPr>
              <a:t>ve </a:t>
            </a:r>
            <a:r>
              <a:rPr sz="2400" dirty="0">
                <a:solidFill>
                  <a:srgbClr val="073D86"/>
                </a:solidFill>
                <a:latin typeface="Candara"/>
                <a:cs typeface="Candara"/>
              </a:rPr>
              <a:t>Hidrolik</a:t>
            </a:r>
            <a:r>
              <a:rPr sz="2400" spc="-40" dirty="0">
                <a:solidFill>
                  <a:srgbClr val="073D86"/>
                </a:solidFill>
                <a:latin typeface="Candara"/>
                <a:cs typeface="Candara"/>
              </a:rPr>
              <a:t> </a:t>
            </a:r>
            <a:r>
              <a:rPr sz="2400" spc="-5" dirty="0">
                <a:solidFill>
                  <a:srgbClr val="073D86"/>
                </a:solidFill>
                <a:latin typeface="Candara"/>
                <a:cs typeface="Candara"/>
              </a:rPr>
              <a:t>Anabilim</a:t>
            </a:r>
            <a:endParaRPr sz="2400" dirty="0">
              <a:latin typeface="Candara"/>
              <a:cs typeface="Candara"/>
            </a:endParaRPr>
          </a:p>
          <a:p>
            <a:pPr marL="23495" marR="286385">
              <a:lnSpc>
                <a:spcPct val="100000"/>
              </a:lnSpc>
            </a:pPr>
            <a:r>
              <a:rPr sz="2400" dirty="0">
                <a:solidFill>
                  <a:srgbClr val="073D86"/>
                </a:solidFill>
                <a:latin typeface="Candara"/>
                <a:cs typeface="Candara"/>
              </a:rPr>
              <a:t>Dallarında </a:t>
            </a:r>
            <a:r>
              <a:rPr sz="2400" spc="-10" dirty="0">
                <a:solidFill>
                  <a:srgbClr val="073D86"/>
                </a:solidFill>
                <a:latin typeface="Candara"/>
                <a:cs typeface="Candara"/>
              </a:rPr>
              <a:t>Yüksek </a:t>
            </a:r>
            <a:r>
              <a:rPr sz="2400" dirty="0" err="1">
                <a:solidFill>
                  <a:srgbClr val="073D86"/>
                </a:solidFill>
                <a:latin typeface="Candara"/>
                <a:cs typeface="Candara"/>
              </a:rPr>
              <a:t>Lisans</a:t>
            </a:r>
            <a:r>
              <a:rPr sz="2400" dirty="0">
                <a:solidFill>
                  <a:srgbClr val="073D86"/>
                </a:solidFill>
                <a:latin typeface="Candara"/>
                <a:cs typeface="Candara"/>
              </a:rPr>
              <a:t> </a:t>
            </a:r>
            <a:r>
              <a:rPr lang="tr-TR" sz="2400" dirty="0">
                <a:solidFill>
                  <a:srgbClr val="073D86"/>
                </a:solidFill>
                <a:latin typeface="Candara"/>
                <a:cs typeface="Candara"/>
              </a:rPr>
              <a:t>ve Doktora </a:t>
            </a:r>
            <a:r>
              <a:rPr sz="2400" dirty="0">
                <a:solidFill>
                  <a:srgbClr val="073D86"/>
                </a:solidFill>
                <a:latin typeface="Candara"/>
                <a:cs typeface="Candara"/>
              </a:rPr>
              <a:t>program</a:t>
            </a:r>
            <a:r>
              <a:rPr lang="tr-TR" sz="2400" dirty="0" err="1">
                <a:solidFill>
                  <a:srgbClr val="073D86"/>
                </a:solidFill>
                <a:latin typeface="Candara"/>
                <a:cs typeface="Candara"/>
              </a:rPr>
              <a:t>ları</a:t>
            </a:r>
            <a:r>
              <a:rPr sz="2400" spc="-50" dirty="0">
                <a:solidFill>
                  <a:srgbClr val="073D86"/>
                </a:solidFill>
                <a:latin typeface="Candara"/>
                <a:cs typeface="Candara"/>
              </a:rPr>
              <a:t> </a:t>
            </a:r>
            <a:r>
              <a:rPr sz="2400" dirty="0" err="1">
                <a:solidFill>
                  <a:srgbClr val="073D86"/>
                </a:solidFill>
                <a:latin typeface="Candara"/>
                <a:cs typeface="Candara"/>
              </a:rPr>
              <a:t>yürütülmektedir</a:t>
            </a:r>
            <a:r>
              <a:rPr lang="tr-TR" sz="2400" dirty="0">
                <a:solidFill>
                  <a:srgbClr val="073D86"/>
                </a:solidFill>
                <a:latin typeface="Candara"/>
                <a:cs typeface="Candara"/>
              </a:rPr>
              <a:t>. </a:t>
            </a:r>
          </a:p>
          <a:p>
            <a:pPr marL="23495" marR="286385">
              <a:lnSpc>
                <a:spcPct val="100000"/>
              </a:lnSpc>
            </a:pPr>
            <a:endParaRPr lang="tr-TR" sz="2400" dirty="0">
              <a:solidFill>
                <a:srgbClr val="073D86"/>
              </a:solidFill>
              <a:latin typeface="Candara"/>
              <a:cs typeface="Candara"/>
            </a:endParaRPr>
          </a:p>
          <a:p>
            <a:pPr marL="23495" marR="286385">
              <a:lnSpc>
                <a:spcPct val="100000"/>
              </a:lnSpc>
            </a:pPr>
            <a:r>
              <a:rPr lang="tr-TR" sz="2400" dirty="0">
                <a:solidFill>
                  <a:srgbClr val="073D86"/>
                </a:solidFill>
                <a:latin typeface="Candara"/>
                <a:cs typeface="Candara"/>
              </a:rPr>
              <a:t>Bölümümüzde bugün itibariyle 746 lisans, 80 yüksek lisans ve 28 doktora öğrencisi bulunmakta olup öğretim üyesi başına düşen toplam öğrenci sayısı yaklaşık 78’dir.</a:t>
            </a:r>
            <a:endParaRPr sz="2400" dirty="0">
              <a:latin typeface="Candara"/>
              <a:cs typeface="Candara"/>
            </a:endParaRPr>
          </a:p>
        </p:txBody>
      </p:sp>
      <p:sp>
        <p:nvSpPr>
          <p:cNvPr id="8" name="object 6">
            <a:extLst>
              <a:ext uri="{FF2B5EF4-FFF2-40B4-BE49-F238E27FC236}">
                <a16:creationId xmlns:a16="http://schemas.microsoft.com/office/drawing/2014/main" id="{B92F3671-BE5F-4053-A0A3-5788B987B9DD}"/>
              </a:ext>
            </a:extLst>
          </p:cNvPr>
          <p:cNvSpPr txBox="1">
            <a:spLocks noGrp="1"/>
          </p:cNvSpPr>
          <p:nvPr>
            <p:ph type="ftr" sz="quarter" idx="11"/>
          </p:nvPr>
        </p:nvSpPr>
        <p:spPr>
          <a:xfrm>
            <a:off x="609599" y="6041363"/>
            <a:ext cx="4622973" cy="365125"/>
          </a:xfrm>
          <a:prstGeom prst="rect">
            <a:avLst/>
          </a:prstGeom>
        </p:spPr>
        <p:txBody>
          <a:bodyPr vert="horz" wrap="square" lIns="0" tIns="0" rIns="0" bIns="0" rtlCol="0">
            <a:spAutoFit/>
          </a:bodyPr>
          <a:lstStyle/>
          <a:p>
            <a:pPr marL="12700">
              <a:lnSpc>
                <a:spcPts val="1764"/>
              </a:lnSpc>
            </a:pPr>
            <a:r>
              <a:rPr lang="tr-TR" spc="-10" dirty="0">
                <a:hlinkClick r:id="rId3"/>
              </a:rPr>
              <a:t>http://web.harran.edu.tr/insaat</a:t>
            </a:r>
            <a:endParaRPr spc="-10" dirty="0">
              <a:hlinkClick r:id="rId3"/>
            </a:endParaRPr>
          </a:p>
        </p:txBody>
      </p:sp>
    </p:spTree>
    <p:extLst>
      <p:ext uri="{BB962C8B-B14F-4D97-AF65-F5344CB8AC3E}">
        <p14:creationId xmlns:p14="http://schemas.microsoft.com/office/powerpoint/2010/main" val="2820337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6" name="object 6"/>
          <p:cNvSpPr txBox="1">
            <a:spLocks noGrp="1"/>
          </p:cNvSpPr>
          <p:nvPr>
            <p:ph type="ftr" sz="quarter" idx="11"/>
          </p:nvPr>
        </p:nvSpPr>
        <p:spPr>
          <a:xfrm>
            <a:off x="609599" y="5884015"/>
            <a:ext cx="4622973" cy="365125"/>
          </a:xfrm>
          <a:prstGeom prst="rect">
            <a:avLst/>
          </a:prstGeom>
        </p:spPr>
        <p:txBody>
          <a:bodyPr vert="horz" wrap="square" lIns="0" tIns="0" rIns="0" bIns="0" rtlCol="0">
            <a:spAutoFit/>
          </a:bodyPr>
          <a:lstStyle/>
          <a:p>
            <a:pPr marL="12700">
              <a:lnSpc>
                <a:spcPts val="1764"/>
              </a:lnSpc>
            </a:pPr>
            <a:r>
              <a:rPr lang="tr-TR" spc="-10" dirty="0">
                <a:hlinkClick r:id="rId2"/>
              </a:rPr>
              <a:t>http://web.harran.edu.tr/insaat</a:t>
            </a:r>
            <a:endParaRPr spc="-10" dirty="0">
              <a:hlinkClick r:id="rId2"/>
            </a:endParaRPr>
          </a:p>
        </p:txBody>
      </p:sp>
      <p:sp>
        <p:nvSpPr>
          <p:cNvPr id="5" name="object 5"/>
          <p:cNvSpPr txBox="1"/>
          <p:nvPr/>
        </p:nvSpPr>
        <p:spPr>
          <a:xfrm>
            <a:off x="533400" y="1967390"/>
            <a:ext cx="6917055" cy="2039020"/>
          </a:xfrm>
          <a:prstGeom prst="rect">
            <a:avLst/>
          </a:prstGeom>
        </p:spPr>
        <p:txBody>
          <a:bodyPr vert="horz" wrap="square" lIns="0" tIns="0" rIns="0" bIns="0" rtlCol="0">
            <a:spAutoFit/>
          </a:bodyPr>
          <a:lstStyle/>
          <a:p>
            <a:pPr marL="12700">
              <a:lnSpc>
                <a:spcPct val="100000"/>
              </a:lnSpc>
            </a:pPr>
            <a:r>
              <a:rPr lang="tr-TR" sz="2400" b="1" dirty="0">
                <a:solidFill>
                  <a:srgbClr val="2861AA"/>
                </a:solidFill>
                <a:latin typeface="Candara"/>
                <a:cs typeface="Candara"/>
              </a:rPr>
              <a:t>Lisans ve </a:t>
            </a:r>
            <a:r>
              <a:rPr sz="2400" b="1" dirty="0" err="1">
                <a:solidFill>
                  <a:srgbClr val="2861AA"/>
                </a:solidFill>
                <a:latin typeface="Candara"/>
                <a:cs typeface="Candara"/>
              </a:rPr>
              <a:t>Lisansüstü</a:t>
            </a:r>
            <a:r>
              <a:rPr sz="2400" b="1" spc="-50" dirty="0">
                <a:solidFill>
                  <a:srgbClr val="2861AA"/>
                </a:solidFill>
                <a:latin typeface="Candara"/>
                <a:cs typeface="Candara"/>
              </a:rPr>
              <a:t> </a:t>
            </a:r>
            <a:r>
              <a:rPr sz="2400" b="1" spc="-5" dirty="0">
                <a:solidFill>
                  <a:srgbClr val="2861AA"/>
                </a:solidFill>
                <a:latin typeface="Candara"/>
                <a:cs typeface="Candara"/>
              </a:rPr>
              <a:t>Eğitimleri</a:t>
            </a:r>
            <a:endParaRPr sz="2400" dirty="0">
              <a:latin typeface="Candara"/>
              <a:cs typeface="Candara"/>
            </a:endParaRPr>
          </a:p>
          <a:p>
            <a:pPr marL="23495">
              <a:lnSpc>
                <a:spcPct val="100000"/>
              </a:lnSpc>
              <a:spcBef>
                <a:spcPts val="1470"/>
              </a:spcBef>
            </a:pPr>
            <a:r>
              <a:rPr lang="tr-TR" sz="2400" dirty="0">
                <a:solidFill>
                  <a:srgbClr val="073D86"/>
                </a:solidFill>
                <a:latin typeface="Candara"/>
                <a:cs typeface="Candara"/>
              </a:rPr>
              <a:t>Lisans programlarımızın dışında </a:t>
            </a:r>
            <a:r>
              <a:rPr sz="2400" dirty="0" err="1">
                <a:solidFill>
                  <a:srgbClr val="073D86"/>
                </a:solidFill>
                <a:latin typeface="Candara"/>
                <a:cs typeface="Candara"/>
              </a:rPr>
              <a:t>Mekanik</a:t>
            </a:r>
            <a:r>
              <a:rPr sz="2400" dirty="0">
                <a:solidFill>
                  <a:srgbClr val="073D86"/>
                </a:solidFill>
                <a:latin typeface="Candara"/>
                <a:cs typeface="Candara"/>
              </a:rPr>
              <a:t>, </a:t>
            </a:r>
            <a:r>
              <a:rPr sz="2400" spc="-10" dirty="0">
                <a:solidFill>
                  <a:srgbClr val="073D86"/>
                </a:solidFill>
                <a:latin typeface="Candara"/>
                <a:cs typeface="Candara"/>
              </a:rPr>
              <a:t>Yapı, </a:t>
            </a:r>
            <a:r>
              <a:rPr sz="2400" dirty="0">
                <a:solidFill>
                  <a:srgbClr val="073D86"/>
                </a:solidFill>
                <a:latin typeface="Candara"/>
                <a:cs typeface="Candara"/>
              </a:rPr>
              <a:t>Geoteknik, Ulaşım </a:t>
            </a:r>
            <a:r>
              <a:rPr sz="2400" spc="-5" dirty="0">
                <a:solidFill>
                  <a:srgbClr val="073D86"/>
                </a:solidFill>
                <a:latin typeface="Candara"/>
                <a:cs typeface="Candara"/>
              </a:rPr>
              <a:t>ve </a:t>
            </a:r>
            <a:r>
              <a:rPr sz="2400" dirty="0">
                <a:solidFill>
                  <a:srgbClr val="073D86"/>
                </a:solidFill>
                <a:latin typeface="Candara"/>
                <a:cs typeface="Candara"/>
              </a:rPr>
              <a:t>Hidrolik</a:t>
            </a:r>
            <a:r>
              <a:rPr sz="2400" spc="-40" dirty="0">
                <a:solidFill>
                  <a:srgbClr val="073D86"/>
                </a:solidFill>
                <a:latin typeface="Candara"/>
                <a:cs typeface="Candara"/>
              </a:rPr>
              <a:t> </a:t>
            </a:r>
            <a:r>
              <a:rPr sz="2400" spc="-5" dirty="0">
                <a:solidFill>
                  <a:srgbClr val="073D86"/>
                </a:solidFill>
                <a:latin typeface="Candara"/>
                <a:cs typeface="Candara"/>
              </a:rPr>
              <a:t>Anabilim</a:t>
            </a:r>
            <a:endParaRPr sz="2400" dirty="0">
              <a:latin typeface="Candara"/>
              <a:cs typeface="Candara"/>
            </a:endParaRPr>
          </a:p>
          <a:p>
            <a:pPr marL="23495" marR="286385">
              <a:lnSpc>
                <a:spcPct val="100000"/>
              </a:lnSpc>
            </a:pPr>
            <a:r>
              <a:rPr sz="2400" dirty="0">
                <a:solidFill>
                  <a:srgbClr val="073D86"/>
                </a:solidFill>
                <a:latin typeface="Candara"/>
                <a:cs typeface="Candara"/>
              </a:rPr>
              <a:t>Dallarında </a:t>
            </a:r>
            <a:r>
              <a:rPr sz="2400" spc="-10" dirty="0">
                <a:solidFill>
                  <a:srgbClr val="073D86"/>
                </a:solidFill>
                <a:latin typeface="Candara"/>
                <a:cs typeface="Candara"/>
              </a:rPr>
              <a:t>Yüksek </a:t>
            </a:r>
            <a:r>
              <a:rPr sz="2400" dirty="0" err="1">
                <a:solidFill>
                  <a:srgbClr val="073D86"/>
                </a:solidFill>
                <a:latin typeface="Candara"/>
                <a:cs typeface="Candara"/>
              </a:rPr>
              <a:t>Lisans</a:t>
            </a:r>
            <a:r>
              <a:rPr sz="2400" dirty="0">
                <a:solidFill>
                  <a:srgbClr val="073D86"/>
                </a:solidFill>
                <a:latin typeface="Candara"/>
                <a:cs typeface="Candara"/>
              </a:rPr>
              <a:t> </a:t>
            </a:r>
            <a:r>
              <a:rPr lang="tr-TR" sz="2400" dirty="0">
                <a:solidFill>
                  <a:srgbClr val="073D86"/>
                </a:solidFill>
                <a:latin typeface="Candara"/>
                <a:cs typeface="Candara"/>
              </a:rPr>
              <a:t>ve Doktora </a:t>
            </a:r>
            <a:r>
              <a:rPr sz="2400" dirty="0">
                <a:solidFill>
                  <a:srgbClr val="073D86"/>
                </a:solidFill>
                <a:latin typeface="Candara"/>
                <a:cs typeface="Candara"/>
              </a:rPr>
              <a:t>program</a:t>
            </a:r>
            <a:r>
              <a:rPr lang="tr-TR" sz="2400" dirty="0" err="1">
                <a:solidFill>
                  <a:srgbClr val="073D86"/>
                </a:solidFill>
                <a:latin typeface="Candara"/>
                <a:cs typeface="Candara"/>
              </a:rPr>
              <a:t>ları</a:t>
            </a:r>
            <a:r>
              <a:rPr sz="2400" spc="-50" dirty="0">
                <a:solidFill>
                  <a:srgbClr val="073D86"/>
                </a:solidFill>
                <a:latin typeface="Candara"/>
                <a:cs typeface="Candara"/>
              </a:rPr>
              <a:t> </a:t>
            </a:r>
            <a:r>
              <a:rPr sz="2400" dirty="0" err="1">
                <a:solidFill>
                  <a:srgbClr val="073D86"/>
                </a:solidFill>
                <a:latin typeface="Candara"/>
                <a:cs typeface="Candara"/>
              </a:rPr>
              <a:t>yürütülmektedir</a:t>
            </a:r>
            <a:r>
              <a:rPr lang="tr-TR" sz="2400" dirty="0">
                <a:solidFill>
                  <a:srgbClr val="073D86"/>
                </a:solidFill>
                <a:latin typeface="Candara"/>
                <a:cs typeface="Candara"/>
              </a:rPr>
              <a:t>.</a:t>
            </a:r>
            <a:endParaRPr sz="2400" dirty="0">
              <a:latin typeface="Candara"/>
              <a:cs typeface="Candar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611555" y="2060829"/>
            <a:ext cx="3456381" cy="504063"/>
          </a:xfrm>
          <a:prstGeom prst="rect">
            <a:avLst/>
          </a:prstGeom>
        </p:spPr>
        <p:style>
          <a:lnRef idx="1">
            <a:schemeClr val="accent1"/>
          </a:lnRef>
          <a:fillRef idx="2">
            <a:schemeClr val="accent1"/>
          </a:fillRef>
          <a:effectRef idx="1">
            <a:schemeClr val="accent1"/>
          </a:effectRef>
          <a:fontRef idx="minor">
            <a:schemeClr val="dk1"/>
          </a:fontRef>
        </p:style>
        <p:txBody>
          <a:bodyPr wrap="square" lIns="0" tIns="0" rIns="0" bIns="0" rtlCol="0"/>
          <a:lstStyle/>
          <a:p>
            <a:endParaRPr dirty="0"/>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5" name="object 5"/>
          <p:cNvSpPr txBox="1">
            <a:spLocks noGrp="1"/>
          </p:cNvSpPr>
          <p:nvPr>
            <p:ph idx="1"/>
          </p:nvPr>
        </p:nvSpPr>
        <p:spPr>
          <a:xfrm>
            <a:off x="140487" y="2076703"/>
            <a:ext cx="8863025" cy="4047262"/>
          </a:xfrm>
          <a:prstGeom prst="rect">
            <a:avLst/>
          </a:prstGeom>
        </p:spPr>
        <p:txBody>
          <a:bodyPr vert="horz" wrap="square" lIns="0" tIns="50800" rIns="0" bIns="0" rtlCol="0">
            <a:spAutoFit/>
          </a:bodyPr>
          <a:lstStyle/>
          <a:p>
            <a:pPr marL="587375">
              <a:lnSpc>
                <a:spcPct val="100000"/>
              </a:lnSpc>
            </a:pPr>
            <a:r>
              <a:rPr sz="2400" spc="-5" dirty="0"/>
              <a:t>Laboratuvarlar</a:t>
            </a:r>
            <a:endParaRPr sz="2400" dirty="0"/>
          </a:p>
          <a:p>
            <a:pPr marL="872490" indent="-274320">
              <a:spcBef>
                <a:spcPts val="1340"/>
              </a:spcBef>
              <a:buClr>
                <a:srgbClr val="30B6FC"/>
              </a:buClr>
              <a:buFont typeface="Symbol"/>
              <a:buChar char=""/>
              <a:tabLst>
                <a:tab pos="873125" algn="l"/>
              </a:tabLst>
            </a:pPr>
            <a:r>
              <a:rPr lang="tr-TR" sz="1600" dirty="0">
                <a:solidFill>
                  <a:srgbClr val="FF0000"/>
                </a:solidFill>
              </a:rPr>
              <a:t>Aktif Laboratuvarlarımız</a:t>
            </a:r>
          </a:p>
          <a:p>
            <a:pPr marL="872490" indent="-274320">
              <a:spcBef>
                <a:spcPts val="1340"/>
              </a:spcBef>
              <a:buClr>
                <a:srgbClr val="30B6FC"/>
              </a:buClr>
              <a:buFont typeface="Symbol"/>
              <a:buChar char=""/>
              <a:tabLst>
                <a:tab pos="873125" algn="l"/>
              </a:tabLst>
            </a:pPr>
            <a:r>
              <a:rPr lang="tr-TR" sz="1600" b="0" dirty="0" err="1">
                <a:solidFill>
                  <a:srgbClr val="073D86"/>
                </a:solidFill>
              </a:rPr>
              <a:t>Geoteknik</a:t>
            </a:r>
            <a:r>
              <a:rPr lang="tr-TR" sz="1600" b="0" dirty="0">
                <a:solidFill>
                  <a:srgbClr val="073D86"/>
                </a:solidFill>
              </a:rPr>
              <a:t> Mekaniği</a:t>
            </a:r>
            <a:r>
              <a:rPr lang="tr-TR" sz="1600" b="0" spc="-85" dirty="0">
                <a:solidFill>
                  <a:srgbClr val="073D86"/>
                </a:solidFill>
              </a:rPr>
              <a:t> </a:t>
            </a:r>
            <a:r>
              <a:rPr lang="tr-TR" sz="1600" b="0" dirty="0">
                <a:solidFill>
                  <a:srgbClr val="073D86"/>
                </a:solidFill>
              </a:rPr>
              <a:t>Laboratuvarı</a:t>
            </a:r>
          </a:p>
          <a:p>
            <a:pPr marL="872490" indent="-274320">
              <a:spcBef>
                <a:spcPts val="1340"/>
              </a:spcBef>
              <a:buClr>
                <a:srgbClr val="30B6FC"/>
              </a:buClr>
              <a:buFont typeface="Symbol"/>
              <a:buChar char=""/>
              <a:tabLst>
                <a:tab pos="873125" algn="l"/>
              </a:tabLst>
            </a:pPr>
            <a:r>
              <a:rPr lang="tr-TR" sz="1600" b="0" dirty="0">
                <a:solidFill>
                  <a:srgbClr val="073D86"/>
                </a:solidFill>
              </a:rPr>
              <a:t>Hidrolik</a:t>
            </a:r>
            <a:r>
              <a:rPr lang="tr-TR" sz="1600" b="0" spc="-100" dirty="0">
                <a:solidFill>
                  <a:srgbClr val="073D86"/>
                </a:solidFill>
              </a:rPr>
              <a:t> </a:t>
            </a:r>
            <a:r>
              <a:rPr lang="tr-TR" sz="1600" b="0" dirty="0">
                <a:solidFill>
                  <a:srgbClr val="073D86"/>
                </a:solidFill>
              </a:rPr>
              <a:t>Laboratuvarı</a:t>
            </a:r>
            <a:endParaRPr lang="tr-TR" sz="1600" b="0" spc="-10" dirty="0">
              <a:solidFill>
                <a:srgbClr val="073D86"/>
              </a:solidFill>
            </a:endParaRPr>
          </a:p>
          <a:p>
            <a:pPr marL="872490" indent="-274320">
              <a:lnSpc>
                <a:spcPct val="100000"/>
              </a:lnSpc>
              <a:spcBef>
                <a:spcPts val="1340"/>
              </a:spcBef>
              <a:buClr>
                <a:srgbClr val="30B6FC"/>
              </a:buClr>
              <a:buFont typeface="Symbol"/>
              <a:buChar char=""/>
              <a:tabLst>
                <a:tab pos="873125" algn="l"/>
              </a:tabLst>
            </a:pPr>
            <a:r>
              <a:rPr sz="1600" b="0" spc="-10" dirty="0" err="1">
                <a:solidFill>
                  <a:srgbClr val="073D86"/>
                </a:solidFill>
              </a:rPr>
              <a:t>Yapı</a:t>
            </a:r>
            <a:r>
              <a:rPr sz="1600" b="0" spc="-45" dirty="0">
                <a:solidFill>
                  <a:srgbClr val="073D86"/>
                </a:solidFill>
              </a:rPr>
              <a:t> </a:t>
            </a:r>
            <a:r>
              <a:rPr sz="1600" b="0" spc="-5" dirty="0" err="1">
                <a:solidFill>
                  <a:srgbClr val="073D86"/>
                </a:solidFill>
              </a:rPr>
              <a:t>Laboratuvarı</a:t>
            </a:r>
            <a:endParaRPr lang="tr-TR" sz="1600" b="0" spc="-5" dirty="0">
              <a:solidFill>
                <a:srgbClr val="073D86"/>
              </a:solidFill>
            </a:endParaRPr>
          </a:p>
          <a:p>
            <a:pPr marL="872490" indent="-274320">
              <a:spcBef>
                <a:spcPts val="1340"/>
              </a:spcBef>
              <a:buClr>
                <a:srgbClr val="30B6FC"/>
              </a:buClr>
              <a:buFont typeface="Symbol"/>
              <a:buChar char=""/>
              <a:tabLst>
                <a:tab pos="873125" algn="l"/>
              </a:tabLst>
            </a:pPr>
            <a:r>
              <a:rPr lang="tr-TR" sz="1600" b="0" spc="-10" dirty="0">
                <a:solidFill>
                  <a:srgbClr val="073D86"/>
                </a:solidFill>
              </a:rPr>
              <a:t>Yapı </a:t>
            </a:r>
            <a:r>
              <a:rPr lang="tr-TR" sz="1600" b="0" dirty="0">
                <a:solidFill>
                  <a:srgbClr val="073D86"/>
                </a:solidFill>
              </a:rPr>
              <a:t>Malzemesi</a:t>
            </a:r>
            <a:r>
              <a:rPr lang="tr-TR" sz="1600" b="0" spc="-95" dirty="0">
                <a:solidFill>
                  <a:srgbClr val="073D86"/>
                </a:solidFill>
              </a:rPr>
              <a:t> </a:t>
            </a:r>
            <a:r>
              <a:rPr lang="tr-TR" sz="1600" b="0" dirty="0">
                <a:solidFill>
                  <a:srgbClr val="073D86"/>
                </a:solidFill>
              </a:rPr>
              <a:t>Laboratuvarı</a:t>
            </a:r>
            <a:endParaRPr lang="tr-TR" sz="1600" b="0" spc="-5" dirty="0">
              <a:solidFill>
                <a:srgbClr val="073D86"/>
              </a:solidFill>
            </a:endParaRPr>
          </a:p>
          <a:p>
            <a:pPr marL="872490" indent="-274320">
              <a:spcBef>
                <a:spcPts val="1340"/>
              </a:spcBef>
              <a:buClr>
                <a:srgbClr val="30B6FC"/>
              </a:buClr>
              <a:buFont typeface="Symbol"/>
              <a:buChar char=""/>
              <a:tabLst>
                <a:tab pos="873125" algn="l"/>
              </a:tabLst>
            </a:pPr>
            <a:r>
              <a:rPr lang="tr-TR" sz="1600" b="0" dirty="0">
                <a:solidFill>
                  <a:srgbClr val="073D86"/>
                </a:solidFill>
              </a:rPr>
              <a:t>Bilgisayar Laboratuvarı</a:t>
            </a:r>
          </a:p>
          <a:p>
            <a:pPr marL="872490" indent="-274320">
              <a:spcBef>
                <a:spcPts val="1340"/>
              </a:spcBef>
              <a:buClr>
                <a:srgbClr val="30B6FC"/>
              </a:buClr>
              <a:buFont typeface="Symbol"/>
              <a:buChar char=""/>
              <a:tabLst>
                <a:tab pos="873125" algn="l"/>
              </a:tabLst>
            </a:pPr>
            <a:r>
              <a:rPr lang="tr-TR" sz="1600" b="0" dirty="0">
                <a:solidFill>
                  <a:srgbClr val="073D86"/>
                </a:solidFill>
              </a:rPr>
              <a:t>Ulaştırma</a:t>
            </a:r>
            <a:r>
              <a:rPr lang="tr-TR" sz="1600" b="0" spc="-114" dirty="0">
                <a:solidFill>
                  <a:srgbClr val="073D86"/>
                </a:solidFill>
              </a:rPr>
              <a:t> </a:t>
            </a:r>
            <a:r>
              <a:rPr lang="tr-TR" sz="1600" b="0" dirty="0">
                <a:solidFill>
                  <a:srgbClr val="073D86"/>
                </a:solidFill>
              </a:rPr>
              <a:t>Laboratuvarı</a:t>
            </a:r>
          </a:p>
          <a:p>
            <a:pPr marL="872490" indent="-274320">
              <a:spcBef>
                <a:spcPts val="1340"/>
              </a:spcBef>
              <a:buClr>
                <a:srgbClr val="30B6FC"/>
              </a:buClr>
              <a:buFont typeface="Symbol"/>
              <a:buChar char=""/>
              <a:tabLst>
                <a:tab pos="873125" algn="l"/>
              </a:tabLst>
            </a:pPr>
            <a:r>
              <a:rPr lang="tr-TR" sz="1600" dirty="0">
                <a:solidFill>
                  <a:srgbClr val="FF0000"/>
                </a:solidFill>
              </a:rPr>
              <a:t>Kullanıma Açmayı Planladığımız Laboratuvarlarımız</a:t>
            </a:r>
            <a:endParaRPr sz="1600" dirty="0">
              <a:solidFill>
                <a:srgbClr val="FF0000"/>
              </a:solidFill>
            </a:endParaRPr>
          </a:p>
          <a:p>
            <a:pPr marL="872490" indent="-274320">
              <a:lnSpc>
                <a:spcPct val="100000"/>
              </a:lnSpc>
              <a:spcBef>
                <a:spcPts val="575"/>
              </a:spcBef>
              <a:buClr>
                <a:srgbClr val="30B6FC"/>
              </a:buClr>
              <a:buFont typeface="Symbol"/>
              <a:buChar char=""/>
              <a:tabLst>
                <a:tab pos="873125" algn="l"/>
              </a:tabLst>
            </a:pPr>
            <a:r>
              <a:rPr sz="1600" b="0" dirty="0" err="1">
                <a:solidFill>
                  <a:srgbClr val="073D86"/>
                </a:solidFill>
              </a:rPr>
              <a:t>Mekanik</a:t>
            </a:r>
            <a:r>
              <a:rPr sz="1600" b="0" spc="-95" dirty="0">
                <a:solidFill>
                  <a:srgbClr val="073D86"/>
                </a:solidFill>
              </a:rPr>
              <a:t> </a:t>
            </a:r>
            <a:r>
              <a:rPr sz="1600" b="0" dirty="0" err="1">
                <a:solidFill>
                  <a:srgbClr val="073D86"/>
                </a:solidFill>
              </a:rPr>
              <a:t>Laboratuvarı</a:t>
            </a:r>
            <a:endParaRPr sz="1600" dirty="0"/>
          </a:p>
        </p:txBody>
      </p:sp>
      <p:sp>
        <p:nvSpPr>
          <p:cNvPr id="6" name="object 6"/>
          <p:cNvSpPr txBox="1">
            <a:spLocks noGrp="1"/>
          </p:cNvSpPr>
          <p:nvPr>
            <p:ph type="ftr" sz="quarter" idx="11"/>
          </p:nvPr>
        </p:nvSpPr>
        <p:spPr>
          <a:prstGeom prst="rect">
            <a:avLst/>
          </a:prstGeom>
        </p:spPr>
        <p:txBody>
          <a:bodyPr vert="horz" wrap="square" lIns="0" tIns="0" rIns="0" bIns="0" rtlCol="0">
            <a:spAutoFit/>
          </a:bodyPr>
          <a:lstStyle/>
          <a:p>
            <a:pPr marL="12700">
              <a:lnSpc>
                <a:spcPts val="1764"/>
              </a:lnSpc>
            </a:pPr>
            <a:r>
              <a:rPr lang="tr-TR" spc="-10" dirty="0">
                <a:hlinkClick r:id="rId2"/>
              </a:rPr>
              <a:t>http://web.harran.edu.tr/insaat</a:t>
            </a:r>
            <a:endParaRPr spc="-10" dirty="0">
              <a:hlinkClick r:id="rId2"/>
            </a:endParaRPr>
          </a:p>
        </p:txBody>
      </p:sp>
      <p:sp>
        <p:nvSpPr>
          <p:cNvPr id="4" name="object 4"/>
          <p:cNvSpPr/>
          <p:nvPr/>
        </p:nvSpPr>
        <p:spPr>
          <a:xfrm>
            <a:off x="611555" y="2060829"/>
            <a:ext cx="3456940" cy="504190"/>
          </a:xfrm>
          <a:custGeom>
            <a:avLst/>
            <a:gdLst/>
            <a:ahLst/>
            <a:cxnLst/>
            <a:rect l="l" t="t" r="r" b="b"/>
            <a:pathLst>
              <a:path w="3456940" h="504189">
                <a:moveTo>
                  <a:pt x="0" y="84074"/>
                </a:moveTo>
                <a:lnTo>
                  <a:pt x="6602" y="51327"/>
                </a:lnTo>
                <a:lnTo>
                  <a:pt x="24607" y="24606"/>
                </a:lnTo>
                <a:lnTo>
                  <a:pt x="51311" y="6600"/>
                </a:lnTo>
                <a:lnTo>
                  <a:pt x="84010" y="0"/>
                </a:lnTo>
                <a:lnTo>
                  <a:pt x="3372434" y="0"/>
                </a:lnTo>
                <a:lnTo>
                  <a:pt x="3405106" y="6600"/>
                </a:lnTo>
                <a:lnTo>
                  <a:pt x="3431790" y="24606"/>
                </a:lnTo>
                <a:lnTo>
                  <a:pt x="3449783" y="51327"/>
                </a:lnTo>
                <a:lnTo>
                  <a:pt x="3456381" y="84074"/>
                </a:lnTo>
                <a:lnTo>
                  <a:pt x="3456381" y="420116"/>
                </a:lnTo>
                <a:lnTo>
                  <a:pt x="3449783" y="452788"/>
                </a:lnTo>
                <a:lnTo>
                  <a:pt x="3431790" y="479472"/>
                </a:lnTo>
                <a:lnTo>
                  <a:pt x="3405106" y="497464"/>
                </a:lnTo>
                <a:lnTo>
                  <a:pt x="3372434" y="504063"/>
                </a:lnTo>
                <a:lnTo>
                  <a:pt x="84010" y="504063"/>
                </a:lnTo>
                <a:lnTo>
                  <a:pt x="51311" y="497464"/>
                </a:lnTo>
                <a:lnTo>
                  <a:pt x="24607" y="479472"/>
                </a:lnTo>
                <a:lnTo>
                  <a:pt x="6602" y="452788"/>
                </a:lnTo>
                <a:lnTo>
                  <a:pt x="0" y="420116"/>
                </a:lnTo>
                <a:lnTo>
                  <a:pt x="0" y="84074"/>
                </a:lnTo>
                <a:close/>
              </a:path>
            </a:pathLst>
          </a:custGeom>
          <a:ln w="9525">
            <a:solidFill>
              <a:srgbClr val="30B6FC"/>
            </a:solidFill>
          </a:ln>
        </p:spPr>
        <p:txBody>
          <a:bodyPr wrap="square" lIns="0" tIns="0" rIns="0" bIns="0" rtlCol="0"/>
          <a:lstStyle/>
          <a:p>
            <a:endParaRPr/>
          </a:p>
        </p:txBody>
      </p:sp>
      <p:pic>
        <p:nvPicPr>
          <p:cNvPr id="8" name="Resim 7">
            <a:extLst>
              <a:ext uri="{FF2B5EF4-FFF2-40B4-BE49-F238E27FC236}">
                <a16:creationId xmlns:a16="http://schemas.microsoft.com/office/drawing/2014/main" id="{7F6943A3-77BA-410E-9DC1-4B98E25EE9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2895" y="2038635"/>
            <a:ext cx="1185546" cy="2502408"/>
          </a:xfrm>
          <a:prstGeom prst="rect">
            <a:avLst/>
          </a:prstGeom>
        </p:spPr>
      </p:pic>
      <p:pic>
        <p:nvPicPr>
          <p:cNvPr id="10" name="Resim 9">
            <a:extLst>
              <a:ext uri="{FF2B5EF4-FFF2-40B4-BE49-F238E27FC236}">
                <a16:creationId xmlns:a16="http://schemas.microsoft.com/office/drawing/2014/main" id="{33AC4E5A-BBD0-4F9E-8056-674CA25706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0" y="2038635"/>
            <a:ext cx="1687452" cy="2502408"/>
          </a:xfrm>
          <a:prstGeom prst="rect">
            <a:avLst/>
          </a:prstGeom>
        </p:spPr>
      </p:pic>
      <p:pic>
        <p:nvPicPr>
          <p:cNvPr id="12" name="Resim 11">
            <a:extLst>
              <a:ext uri="{FF2B5EF4-FFF2-40B4-BE49-F238E27FC236}">
                <a16:creationId xmlns:a16="http://schemas.microsoft.com/office/drawing/2014/main" id="{4F11BCCB-9C80-47D1-9957-885D7901E4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44732" y="4579111"/>
            <a:ext cx="2864704" cy="1288289"/>
          </a:xfrm>
          <a:prstGeom prst="rect">
            <a:avLst/>
          </a:prstGeom>
        </p:spPr>
      </p:pic>
      <p:pic>
        <p:nvPicPr>
          <p:cNvPr id="14" name="Resim 13">
            <a:extLst>
              <a:ext uri="{FF2B5EF4-FFF2-40B4-BE49-F238E27FC236}">
                <a16:creationId xmlns:a16="http://schemas.microsoft.com/office/drawing/2014/main" id="{EBECE418-9908-4CE1-8588-6546A85EF93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84905" y="2038635"/>
            <a:ext cx="1981201" cy="1114426"/>
          </a:xfrm>
          <a:prstGeom prst="rect">
            <a:avLst/>
          </a:prstGeom>
        </p:spPr>
      </p:pic>
      <p:pic>
        <p:nvPicPr>
          <p:cNvPr id="16" name="Resim 15">
            <a:extLst>
              <a:ext uri="{FF2B5EF4-FFF2-40B4-BE49-F238E27FC236}">
                <a16:creationId xmlns:a16="http://schemas.microsoft.com/office/drawing/2014/main" id="{B197B2B7-4133-4723-A75E-7E8FDBA475D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84905" y="3145675"/>
            <a:ext cx="1981201" cy="1086769"/>
          </a:xfrm>
          <a:prstGeom prst="rect">
            <a:avLst/>
          </a:prstGeom>
        </p:spPr>
      </p:pic>
      <p:pic>
        <p:nvPicPr>
          <p:cNvPr id="18" name="Resim 17">
            <a:extLst>
              <a:ext uri="{FF2B5EF4-FFF2-40B4-BE49-F238E27FC236}">
                <a16:creationId xmlns:a16="http://schemas.microsoft.com/office/drawing/2014/main" id="{F9F6EB8E-83EF-481B-878B-61E82C9B4F6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9535" y="4555215"/>
            <a:ext cx="2703923" cy="80581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11555" y="2060829"/>
            <a:ext cx="3456381" cy="504063"/>
          </a:xfrm>
          <a:prstGeom prst="rect">
            <a:avLst/>
          </a:prstGeom>
        </p:spPr>
        <p:style>
          <a:lnRef idx="1">
            <a:schemeClr val="accent1"/>
          </a:lnRef>
          <a:fillRef idx="2">
            <a:schemeClr val="accent1"/>
          </a:fillRef>
          <a:effectRef idx="1">
            <a:schemeClr val="accent1"/>
          </a:effectRef>
          <a:fontRef idx="minor">
            <a:schemeClr val="dk1"/>
          </a:fontRef>
        </p:style>
        <p:txBody>
          <a:bodyPr wrap="square" lIns="0" tIns="0" rIns="0" bIns="0" rtlCol="0"/>
          <a:lstStyle/>
          <a:p>
            <a:endParaRPr dirty="0"/>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5" name="object 5"/>
          <p:cNvSpPr txBox="1">
            <a:spLocks noGrp="1"/>
          </p:cNvSpPr>
          <p:nvPr>
            <p:ph idx="1"/>
          </p:nvPr>
        </p:nvSpPr>
        <p:spPr>
          <a:xfrm>
            <a:off x="140487" y="2076703"/>
            <a:ext cx="6816825" cy="1264449"/>
          </a:xfrm>
          <a:prstGeom prst="rect">
            <a:avLst/>
          </a:prstGeom>
        </p:spPr>
        <p:txBody>
          <a:bodyPr vert="horz" wrap="square" lIns="0" tIns="50800" rIns="0" bIns="0" rtlCol="0">
            <a:spAutoFit/>
          </a:bodyPr>
          <a:lstStyle/>
          <a:p>
            <a:pPr marL="587375">
              <a:lnSpc>
                <a:spcPct val="100000"/>
              </a:lnSpc>
            </a:pPr>
            <a:r>
              <a:rPr lang="tr-TR" sz="2000" spc="-5" dirty="0"/>
              <a:t>İnşaat Kulübü</a:t>
            </a:r>
            <a:endParaRPr sz="2000" dirty="0"/>
          </a:p>
          <a:p>
            <a:pPr marL="872490" indent="-274320">
              <a:spcBef>
                <a:spcPts val="1340"/>
              </a:spcBef>
              <a:buClr>
                <a:srgbClr val="30B6FC"/>
              </a:buClr>
              <a:buFont typeface="Symbol"/>
              <a:buChar char=""/>
              <a:tabLst>
                <a:tab pos="873125" algn="l"/>
              </a:tabLst>
            </a:pPr>
            <a:r>
              <a:rPr lang="tr-TR" sz="2400" b="0" dirty="0">
                <a:solidFill>
                  <a:srgbClr val="073D86"/>
                </a:solidFill>
              </a:rPr>
              <a:t>Harran İnşaat Kulübü aktif olarak çalışmalarına devam etmektedir.</a:t>
            </a:r>
            <a:endParaRPr sz="2400" dirty="0">
              <a:latin typeface="Candara"/>
              <a:cs typeface="Candara"/>
            </a:endParaRPr>
          </a:p>
        </p:txBody>
      </p:sp>
      <p:sp>
        <p:nvSpPr>
          <p:cNvPr id="6" name="object 6"/>
          <p:cNvSpPr txBox="1">
            <a:spLocks noGrp="1"/>
          </p:cNvSpPr>
          <p:nvPr>
            <p:ph type="ftr" sz="quarter" idx="11"/>
          </p:nvPr>
        </p:nvSpPr>
        <p:spPr>
          <a:prstGeom prst="rect">
            <a:avLst/>
          </a:prstGeom>
        </p:spPr>
        <p:txBody>
          <a:bodyPr vert="horz" wrap="square" lIns="0" tIns="0" rIns="0" bIns="0" rtlCol="0">
            <a:spAutoFit/>
          </a:bodyPr>
          <a:lstStyle/>
          <a:p>
            <a:pPr marL="12700">
              <a:lnSpc>
                <a:spcPts val="1764"/>
              </a:lnSpc>
            </a:pPr>
            <a:r>
              <a:rPr lang="tr-TR" spc="-10" dirty="0">
                <a:hlinkClick r:id="rId2"/>
              </a:rPr>
              <a:t>http://web.harran.edu.tr/insaat</a:t>
            </a:r>
            <a:endParaRPr spc="-10" dirty="0">
              <a:hlinkClick r:id="rId2"/>
            </a:endParaRPr>
          </a:p>
        </p:txBody>
      </p:sp>
      <p:sp>
        <p:nvSpPr>
          <p:cNvPr id="4" name="object 4"/>
          <p:cNvSpPr/>
          <p:nvPr/>
        </p:nvSpPr>
        <p:spPr>
          <a:xfrm>
            <a:off x="611555" y="2060829"/>
            <a:ext cx="3456940" cy="504190"/>
          </a:xfrm>
          <a:custGeom>
            <a:avLst/>
            <a:gdLst/>
            <a:ahLst/>
            <a:cxnLst/>
            <a:rect l="l" t="t" r="r" b="b"/>
            <a:pathLst>
              <a:path w="3456940" h="504189">
                <a:moveTo>
                  <a:pt x="0" y="84074"/>
                </a:moveTo>
                <a:lnTo>
                  <a:pt x="6602" y="51327"/>
                </a:lnTo>
                <a:lnTo>
                  <a:pt x="24607" y="24606"/>
                </a:lnTo>
                <a:lnTo>
                  <a:pt x="51311" y="6600"/>
                </a:lnTo>
                <a:lnTo>
                  <a:pt x="84010" y="0"/>
                </a:lnTo>
                <a:lnTo>
                  <a:pt x="3372434" y="0"/>
                </a:lnTo>
                <a:lnTo>
                  <a:pt x="3405106" y="6600"/>
                </a:lnTo>
                <a:lnTo>
                  <a:pt x="3431790" y="24606"/>
                </a:lnTo>
                <a:lnTo>
                  <a:pt x="3449783" y="51327"/>
                </a:lnTo>
                <a:lnTo>
                  <a:pt x="3456381" y="84074"/>
                </a:lnTo>
                <a:lnTo>
                  <a:pt x="3456381" y="420116"/>
                </a:lnTo>
                <a:lnTo>
                  <a:pt x="3449783" y="452788"/>
                </a:lnTo>
                <a:lnTo>
                  <a:pt x="3431790" y="479472"/>
                </a:lnTo>
                <a:lnTo>
                  <a:pt x="3405106" y="497464"/>
                </a:lnTo>
                <a:lnTo>
                  <a:pt x="3372434" y="504063"/>
                </a:lnTo>
                <a:lnTo>
                  <a:pt x="84010" y="504063"/>
                </a:lnTo>
                <a:lnTo>
                  <a:pt x="51311" y="497464"/>
                </a:lnTo>
                <a:lnTo>
                  <a:pt x="24607" y="479472"/>
                </a:lnTo>
                <a:lnTo>
                  <a:pt x="6602" y="452788"/>
                </a:lnTo>
                <a:lnTo>
                  <a:pt x="0" y="420116"/>
                </a:lnTo>
                <a:lnTo>
                  <a:pt x="0" y="84074"/>
                </a:lnTo>
                <a:close/>
              </a:path>
            </a:pathLst>
          </a:custGeom>
          <a:ln w="9525">
            <a:solidFill>
              <a:srgbClr val="30B6FC"/>
            </a:solidFill>
          </a:ln>
        </p:spPr>
        <p:txBody>
          <a:bodyPr wrap="square" lIns="0" tIns="0" rIns="0" bIns="0" rtlCol="0"/>
          <a:lstStyle/>
          <a:p>
            <a:endParaRPr/>
          </a:p>
        </p:txBody>
      </p:sp>
    </p:spTree>
    <p:extLst>
      <p:ext uri="{BB962C8B-B14F-4D97-AF65-F5344CB8AC3E}">
        <p14:creationId xmlns:p14="http://schemas.microsoft.com/office/powerpoint/2010/main" val="4005579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AE6136-9F81-4168-973E-CC95601BC08B}"/>
              </a:ext>
            </a:extLst>
          </p:cNvPr>
          <p:cNvSpPr>
            <a:spLocks noGrp="1"/>
          </p:cNvSpPr>
          <p:nvPr>
            <p:ph type="title"/>
          </p:nvPr>
        </p:nvSpPr>
        <p:spPr/>
        <p:txBody>
          <a:bodyPr/>
          <a:lstStyle/>
          <a:p>
            <a:r>
              <a:rPr lang="tr-TR" spc="-25" dirty="0"/>
              <a:t>İNŞAAT </a:t>
            </a:r>
            <a:r>
              <a:rPr lang="tr-TR" spc="-5" dirty="0"/>
              <a:t>MÜHENDİSLİĞİ</a:t>
            </a:r>
            <a:r>
              <a:rPr lang="tr-TR" spc="20" dirty="0"/>
              <a:t> </a:t>
            </a:r>
            <a:r>
              <a:rPr lang="tr-TR" spc="-5" dirty="0"/>
              <a:t>BÖLÜMÜ</a:t>
            </a:r>
            <a:endParaRPr lang="tr-TR" dirty="0"/>
          </a:p>
        </p:txBody>
      </p:sp>
      <p:sp>
        <p:nvSpPr>
          <p:cNvPr id="3" name="İçerik Yer Tutucusu 2">
            <a:extLst>
              <a:ext uri="{FF2B5EF4-FFF2-40B4-BE49-F238E27FC236}">
                <a16:creationId xmlns:a16="http://schemas.microsoft.com/office/drawing/2014/main" id="{C8A73253-034B-46AB-930A-B58AC902E48F}"/>
              </a:ext>
            </a:extLst>
          </p:cNvPr>
          <p:cNvSpPr>
            <a:spLocks noGrp="1"/>
          </p:cNvSpPr>
          <p:nvPr>
            <p:ph idx="1"/>
          </p:nvPr>
        </p:nvSpPr>
        <p:spPr/>
        <p:txBody>
          <a:bodyPr/>
          <a:lstStyle/>
          <a:p>
            <a:r>
              <a:rPr lang="tr-TR" dirty="0"/>
              <a:t>Öğrencilerimizin </a:t>
            </a:r>
            <a:r>
              <a:rPr lang="tr-TR" dirty="0" err="1"/>
              <a:t>email</a:t>
            </a:r>
            <a:r>
              <a:rPr lang="tr-TR" dirty="0"/>
              <a:t> adreslerini otomasyon sistemi üzerinde güncel tutmaları ders bilgilendirmeleri ve bölüm duyuruları açısından önem arz etmektedir.</a:t>
            </a:r>
          </a:p>
        </p:txBody>
      </p:sp>
    </p:spTree>
    <p:extLst>
      <p:ext uri="{BB962C8B-B14F-4D97-AF65-F5344CB8AC3E}">
        <p14:creationId xmlns:p14="http://schemas.microsoft.com/office/powerpoint/2010/main" val="3207345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prstGeom prst="rect">
            <a:avLst/>
          </a:prstGeom>
        </p:spPr>
        <p:txBody>
          <a:bodyPr vert="horz" wrap="square" lIns="0" tIns="154686" rIns="0" bIns="0" rtlCol="0">
            <a:spAutoFit/>
          </a:bodyPr>
          <a:lstStyle/>
          <a:p>
            <a:pPr marL="692785" indent="-274320">
              <a:lnSpc>
                <a:spcPct val="100000"/>
              </a:lnSpc>
              <a:buClr>
                <a:srgbClr val="30B6FC"/>
              </a:buClr>
              <a:buFont typeface="Symbol"/>
              <a:buChar char=""/>
              <a:tabLst>
                <a:tab pos="692785" algn="l"/>
              </a:tabLst>
            </a:pPr>
            <a:r>
              <a:rPr sz="2400" b="0" dirty="0">
                <a:solidFill>
                  <a:srgbClr val="073D86"/>
                </a:solidFill>
                <a:latin typeface="Candara"/>
                <a:cs typeface="Candara"/>
              </a:rPr>
              <a:t>Misyon</a:t>
            </a:r>
            <a:endParaRPr sz="2400" dirty="0">
              <a:latin typeface="Candara"/>
              <a:cs typeface="Candara"/>
            </a:endParaRPr>
          </a:p>
          <a:p>
            <a:pPr marL="692785" indent="-274320">
              <a:lnSpc>
                <a:spcPct val="100000"/>
              </a:lnSpc>
              <a:spcBef>
                <a:spcPts val="575"/>
              </a:spcBef>
              <a:buClr>
                <a:srgbClr val="30B6FC"/>
              </a:buClr>
              <a:buFont typeface="Symbol"/>
              <a:buChar char=""/>
              <a:tabLst>
                <a:tab pos="692785" algn="l"/>
              </a:tabLst>
            </a:pPr>
            <a:r>
              <a:rPr sz="2400" b="0" spc="-10" dirty="0">
                <a:solidFill>
                  <a:srgbClr val="073D86"/>
                </a:solidFill>
                <a:latin typeface="Candara"/>
                <a:cs typeface="Candara"/>
              </a:rPr>
              <a:t>Yönetim</a:t>
            </a:r>
            <a:endParaRPr sz="2400" dirty="0">
              <a:latin typeface="Candara"/>
              <a:cs typeface="Candara"/>
            </a:endParaRPr>
          </a:p>
          <a:p>
            <a:pPr marL="692785" indent="-274320">
              <a:lnSpc>
                <a:spcPct val="100000"/>
              </a:lnSpc>
              <a:spcBef>
                <a:spcPts val="575"/>
              </a:spcBef>
              <a:buClr>
                <a:srgbClr val="30B6FC"/>
              </a:buClr>
              <a:buFont typeface="Symbol"/>
              <a:buChar char=""/>
              <a:tabLst>
                <a:tab pos="692785" algn="l"/>
              </a:tabLst>
            </a:pPr>
            <a:r>
              <a:rPr sz="2400" b="0" dirty="0">
                <a:solidFill>
                  <a:srgbClr val="073D86"/>
                </a:solidFill>
                <a:latin typeface="Candara"/>
                <a:cs typeface="Candara"/>
              </a:rPr>
              <a:t>Eğitim</a:t>
            </a:r>
            <a:endParaRPr sz="2400" dirty="0">
              <a:latin typeface="Candara"/>
              <a:cs typeface="Candara"/>
            </a:endParaRPr>
          </a:p>
          <a:p>
            <a:pPr marL="692785" indent="-274320">
              <a:lnSpc>
                <a:spcPct val="100000"/>
              </a:lnSpc>
              <a:spcBef>
                <a:spcPts val="575"/>
              </a:spcBef>
              <a:buClr>
                <a:srgbClr val="30B6FC"/>
              </a:buClr>
              <a:buFont typeface="Symbol"/>
              <a:buChar char=""/>
              <a:tabLst>
                <a:tab pos="692785" algn="l"/>
              </a:tabLst>
            </a:pPr>
            <a:r>
              <a:rPr sz="2400" b="0" dirty="0">
                <a:solidFill>
                  <a:srgbClr val="073D86"/>
                </a:solidFill>
                <a:latin typeface="Candara"/>
                <a:cs typeface="Candara"/>
              </a:rPr>
              <a:t>Başlıca Araştırma </a:t>
            </a:r>
            <a:r>
              <a:rPr sz="2400" b="0" spc="-5" dirty="0">
                <a:solidFill>
                  <a:srgbClr val="073D86"/>
                </a:solidFill>
                <a:latin typeface="Candara"/>
                <a:cs typeface="Candara"/>
              </a:rPr>
              <a:t>ve İnceleme</a:t>
            </a:r>
            <a:r>
              <a:rPr sz="2400" b="0" spc="-20" dirty="0">
                <a:solidFill>
                  <a:srgbClr val="073D86"/>
                </a:solidFill>
                <a:latin typeface="Candara"/>
                <a:cs typeface="Candara"/>
              </a:rPr>
              <a:t> </a:t>
            </a:r>
            <a:r>
              <a:rPr sz="2400" b="0" spc="-5" dirty="0">
                <a:solidFill>
                  <a:srgbClr val="073D86"/>
                </a:solidFill>
                <a:latin typeface="Candara"/>
                <a:cs typeface="Candara"/>
              </a:rPr>
              <a:t>Konuları</a:t>
            </a:r>
            <a:endParaRPr sz="2400" dirty="0">
              <a:latin typeface="Candara"/>
              <a:cs typeface="Candara"/>
            </a:endParaRPr>
          </a:p>
          <a:p>
            <a:pPr marL="692785" indent="-274320">
              <a:lnSpc>
                <a:spcPct val="100000"/>
              </a:lnSpc>
              <a:spcBef>
                <a:spcPts val="575"/>
              </a:spcBef>
              <a:buClr>
                <a:srgbClr val="30B6FC"/>
              </a:buClr>
              <a:buFont typeface="Symbol"/>
              <a:buChar char=""/>
              <a:tabLst>
                <a:tab pos="692785" algn="l"/>
              </a:tabLst>
            </a:pPr>
            <a:r>
              <a:rPr sz="2400" b="0" dirty="0">
                <a:solidFill>
                  <a:srgbClr val="073D86"/>
                </a:solidFill>
                <a:latin typeface="Candara"/>
                <a:cs typeface="Candara"/>
              </a:rPr>
              <a:t>Bilimsel</a:t>
            </a:r>
            <a:r>
              <a:rPr sz="2400" b="0" spc="-90" dirty="0">
                <a:solidFill>
                  <a:srgbClr val="073D86"/>
                </a:solidFill>
                <a:latin typeface="Candara"/>
                <a:cs typeface="Candara"/>
              </a:rPr>
              <a:t> </a:t>
            </a:r>
            <a:r>
              <a:rPr sz="2400" b="0" dirty="0">
                <a:solidFill>
                  <a:srgbClr val="073D86"/>
                </a:solidFill>
                <a:latin typeface="Candara"/>
                <a:cs typeface="Candara"/>
              </a:rPr>
              <a:t>Çalışmalar</a:t>
            </a:r>
            <a:endParaRPr sz="2400" dirty="0">
              <a:latin typeface="Candara"/>
              <a:cs typeface="Candara"/>
            </a:endParaRPr>
          </a:p>
          <a:p>
            <a:pPr marL="692785" indent="-274320">
              <a:lnSpc>
                <a:spcPct val="100000"/>
              </a:lnSpc>
              <a:spcBef>
                <a:spcPts val="575"/>
              </a:spcBef>
              <a:buClr>
                <a:srgbClr val="30B6FC"/>
              </a:buClr>
              <a:buFont typeface="Symbol"/>
              <a:buChar char=""/>
              <a:tabLst>
                <a:tab pos="692785" algn="l"/>
              </a:tabLst>
            </a:pPr>
            <a:r>
              <a:rPr sz="2400" b="0" dirty="0">
                <a:solidFill>
                  <a:srgbClr val="073D86"/>
                </a:solidFill>
                <a:latin typeface="Candara"/>
                <a:cs typeface="Candara"/>
              </a:rPr>
              <a:t>Bölüm</a:t>
            </a:r>
            <a:r>
              <a:rPr sz="2400" b="0" spc="-55" dirty="0">
                <a:solidFill>
                  <a:srgbClr val="073D86"/>
                </a:solidFill>
                <a:latin typeface="Candara"/>
                <a:cs typeface="Candara"/>
              </a:rPr>
              <a:t> </a:t>
            </a:r>
            <a:r>
              <a:rPr sz="2400" b="0" spc="-5" dirty="0">
                <a:solidFill>
                  <a:srgbClr val="073D86"/>
                </a:solidFill>
                <a:latin typeface="Candara"/>
                <a:cs typeface="Candara"/>
              </a:rPr>
              <a:t>Faaliyetleri</a:t>
            </a:r>
            <a:endParaRPr sz="2400" dirty="0">
              <a:latin typeface="Candara"/>
              <a:cs typeface="Candara"/>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5" name="object 8">
            <a:extLst>
              <a:ext uri="{FF2B5EF4-FFF2-40B4-BE49-F238E27FC236}">
                <a16:creationId xmlns:a16="http://schemas.microsoft.com/office/drawing/2014/main" id="{DF22D76D-63BB-48A4-9617-0BEE13183ADE}"/>
              </a:ext>
            </a:extLst>
          </p:cNvPr>
          <p:cNvSpPr txBox="1">
            <a:spLocks noGrp="1"/>
          </p:cNvSpPr>
          <p:nvPr>
            <p:ph type="ftr" sz="quarter" idx="11"/>
          </p:nvPr>
        </p:nvSpPr>
        <p:spPr>
          <a:xfrm>
            <a:off x="609599" y="6248400"/>
            <a:ext cx="4622973" cy="365125"/>
          </a:xfrm>
          <a:prstGeom prst="rect">
            <a:avLst/>
          </a:prstGeom>
        </p:spPr>
        <p:txBody>
          <a:bodyPr vert="horz" wrap="square" lIns="0" tIns="0" rIns="0" bIns="0" rtlCol="0">
            <a:spAutoFit/>
          </a:bodyPr>
          <a:lstStyle/>
          <a:p>
            <a:pPr marL="12700">
              <a:lnSpc>
                <a:spcPts val="1764"/>
              </a:lnSpc>
            </a:pPr>
            <a:r>
              <a:rPr lang="tr-TR" spc="-10" dirty="0">
                <a:hlinkClick r:id="rId2"/>
              </a:rPr>
              <a:t>http://web.harran.edu.tr/insaat</a:t>
            </a:r>
            <a:endParaRPr spc="-10" dirty="0">
              <a:hlinkClick r:id="rId2"/>
            </a:endParaRPr>
          </a:p>
        </p:txBody>
      </p:sp>
    </p:spTree>
    <p:extLst>
      <p:ext uri="{BB962C8B-B14F-4D97-AF65-F5344CB8AC3E}">
        <p14:creationId xmlns:p14="http://schemas.microsoft.com/office/powerpoint/2010/main" val="3096419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6" name="object 6"/>
          <p:cNvSpPr txBox="1">
            <a:spLocks noGrp="1"/>
          </p:cNvSpPr>
          <p:nvPr>
            <p:ph type="ftr" sz="quarter" idx="11"/>
          </p:nvPr>
        </p:nvSpPr>
        <p:spPr>
          <a:prstGeom prst="rect">
            <a:avLst/>
          </a:prstGeom>
        </p:spPr>
        <p:txBody>
          <a:bodyPr vert="horz" wrap="square" lIns="0" tIns="0" rIns="0" bIns="0" rtlCol="0">
            <a:spAutoFit/>
          </a:bodyPr>
          <a:lstStyle/>
          <a:p>
            <a:pPr marL="12700">
              <a:lnSpc>
                <a:spcPts val="1764"/>
              </a:lnSpc>
            </a:pPr>
            <a:r>
              <a:rPr lang="tr-TR" spc="-10" dirty="0">
                <a:hlinkClick r:id="rId2"/>
              </a:rPr>
              <a:t>http://web.harran.edu.tr/insaat</a:t>
            </a:r>
            <a:endParaRPr spc="-10" dirty="0">
              <a:hlinkClick r:id="rId2"/>
            </a:endParaRPr>
          </a:p>
        </p:txBody>
      </p:sp>
      <p:sp>
        <p:nvSpPr>
          <p:cNvPr id="3" name="object 3"/>
          <p:cNvSpPr/>
          <p:nvPr/>
        </p:nvSpPr>
        <p:spPr>
          <a:xfrm>
            <a:off x="323532" y="2204847"/>
            <a:ext cx="4464494" cy="50406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23532" y="2204847"/>
            <a:ext cx="4464685" cy="504190"/>
          </a:xfrm>
          <a:custGeom>
            <a:avLst/>
            <a:gdLst/>
            <a:ahLst/>
            <a:cxnLst/>
            <a:rect l="l" t="t" r="r" b="b"/>
            <a:pathLst>
              <a:path w="4464685" h="504189">
                <a:moveTo>
                  <a:pt x="0" y="84074"/>
                </a:moveTo>
                <a:lnTo>
                  <a:pt x="6600" y="51327"/>
                </a:lnTo>
                <a:lnTo>
                  <a:pt x="24603" y="24606"/>
                </a:lnTo>
                <a:lnTo>
                  <a:pt x="51306" y="6600"/>
                </a:lnTo>
                <a:lnTo>
                  <a:pt x="84010" y="0"/>
                </a:lnTo>
                <a:lnTo>
                  <a:pt x="4380420" y="0"/>
                </a:lnTo>
                <a:lnTo>
                  <a:pt x="4413166" y="6600"/>
                </a:lnTo>
                <a:lnTo>
                  <a:pt x="4439888" y="24606"/>
                </a:lnTo>
                <a:lnTo>
                  <a:pt x="4457894" y="51327"/>
                </a:lnTo>
                <a:lnTo>
                  <a:pt x="4464494" y="84074"/>
                </a:lnTo>
                <a:lnTo>
                  <a:pt x="4464494" y="420115"/>
                </a:lnTo>
                <a:lnTo>
                  <a:pt x="4457894" y="452788"/>
                </a:lnTo>
                <a:lnTo>
                  <a:pt x="4439888" y="479472"/>
                </a:lnTo>
                <a:lnTo>
                  <a:pt x="4413166" y="497464"/>
                </a:lnTo>
                <a:lnTo>
                  <a:pt x="4380420" y="504063"/>
                </a:lnTo>
                <a:lnTo>
                  <a:pt x="84010" y="504063"/>
                </a:lnTo>
                <a:lnTo>
                  <a:pt x="51306" y="497464"/>
                </a:lnTo>
                <a:lnTo>
                  <a:pt x="24603" y="479472"/>
                </a:lnTo>
                <a:lnTo>
                  <a:pt x="6600" y="452788"/>
                </a:lnTo>
                <a:lnTo>
                  <a:pt x="0" y="420115"/>
                </a:lnTo>
                <a:lnTo>
                  <a:pt x="0" y="84074"/>
                </a:lnTo>
                <a:close/>
              </a:path>
            </a:pathLst>
          </a:custGeom>
          <a:ln w="9525">
            <a:solidFill>
              <a:srgbClr val="30B6FC"/>
            </a:solidFill>
          </a:ln>
        </p:spPr>
        <p:txBody>
          <a:bodyPr wrap="square" lIns="0" tIns="0" rIns="0" bIns="0" rtlCol="0"/>
          <a:lstStyle/>
          <a:p>
            <a:endParaRPr/>
          </a:p>
        </p:txBody>
      </p:sp>
      <p:sp>
        <p:nvSpPr>
          <p:cNvPr id="5" name="object 5"/>
          <p:cNvSpPr txBox="1"/>
          <p:nvPr/>
        </p:nvSpPr>
        <p:spPr>
          <a:xfrm>
            <a:off x="203324" y="2216783"/>
            <a:ext cx="7160261" cy="2754600"/>
          </a:xfrm>
          <a:prstGeom prst="rect">
            <a:avLst/>
          </a:prstGeom>
        </p:spPr>
        <p:txBody>
          <a:bodyPr vert="horz" wrap="square" lIns="0" tIns="0" rIns="0" bIns="0" rtlCol="0">
            <a:spAutoFit/>
          </a:bodyPr>
          <a:lstStyle/>
          <a:p>
            <a:pPr marL="743585">
              <a:lnSpc>
                <a:spcPct val="100000"/>
              </a:lnSpc>
            </a:pPr>
            <a:r>
              <a:rPr sz="2800" b="1" spc="-5" dirty="0">
                <a:solidFill>
                  <a:srgbClr val="2861AA"/>
                </a:solidFill>
                <a:latin typeface="Candara"/>
                <a:cs typeface="Candara"/>
              </a:rPr>
              <a:t>Bölüm İnternet</a:t>
            </a:r>
            <a:r>
              <a:rPr sz="2800" b="1" spc="-45" dirty="0">
                <a:solidFill>
                  <a:srgbClr val="2861AA"/>
                </a:solidFill>
                <a:latin typeface="Candara"/>
                <a:cs typeface="Candara"/>
              </a:rPr>
              <a:t> </a:t>
            </a:r>
            <a:r>
              <a:rPr sz="2800" b="1" spc="-5" dirty="0">
                <a:solidFill>
                  <a:srgbClr val="2861AA"/>
                </a:solidFill>
                <a:latin typeface="Candara"/>
                <a:cs typeface="Candara"/>
              </a:rPr>
              <a:t>Sayfası</a:t>
            </a:r>
            <a:endParaRPr sz="2800" dirty="0">
              <a:latin typeface="Candara"/>
              <a:cs typeface="Candara"/>
            </a:endParaRPr>
          </a:p>
          <a:p>
            <a:pPr>
              <a:lnSpc>
                <a:spcPct val="100000"/>
              </a:lnSpc>
              <a:spcBef>
                <a:spcPts val="20"/>
              </a:spcBef>
            </a:pPr>
            <a:endParaRPr sz="3100" dirty="0">
              <a:latin typeface="Times New Roman"/>
              <a:cs typeface="Times New Roman"/>
            </a:endParaRPr>
          </a:p>
          <a:p>
            <a:pPr marL="12700"/>
            <a:r>
              <a:rPr sz="2400" dirty="0">
                <a:solidFill>
                  <a:srgbClr val="073D86"/>
                </a:solidFill>
                <a:latin typeface="Candara"/>
                <a:cs typeface="Candara"/>
              </a:rPr>
              <a:t>Bölümümüzün internet </a:t>
            </a:r>
            <a:r>
              <a:rPr sz="2400" dirty="0" err="1">
                <a:solidFill>
                  <a:srgbClr val="073D86"/>
                </a:solidFill>
                <a:latin typeface="Candara"/>
                <a:cs typeface="Candara"/>
              </a:rPr>
              <a:t>sayfası</a:t>
            </a:r>
            <a:r>
              <a:rPr lang="tr-TR" sz="2400" dirty="0">
                <a:solidFill>
                  <a:srgbClr val="073D86"/>
                </a:solidFill>
                <a:latin typeface="Candara"/>
                <a:cs typeface="Candara"/>
              </a:rPr>
              <a:t> </a:t>
            </a:r>
            <a:r>
              <a:rPr lang="tr-TR" sz="2400" spc="-10" dirty="0">
                <a:hlinkClick r:id="rId2"/>
              </a:rPr>
              <a:t>http://web.harran.edu.tr/insaat</a:t>
            </a:r>
          </a:p>
          <a:p>
            <a:pPr marL="12700">
              <a:lnSpc>
                <a:spcPct val="100000"/>
              </a:lnSpc>
            </a:pPr>
            <a:r>
              <a:rPr lang="tr-TR" sz="2400" dirty="0">
                <a:solidFill>
                  <a:srgbClr val="073D86"/>
                </a:solidFill>
                <a:latin typeface="Candara"/>
                <a:cs typeface="Candara"/>
              </a:rPr>
              <a:t>adresinden</a:t>
            </a:r>
            <a:r>
              <a:rPr sz="2400" dirty="0">
                <a:solidFill>
                  <a:srgbClr val="073D86"/>
                </a:solidFill>
                <a:latin typeface="Candara"/>
                <a:cs typeface="Candara"/>
              </a:rPr>
              <a:t> </a:t>
            </a:r>
            <a:r>
              <a:rPr sz="2400" dirty="0" err="1">
                <a:solidFill>
                  <a:srgbClr val="073D86"/>
                </a:solidFill>
                <a:latin typeface="Candara"/>
                <a:cs typeface="Candara"/>
              </a:rPr>
              <a:t>hizmet</a:t>
            </a:r>
            <a:r>
              <a:rPr sz="2400" spc="-55" dirty="0">
                <a:solidFill>
                  <a:srgbClr val="073D86"/>
                </a:solidFill>
                <a:latin typeface="Candara"/>
                <a:cs typeface="Candara"/>
              </a:rPr>
              <a:t> </a:t>
            </a:r>
            <a:r>
              <a:rPr sz="2400" dirty="0">
                <a:solidFill>
                  <a:srgbClr val="073D86"/>
                </a:solidFill>
                <a:latin typeface="Candara"/>
                <a:cs typeface="Candara"/>
              </a:rPr>
              <a:t>vermektedir.</a:t>
            </a:r>
            <a:endParaRPr sz="2400" dirty="0">
              <a:latin typeface="Candara"/>
              <a:cs typeface="Candara"/>
            </a:endParaRPr>
          </a:p>
          <a:p>
            <a:pPr marL="12700">
              <a:lnSpc>
                <a:spcPct val="100000"/>
              </a:lnSpc>
            </a:pPr>
            <a:r>
              <a:rPr sz="2400" dirty="0">
                <a:solidFill>
                  <a:srgbClr val="073D86"/>
                </a:solidFill>
                <a:latin typeface="Candara"/>
                <a:cs typeface="Candara"/>
              </a:rPr>
              <a:t>Bilgiler </a:t>
            </a:r>
            <a:r>
              <a:rPr sz="2400" spc="-5" dirty="0">
                <a:solidFill>
                  <a:srgbClr val="073D86"/>
                </a:solidFill>
                <a:latin typeface="Candara"/>
                <a:cs typeface="Candara"/>
              </a:rPr>
              <a:t>ve duyurular devamlı </a:t>
            </a:r>
            <a:r>
              <a:rPr sz="2400" dirty="0">
                <a:solidFill>
                  <a:srgbClr val="073D86"/>
                </a:solidFill>
                <a:latin typeface="Candara"/>
                <a:cs typeface="Candara"/>
              </a:rPr>
              <a:t>olarak</a:t>
            </a:r>
            <a:r>
              <a:rPr sz="2400" spc="-5" dirty="0">
                <a:solidFill>
                  <a:srgbClr val="073D86"/>
                </a:solidFill>
                <a:latin typeface="Candara"/>
                <a:cs typeface="Candara"/>
              </a:rPr>
              <a:t> </a:t>
            </a:r>
            <a:r>
              <a:rPr sz="2400" dirty="0" err="1">
                <a:solidFill>
                  <a:srgbClr val="073D86"/>
                </a:solidFill>
                <a:latin typeface="Candara"/>
                <a:cs typeface="Candara"/>
              </a:rPr>
              <a:t>güncellenmektedir</a:t>
            </a:r>
            <a:r>
              <a:rPr sz="2400" dirty="0">
                <a:solidFill>
                  <a:srgbClr val="073D86"/>
                </a:solidFill>
                <a:latin typeface="Candara"/>
                <a:cs typeface="Candara"/>
              </a:rPr>
              <a:t>.</a:t>
            </a:r>
            <a:r>
              <a:rPr lang="tr-TR" sz="2400" dirty="0">
                <a:solidFill>
                  <a:srgbClr val="073D86"/>
                </a:solidFill>
                <a:latin typeface="Candara"/>
                <a:cs typeface="Candara"/>
              </a:rPr>
              <a:t> </a:t>
            </a:r>
            <a:endParaRPr sz="2400" dirty="0">
              <a:latin typeface="Times New Roman"/>
              <a:cs typeface="Times New Roman"/>
            </a:endParaRPr>
          </a:p>
          <a:p>
            <a:pPr>
              <a:lnSpc>
                <a:spcPct val="100000"/>
              </a:lnSpc>
            </a:pPr>
            <a:endParaRPr sz="2400" dirty="0">
              <a:latin typeface="Times New Roman"/>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3" name="object 3"/>
          <p:cNvSpPr/>
          <p:nvPr/>
        </p:nvSpPr>
        <p:spPr>
          <a:xfrm>
            <a:off x="755573" y="1844801"/>
            <a:ext cx="3168345" cy="64808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55573" y="1844801"/>
            <a:ext cx="3168650" cy="648335"/>
          </a:xfrm>
          <a:custGeom>
            <a:avLst/>
            <a:gdLst/>
            <a:ahLst/>
            <a:cxnLst/>
            <a:rect l="l" t="t" r="r" b="b"/>
            <a:pathLst>
              <a:path w="3168650" h="648335">
                <a:moveTo>
                  <a:pt x="0" y="108076"/>
                </a:moveTo>
                <a:lnTo>
                  <a:pt x="8488" y="66008"/>
                </a:lnTo>
                <a:lnTo>
                  <a:pt x="31637" y="31654"/>
                </a:lnTo>
                <a:lnTo>
                  <a:pt x="65970" y="8493"/>
                </a:lnTo>
                <a:lnTo>
                  <a:pt x="108013" y="0"/>
                </a:lnTo>
                <a:lnTo>
                  <a:pt x="3060395" y="0"/>
                </a:lnTo>
                <a:lnTo>
                  <a:pt x="3102390" y="8493"/>
                </a:lnTo>
                <a:lnTo>
                  <a:pt x="3136706" y="31654"/>
                </a:lnTo>
                <a:lnTo>
                  <a:pt x="3159854" y="66008"/>
                </a:lnTo>
                <a:lnTo>
                  <a:pt x="3168345" y="108076"/>
                </a:lnTo>
                <a:lnTo>
                  <a:pt x="3168345" y="540131"/>
                </a:lnTo>
                <a:lnTo>
                  <a:pt x="3159854" y="582126"/>
                </a:lnTo>
                <a:lnTo>
                  <a:pt x="3136706" y="616442"/>
                </a:lnTo>
                <a:lnTo>
                  <a:pt x="3102390" y="639589"/>
                </a:lnTo>
                <a:lnTo>
                  <a:pt x="3060395" y="648081"/>
                </a:lnTo>
                <a:lnTo>
                  <a:pt x="108013" y="648081"/>
                </a:lnTo>
                <a:lnTo>
                  <a:pt x="65970" y="639589"/>
                </a:lnTo>
                <a:lnTo>
                  <a:pt x="31637" y="616442"/>
                </a:lnTo>
                <a:lnTo>
                  <a:pt x="8488" y="582126"/>
                </a:lnTo>
                <a:lnTo>
                  <a:pt x="0" y="540131"/>
                </a:lnTo>
                <a:lnTo>
                  <a:pt x="0" y="108076"/>
                </a:lnTo>
                <a:close/>
              </a:path>
            </a:pathLst>
          </a:custGeom>
          <a:ln w="9524">
            <a:solidFill>
              <a:srgbClr val="30B6FC"/>
            </a:solidFill>
          </a:ln>
        </p:spPr>
        <p:txBody>
          <a:bodyPr wrap="square" lIns="0" tIns="0" rIns="0" bIns="0" rtlCol="0"/>
          <a:lstStyle/>
          <a:p>
            <a:endParaRPr/>
          </a:p>
        </p:txBody>
      </p:sp>
      <p:sp>
        <p:nvSpPr>
          <p:cNvPr id="5" name="object 5"/>
          <p:cNvSpPr txBox="1"/>
          <p:nvPr/>
        </p:nvSpPr>
        <p:spPr>
          <a:xfrm>
            <a:off x="726440" y="1932559"/>
            <a:ext cx="6305550" cy="3912870"/>
          </a:xfrm>
          <a:prstGeom prst="rect">
            <a:avLst/>
          </a:prstGeom>
        </p:spPr>
        <p:txBody>
          <a:bodyPr vert="horz" wrap="square" lIns="0" tIns="0" rIns="0" bIns="0" rtlCol="0">
            <a:spAutoFit/>
          </a:bodyPr>
          <a:lstStyle/>
          <a:p>
            <a:pPr marL="151765">
              <a:lnSpc>
                <a:spcPct val="100000"/>
              </a:lnSpc>
            </a:pPr>
            <a:r>
              <a:rPr sz="2800" b="1" spc="-5" dirty="0">
                <a:solidFill>
                  <a:srgbClr val="2861AA"/>
                </a:solidFill>
                <a:latin typeface="Candara"/>
                <a:cs typeface="Candara"/>
              </a:rPr>
              <a:t>Misyon</a:t>
            </a:r>
            <a:endParaRPr sz="2800">
              <a:latin typeface="Candara"/>
              <a:cs typeface="Candara"/>
            </a:endParaRPr>
          </a:p>
          <a:p>
            <a:pPr marL="287020" indent="-274320">
              <a:lnSpc>
                <a:spcPct val="100000"/>
              </a:lnSpc>
              <a:spcBef>
                <a:spcPts val="2105"/>
              </a:spcBef>
              <a:buClr>
                <a:srgbClr val="30B6FC"/>
              </a:buClr>
              <a:buFont typeface="Symbol"/>
              <a:buChar char=""/>
              <a:tabLst>
                <a:tab pos="287020" algn="l"/>
              </a:tabLst>
            </a:pPr>
            <a:r>
              <a:rPr sz="2400" dirty="0">
                <a:solidFill>
                  <a:srgbClr val="073D86"/>
                </a:solidFill>
                <a:latin typeface="Candara"/>
                <a:cs typeface="Candara"/>
              </a:rPr>
              <a:t>Araştırma sistematiğine</a:t>
            </a:r>
            <a:r>
              <a:rPr sz="2400" spc="-135" dirty="0">
                <a:solidFill>
                  <a:srgbClr val="073D86"/>
                </a:solidFill>
                <a:latin typeface="Candara"/>
                <a:cs typeface="Candara"/>
              </a:rPr>
              <a:t> </a:t>
            </a:r>
            <a:r>
              <a:rPr sz="2400" dirty="0">
                <a:solidFill>
                  <a:srgbClr val="073D86"/>
                </a:solidFill>
                <a:latin typeface="Candara"/>
                <a:cs typeface="Candara"/>
              </a:rPr>
              <a:t>sahip</a:t>
            </a:r>
            <a:endParaRPr sz="2400">
              <a:latin typeface="Candara"/>
              <a:cs typeface="Candara"/>
            </a:endParaRPr>
          </a:p>
          <a:p>
            <a:pPr marL="287020" indent="-274320">
              <a:lnSpc>
                <a:spcPct val="100000"/>
              </a:lnSpc>
              <a:spcBef>
                <a:spcPts val="285"/>
              </a:spcBef>
              <a:buClr>
                <a:srgbClr val="30B6FC"/>
              </a:buClr>
              <a:buFont typeface="Symbol"/>
              <a:buChar char=""/>
              <a:tabLst>
                <a:tab pos="287020" algn="l"/>
              </a:tabLst>
            </a:pPr>
            <a:r>
              <a:rPr sz="2400" dirty="0">
                <a:solidFill>
                  <a:srgbClr val="073D86"/>
                </a:solidFill>
                <a:latin typeface="Candara"/>
                <a:cs typeface="Candara"/>
              </a:rPr>
              <a:t>Araştırmalarını dışlaştırabilen </a:t>
            </a:r>
            <a:r>
              <a:rPr sz="2400" spc="-5" dirty="0">
                <a:solidFill>
                  <a:srgbClr val="073D86"/>
                </a:solidFill>
                <a:latin typeface="Candara"/>
                <a:cs typeface="Candara"/>
              </a:rPr>
              <a:t>ve</a:t>
            </a:r>
            <a:r>
              <a:rPr sz="2400" spc="-75" dirty="0">
                <a:solidFill>
                  <a:srgbClr val="073D86"/>
                </a:solidFill>
                <a:latin typeface="Candara"/>
                <a:cs typeface="Candara"/>
              </a:rPr>
              <a:t> </a:t>
            </a:r>
            <a:r>
              <a:rPr sz="2400" spc="-5" dirty="0">
                <a:solidFill>
                  <a:srgbClr val="073D86"/>
                </a:solidFill>
                <a:latin typeface="Candara"/>
                <a:cs typeface="Candara"/>
              </a:rPr>
              <a:t>savunabilen</a:t>
            </a:r>
            <a:endParaRPr sz="2400">
              <a:latin typeface="Candara"/>
              <a:cs typeface="Candara"/>
            </a:endParaRPr>
          </a:p>
          <a:p>
            <a:pPr marL="287020" indent="-274320">
              <a:lnSpc>
                <a:spcPct val="100000"/>
              </a:lnSpc>
              <a:spcBef>
                <a:spcPts val="290"/>
              </a:spcBef>
              <a:buClr>
                <a:srgbClr val="30B6FC"/>
              </a:buClr>
              <a:buFont typeface="Symbol"/>
              <a:buChar char=""/>
              <a:tabLst>
                <a:tab pos="287020" algn="l"/>
              </a:tabLst>
            </a:pPr>
            <a:r>
              <a:rPr sz="2400" dirty="0">
                <a:solidFill>
                  <a:srgbClr val="073D86"/>
                </a:solidFill>
                <a:latin typeface="Candara"/>
                <a:cs typeface="Candara"/>
              </a:rPr>
              <a:t>Deneysel </a:t>
            </a:r>
            <a:r>
              <a:rPr sz="2400" spc="-5" dirty="0">
                <a:solidFill>
                  <a:srgbClr val="073D86"/>
                </a:solidFill>
                <a:latin typeface="Candara"/>
                <a:cs typeface="Candara"/>
              </a:rPr>
              <a:t>ve </a:t>
            </a:r>
            <a:r>
              <a:rPr sz="2400" dirty="0">
                <a:solidFill>
                  <a:srgbClr val="073D86"/>
                </a:solidFill>
                <a:latin typeface="Candara"/>
                <a:cs typeface="Candara"/>
              </a:rPr>
              <a:t>teorik modelleme </a:t>
            </a:r>
            <a:r>
              <a:rPr sz="2400" spc="-5" dirty="0">
                <a:solidFill>
                  <a:srgbClr val="073D86"/>
                </a:solidFill>
                <a:latin typeface="Candara"/>
                <a:cs typeface="Candara"/>
              </a:rPr>
              <a:t>becerisine</a:t>
            </a:r>
            <a:r>
              <a:rPr sz="2400" spc="-20" dirty="0">
                <a:solidFill>
                  <a:srgbClr val="073D86"/>
                </a:solidFill>
                <a:latin typeface="Candara"/>
                <a:cs typeface="Candara"/>
              </a:rPr>
              <a:t> </a:t>
            </a:r>
            <a:r>
              <a:rPr sz="2400" dirty="0">
                <a:solidFill>
                  <a:srgbClr val="073D86"/>
                </a:solidFill>
                <a:latin typeface="Candara"/>
                <a:cs typeface="Candara"/>
              </a:rPr>
              <a:t>sahip</a:t>
            </a:r>
            <a:endParaRPr sz="2400">
              <a:latin typeface="Candara"/>
              <a:cs typeface="Candara"/>
            </a:endParaRPr>
          </a:p>
          <a:p>
            <a:pPr marL="287020" indent="-274320">
              <a:lnSpc>
                <a:spcPct val="100000"/>
              </a:lnSpc>
              <a:spcBef>
                <a:spcPts val="285"/>
              </a:spcBef>
              <a:buClr>
                <a:srgbClr val="30B6FC"/>
              </a:buClr>
              <a:buFont typeface="Symbol"/>
              <a:buChar char=""/>
              <a:tabLst>
                <a:tab pos="287020" algn="l"/>
              </a:tabLst>
            </a:pPr>
            <a:r>
              <a:rPr sz="2400" dirty="0">
                <a:solidFill>
                  <a:srgbClr val="073D86"/>
                </a:solidFill>
                <a:latin typeface="Candara"/>
                <a:cs typeface="Candara"/>
              </a:rPr>
              <a:t>İleri yöntem </a:t>
            </a:r>
            <a:r>
              <a:rPr sz="2400" spc="-5" dirty="0">
                <a:solidFill>
                  <a:srgbClr val="073D86"/>
                </a:solidFill>
                <a:latin typeface="Candara"/>
                <a:cs typeface="Candara"/>
              </a:rPr>
              <a:t>ve </a:t>
            </a:r>
            <a:r>
              <a:rPr sz="2400" dirty="0">
                <a:solidFill>
                  <a:srgbClr val="073D86"/>
                </a:solidFill>
                <a:latin typeface="Candara"/>
                <a:cs typeface="Candara"/>
              </a:rPr>
              <a:t>teknolojileri</a:t>
            </a:r>
            <a:r>
              <a:rPr sz="2400" spc="-30" dirty="0">
                <a:solidFill>
                  <a:srgbClr val="073D86"/>
                </a:solidFill>
                <a:latin typeface="Candara"/>
                <a:cs typeface="Candara"/>
              </a:rPr>
              <a:t> </a:t>
            </a:r>
            <a:r>
              <a:rPr sz="2400" spc="-5" dirty="0">
                <a:solidFill>
                  <a:srgbClr val="073D86"/>
                </a:solidFill>
                <a:latin typeface="Candara"/>
                <a:cs typeface="Candara"/>
              </a:rPr>
              <a:t>kullanabilen</a:t>
            </a:r>
            <a:endParaRPr sz="2400">
              <a:latin typeface="Candara"/>
              <a:cs typeface="Candara"/>
            </a:endParaRPr>
          </a:p>
          <a:p>
            <a:pPr marL="287020" indent="-274320">
              <a:lnSpc>
                <a:spcPct val="100000"/>
              </a:lnSpc>
              <a:spcBef>
                <a:spcPts val="285"/>
              </a:spcBef>
              <a:buClr>
                <a:srgbClr val="30B6FC"/>
              </a:buClr>
              <a:buFont typeface="Symbol"/>
              <a:buChar char=""/>
              <a:tabLst>
                <a:tab pos="287020" algn="l"/>
              </a:tabLst>
            </a:pPr>
            <a:r>
              <a:rPr sz="2400" dirty="0">
                <a:solidFill>
                  <a:srgbClr val="073D86"/>
                </a:solidFill>
                <a:latin typeface="Candara"/>
                <a:cs typeface="Candara"/>
              </a:rPr>
              <a:t>Etkin sözlü </a:t>
            </a:r>
            <a:r>
              <a:rPr sz="2400" spc="-5" dirty="0">
                <a:solidFill>
                  <a:srgbClr val="073D86"/>
                </a:solidFill>
                <a:latin typeface="Candara"/>
                <a:cs typeface="Candara"/>
              </a:rPr>
              <a:t>ve </a:t>
            </a:r>
            <a:r>
              <a:rPr sz="2400" dirty="0">
                <a:solidFill>
                  <a:srgbClr val="073D86"/>
                </a:solidFill>
                <a:latin typeface="Candara"/>
                <a:cs typeface="Candara"/>
              </a:rPr>
              <a:t>yazılı iletişim</a:t>
            </a:r>
            <a:r>
              <a:rPr sz="2400" spc="-110" dirty="0">
                <a:solidFill>
                  <a:srgbClr val="073D86"/>
                </a:solidFill>
                <a:latin typeface="Candara"/>
                <a:cs typeface="Candara"/>
              </a:rPr>
              <a:t> </a:t>
            </a:r>
            <a:r>
              <a:rPr sz="2400" dirty="0">
                <a:solidFill>
                  <a:srgbClr val="073D86"/>
                </a:solidFill>
                <a:latin typeface="Candara"/>
                <a:cs typeface="Candara"/>
              </a:rPr>
              <a:t>kurabilen</a:t>
            </a:r>
            <a:endParaRPr sz="2400">
              <a:latin typeface="Candara"/>
              <a:cs typeface="Candara"/>
            </a:endParaRPr>
          </a:p>
          <a:p>
            <a:pPr marL="287020" indent="-274320">
              <a:lnSpc>
                <a:spcPct val="100000"/>
              </a:lnSpc>
              <a:spcBef>
                <a:spcPts val="290"/>
              </a:spcBef>
              <a:buClr>
                <a:srgbClr val="30B6FC"/>
              </a:buClr>
              <a:buFont typeface="Symbol"/>
              <a:buChar char=""/>
              <a:tabLst>
                <a:tab pos="287020" algn="l"/>
              </a:tabLst>
            </a:pPr>
            <a:r>
              <a:rPr sz="2400" spc="-5" dirty="0">
                <a:solidFill>
                  <a:srgbClr val="073D86"/>
                </a:solidFill>
                <a:latin typeface="Candara"/>
                <a:cs typeface="Candara"/>
              </a:rPr>
              <a:t>Grup </a:t>
            </a:r>
            <a:r>
              <a:rPr sz="2400" dirty="0">
                <a:solidFill>
                  <a:srgbClr val="073D86"/>
                </a:solidFill>
                <a:latin typeface="Candara"/>
                <a:cs typeface="Candara"/>
              </a:rPr>
              <a:t>ve bireysel </a:t>
            </a:r>
            <a:r>
              <a:rPr sz="2400" spc="-5" dirty="0">
                <a:solidFill>
                  <a:srgbClr val="073D86"/>
                </a:solidFill>
                <a:latin typeface="Candara"/>
                <a:cs typeface="Candara"/>
              </a:rPr>
              <a:t>çalışma </a:t>
            </a:r>
            <a:r>
              <a:rPr sz="2400" dirty="0">
                <a:solidFill>
                  <a:srgbClr val="073D86"/>
                </a:solidFill>
                <a:latin typeface="Candara"/>
                <a:cs typeface="Candara"/>
              </a:rPr>
              <a:t>kültürüne </a:t>
            </a:r>
            <a:r>
              <a:rPr sz="2400" spc="-5" dirty="0">
                <a:solidFill>
                  <a:srgbClr val="073D86"/>
                </a:solidFill>
                <a:latin typeface="Candara"/>
                <a:cs typeface="Candara"/>
              </a:rPr>
              <a:t>sahip</a:t>
            </a:r>
            <a:endParaRPr sz="2400">
              <a:latin typeface="Candara"/>
              <a:cs typeface="Candara"/>
            </a:endParaRPr>
          </a:p>
          <a:p>
            <a:pPr marL="287020" indent="-274320">
              <a:lnSpc>
                <a:spcPct val="100000"/>
              </a:lnSpc>
              <a:spcBef>
                <a:spcPts val="285"/>
              </a:spcBef>
              <a:buClr>
                <a:srgbClr val="30B6FC"/>
              </a:buClr>
              <a:buFont typeface="Symbol"/>
              <a:buChar char=""/>
              <a:tabLst>
                <a:tab pos="287020" algn="l"/>
              </a:tabLst>
            </a:pPr>
            <a:r>
              <a:rPr sz="2400" dirty="0">
                <a:solidFill>
                  <a:srgbClr val="073D86"/>
                </a:solidFill>
                <a:latin typeface="Candara"/>
                <a:cs typeface="Candara"/>
              </a:rPr>
              <a:t>Mesleki etik </a:t>
            </a:r>
            <a:r>
              <a:rPr sz="2400" spc="-5" dirty="0">
                <a:solidFill>
                  <a:srgbClr val="073D86"/>
                </a:solidFill>
                <a:latin typeface="Candara"/>
                <a:cs typeface="Candara"/>
              </a:rPr>
              <a:t>ve </a:t>
            </a:r>
            <a:r>
              <a:rPr sz="2400" dirty="0">
                <a:solidFill>
                  <a:srgbClr val="073D86"/>
                </a:solidFill>
                <a:latin typeface="Candara"/>
                <a:cs typeface="Candara"/>
              </a:rPr>
              <a:t>sorumluluklarının</a:t>
            </a:r>
            <a:r>
              <a:rPr sz="2400" spc="-30" dirty="0">
                <a:solidFill>
                  <a:srgbClr val="073D86"/>
                </a:solidFill>
                <a:latin typeface="Candara"/>
                <a:cs typeface="Candara"/>
              </a:rPr>
              <a:t> </a:t>
            </a:r>
            <a:r>
              <a:rPr sz="2400" spc="-5" dirty="0">
                <a:solidFill>
                  <a:srgbClr val="073D86"/>
                </a:solidFill>
                <a:latin typeface="Candara"/>
                <a:cs typeface="Candara"/>
              </a:rPr>
              <a:t>bilincinde</a:t>
            </a:r>
            <a:endParaRPr sz="2400">
              <a:latin typeface="Candara"/>
              <a:cs typeface="Candara"/>
            </a:endParaRPr>
          </a:p>
          <a:p>
            <a:pPr marL="287020" indent="-274320">
              <a:lnSpc>
                <a:spcPct val="100000"/>
              </a:lnSpc>
              <a:spcBef>
                <a:spcPts val="285"/>
              </a:spcBef>
              <a:buClr>
                <a:srgbClr val="30B6FC"/>
              </a:buClr>
              <a:buFont typeface="Symbol"/>
              <a:buChar char=""/>
              <a:tabLst>
                <a:tab pos="287020" algn="l"/>
              </a:tabLst>
            </a:pPr>
            <a:r>
              <a:rPr sz="2400" spc="-10" dirty="0">
                <a:solidFill>
                  <a:srgbClr val="073D86"/>
                </a:solidFill>
                <a:latin typeface="Candara"/>
                <a:cs typeface="Candara"/>
              </a:rPr>
              <a:t>Yaşam </a:t>
            </a:r>
            <a:r>
              <a:rPr sz="2400" dirty="0">
                <a:solidFill>
                  <a:srgbClr val="073D86"/>
                </a:solidFill>
                <a:latin typeface="Candara"/>
                <a:cs typeface="Candara"/>
              </a:rPr>
              <a:t>boyu</a:t>
            </a:r>
            <a:r>
              <a:rPr sz="2400" spc="-85" dirty="0">
                <a:solidFill>
                  <a:srgbClr val="073D86"/>
                </a:solidFill>
                <a:latin typeface="Candara"/>
                <a:cs typeface="Candara"/>
              </a:rPr>
              <a:t> </a:t>
            </a:r>
            <a:r>
              <a:rPr sz="2400" dirty="0">
                <a:solidFill>
                  <a:srgbClr val="073D86"/>
                </a:solidFill>
                <a:latin typeface="Candara"/>
                <a:cs typeface="Candara"/>
              </a:rPr>
              <a:t>araştırıcı</a:t>
            </a:r>
            <a:endParaRPr sz="2400">
              <a:latin typeface="Candara"/>
              <a:cs typeface="Candara"/>
            </a:endParaRPr>
          </a:p>
        </p:txBody>
      </p:sp>
      <p:sp>
        <p:nvSpPr>
          <p:cNvPr id="6" name="object 6"/>
          <p:cNvSpPr/>
          <p:nvPr/>
        </p:nvSpPr>
        <p:spPr>
          <a:xfrm>
            <a:off x="990600" y="5824714"/>
            <a:ext cx="6784848" cy="946404"/>
          </a:xfrm>
          <a:prstGeom prst="rect">
            <a:avLst/>
          </a:prstGeom>
          <a:blipFill>
            <a:blip r:embed="rId3" cstate="print"/>
            <a:stretch>
              <a:fillRect/>
            </a:stretch>
          </a:blipFill>
        </p:spPr>
        <p:txBody>
          <a:bodyPr wrap="square" lIns="0" tIns="0" rIns="0" bIns="0" rtlCol="0"/>
          <a:lstStyle/>
          <a:p>
            <a:endParaRPr/>
          </a:p>
        </p:txBody>
      </p:sp>
      <p:sp>
        <p:nvSpPr>
          <p:cNvPr id="8" name="object 8">
            <a:extLst>
              <a:ext uri="{FF2B5EF4-FFF2-40B4-BE49-F238E27FC236}">
                <a16:creationId xmlns:a16="http://schemas.microsoft.com/office/drawing/2014/main" id="{7196323B-9537-4BFD-8733-7311116F9029}"/>
              </a:ext>
            </a:extLst>
          </p:cNvPr>
          <p:cNvSpPr txBox="1">
            <a:spLocks noGrp="1"/>
          </p:cNvSpPr>
          <p:nvPr>
            <p:ph type="ftr" sz="quarter" idx="11"/>
          </p:nvPr>
        </p:nvSpPr>
        <p:spPr>
          <a:xfrm>
            <a:off x="609599" y="6383145"/>
            <a:ext cx="4622973" cy="365125"/>
          </a:xfrm>
          <a:prstGeom prst="rect">
            <a:avLst/>
          </a:prstGeom>
        </p:spPr>
        <p:txBody>
          <a:bodyPr vert="horz" wrap="square" lIns="0" tIns="0" rIns="0" bIns="0" rtlCol="0">
            <a:spAutoFit/>
          </a:bodyPr>
          <a:lstStyle/>
          <a:p>
            <a:pPr marL="12700">
              <a:lnSpc>
                <a:spcPts val="1764"/>
              </a:lnSpc>
            </a:pPr>
            <a:r>
              <a:rPr lang="tr-TR" spc="-10" dirty="0">
                <a:hlinkClick r:id="rId4"/>
              </a:rPr>
              <a:t>http://web.harran.edu.tr/insaat</a:t>
            </a:r>
            <a:endParaRPr spc="-10" dirty="0">
              <a:hlinkClick r:id="rId4"/>
            </a:endParaRPr>
          </a:p>
        </p:txBody>
      </p:sp>
    </p:spTree>
    <p:extLst>
      <p:ext uri="{BB962C8B-B14F-4D97-AF65-F5344CB8AC3E}">
        <p14:creationId xmlns:p14="http://schemas.microsoft.com/office/powerpoint/2010/main" val="3066327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6334" y="2813303"/>
            <a:ext cx="3486150" cy="369332"/>
          </a:xfrm>
          <a:prstGeom prst="rect">
            <a:avLst/>
          </a:prstGeom>
        </p:spPr>
        <p:txBody>
          <a:bodyPr vert="horz" wrap="square" lIns="0" tIns="0" rIns="0" bIns="0" rtlCol="0">
            <a:spAutoFit/>
          </a:bodyPr>
          <a:lstStyle/>
          <a:p>
            <a:pPr marL="287020" indent="-274320">
              <a:lnSpc>
                <a:spcPct val="100000"/>
              </a:lnSpc>
              <a:buClr>
                <a:srgbClr val="30B6FC"/>
              </a:buClr>
              <a:buFont typeface="Symbol"/>
              <a:buChar char=""/>
              <a:tabLst>
                <a:tab pos="287020" algn="l"/>
              </a:tabLst>
            </a:pPr>
            <a:endParaRPr sz="2400" dirty="0">
              <a:latin typeface="Candara"/>
              <a:cs typeface="Candara"/>
            </a:endParaRPr>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3" name="object 3"/>
          <p:cNvSpPr txBox="1">
            <a:spLocks noGrp="1"/>
          </p:cNvSpPr>
          <p:nvPr>
            <p:ph idx="1"/>
          </p:nvPr>
        </p:nvSpPr>
        <p:spPr>
          <a:xfrm>
            <a:off x="140487" y="2076703"/>
            <a:ext cx="8863025" cy="2959785"/>
          </a:xfrm>
          <a:prstGeom prst="rect">
            <a:avLst/>
          </a:prstGeom>
        </p:spPr>
        <p:txBody>
          <a:bodyPr vert="horz" wrap="square" lIns="0" tIns="736600" rIns="0" bIns="0" rtlCol="0">
            <a:spAutoFit/>
          </a:bodyPr>
          <a:lstStyle/>
          <a:p>
            <a:pPr marL="3716654">
              <a:lnSpc>
                <a:spcPct val="100000"/>
              </a:lnSpc>
              <a:tabLst>
                <a:tab pos="6181090" algn="l"/>
              </a:tabLst>
            </a:pPr>
            <a:endParaRPr lang="tr-TR" sz="1400" dirty="0">
              <a:solidFill>
                <a:srgbClr val="FF0000"/>
              </a:solidFill>
            </a:endParaRPr>
          </a:p>
          <a:p>
            <a:pPr marL="3716654">
              <a:lnSpc>
                <a:spcPct val="100000"/>
              </a:lnSpc>
              <a:tabLst>
                <a:tab pos="6181090" algn="l"/>
              </a:tabLst>
            </a:pPr>
            <a:r>
              <a:rPr lang="tr-TR" sz="1400" dirty="0">
                <a:solidFill>
                  <a:srgbClr val="FF0000"/>
                </a:solidFill>
              </a:rPr>
              <a:t>BÖLÜM BAŞKANI</a:t>
            </a:r>
            <a:r>
              <a:rPr lang="tr-TR" sz="1400" dirty="0"/>
              <a:t>: Prof. Dr. H. Murat ALGIN</a:t>
            </a:r>
          </a:p>
          <a:p>
            <a:pPr marL="3716654">
              <a:lnSpc>
                <a:spcPct val="100000"/>
              </a:lnSpc>
              <a:tabLst>
                <a:tab pos="6181090" algn="l"/>
              </a:tabLst>
            </a:pPr>
            <a:r>
              <a:rPr lang="tr-TR" sz="1400" dirty="0">
                <a:solidFill>
                  <a:srgbClr val="FF0000"/>
                </a:solidFill>
              </a:rPr>
              <a:t>BÖLÜM BAŞKAN YARDIMCISI</a:t>
            </a:r>
          </a:p>
          <a:p>
            <a:pPr marL="3716654">
              <a:lnSpc>
                <a:spcPct val="100000"/>
              </a:lnSpc>
              <a:tabLst>
                <a:tab pos="6181090" algn="l"/>
              </a:tabLst>
            </a:pPr>
            <a:r>
              <a:rPr lang="tr-TR" sz="1200" dirty="0"/>
              <a:t>Dr. Öğretim Üyesi Muhammet Fethi GÜLLÜ</a:t>
            </a:r>
          </a:p>
          <a:p>
            <a:pPr marL="3716654">
              <a:lnSpc>
                <a:spcPct val="100000"/>
              </a:lnSpc>
              <a:tabLst>
                <a:tab pos="6181090" algn="l"/>
              </a:tabLst>
            </a:pPr>
            <a:r>
              <a:rPr lang="tr-TR" sz="1400" dirty="0">
                <a:solidFill>
                  <a:srgbClr val="FF0000"/>
                </a:solidFill>
              </a:rPr>
              <a:t>BÖLÜM BAŞKAN YARDIMCISI</a:t>
            </a:r>
          </a:p>
          <a:p>
            <a:pPr marL="3716654">
              <a:lnSpc>
                <a:spcPct val="100000"/>
              </a:lnSpc>
              <a:tabLst>
                <a:tab pos="6181090" algn="l"/>
              </a:tabLst>
            </a:pPr>
            <a:r>
              <a:rPr lang="tr-TR" sz="1200" dirty="0"/>
              <a:t>Dr. Öğretim Üyesi Arda Burak EKMEN</a:t>
            </a:r>
          </a:p>
          <a:p>
            <a:pPr marL="3716654">
              <a:lnSpc>
                <a:spcPct val="100000"/>
              </a:lnSpc>
              <a:tabLst>
                <a:tab pos="6181090" algn="l"/>
              </a:tabLst>
            </a:pPr>
            <a:r>
              <a:rPr lang="tr-TR" sz="1400" dirty="0">
                <a:solidFill>
                  <a:srgbClr val="FF0000"/>
                </a:solidFill>
              </a:rPr>
              <a:t>BÖLÜM SEKRETERLİĞİ: </a:t>
            </a:r>
            <a:r>
              <a:rPr lang="tr-TR" sz="1400" dirty="0"/>
              <a:t>Ramazan YILDIZ</a:t>
            </a:r>
            <a:endParaRPr sz="1400" dirty="0"/>
          </a:p>
        </p:txBody>
      </p:sp>
      <p:sp>
        <p:nvSpPr>
          <p:cNvPr id="8" name="object 8"/>
          <p:cNvSpPr txBox="1">
            <a:spLocks noGrp="1"/>
          </p:cNvSpPr>
          <p:nvPr>
            <p:ph type="ftr" sz="quarter" idx="11"/>
          </p:nvPr>
        </p:nvSpPr>
        <p:spPr>
          <a:prstGeom prst="rect">
            <a:avLst/>
          </a:prstGeom>
        </p:spPr>
        <p:txBody>
          <a:bodyPr vert="horz" wrap="square" lIns="0" tIns="0" rIns="0" bIns="0" rtlCol="0">
            <a:spAutoFit/>
          </a:bodyPr>
          <a:lstStyle/>
          <a:p>
            <a:pPr marL="12700">
              <a:lnSpc>
                <a:spcPts val="1764"/>
              </a:lnSpc>
            </a:pPr>
            <a:r>
              <a:rPr lang="tr-TR" spc="-10" dirty="0">
                <a:hlinkClick r:id="rId2"/>
              </a:rPr>
              <a:t>http://web.harran.edu.tr/insaat</a:t>
            </a:r>
            <a:endParaRPr spc="-10" dirty="0">
              <a:hlinkClick r:id="rId2"/>
            </a:endParaRPr>
          </a:p>
        </p:txBody>
      </p:sp>
      <p:sp>
        <p:nvSpPr>
          <p:cNvPr id="5" name="object 5"/>
          <p:cNvSpPr/>
          <p:nvPr/>
        </p:nvSpPr>
        <p:spPr>
          <a:xfrm>
            <a:off x="611555" y="2060829"/>
            <a:ext cx="3312363" cy="504063"/>
          </a:xfrm>
          <a:prstGeom prst="rect">
            <a:avLst/>
          </a:prstGeom>
        </p:spPr>
        <p:style>
          <a:lnRef idx="1">
            <a:schemeClr val="accent1"/>
          </a:lnRef>
          <a:fillRef idx="2">
            <a:schemeClr val="accent1"/>
          </a:fillRef>
          <a:effectRef idx="1">
            <a:schemeClr val="accent1"/>
          </a:effectRef>
          <a:fontRef idx="minor">
            <a:schemeClr val="dk1"/>
          </a:fontRef>
        </p:style>
        <p:txBody>
          <a:bodyPr wrap="square" lIns="0" tIns="0" rIns="0" bIns="0" rtlCol="0"/>
          <a:lstStyle/>
          <a:p>
            <a:endParaRPr dirty="0"/>
          </a:p>
        </p:txBody>
      </p:sp>
      <p:sp>
        <p:nvSpPr>
          <p:cNvPr id="6" name="object 6"/>
          <p:cNvSpPr/>
          <p:nvPr/>
        </p:nvSpPr>
        <p:spPr>
          <a:xfrm>
            <a:off x="611555" y="2060829"/>
            <a:ext cx="3312795" cy="504190"/>
          </a:xfrm>
          <a:custGeom>
            <a:avLst/>
            <a:gdLst/>
            <a:ahLst/>
            <a:cxnLst/>
            <a:rect l="l" t="t" r="r" b="b"/>
            <a:pathLst>
              <a:path w="3312795" h="504189">
                <a:moveTo>
                  <a:pt x="0" y="84074"/>
                </a:moveTo>
                <a:lnTo>
                  <a:pt x="6602" y="51327"/>
                </a:lnTo>
                <a:lnTo>
                  <a:pt x="24607" y="24606"/>
                </a:lnTo>
                <a:lnTo>
                  <a:pt x="51311" y="6600"/>
                </a:lnTo>
                <a:lnTo>
                  <a:pt x="84010" y="0"/>
                </a:lnTo>
                <a:lnTo>
                  <a:pt x="3228416" y="0"/>
                </a:lnTo>
                <a:lnTo>
                  <a:pt x="3261088" y="6600"/>
                </a:lnTo>
                <a:lnTo>
                  <a:pt x="3287772" y="24606"/>
                </a:lnTo>
                <a:lnTo>
                  <a:pt x="3305765" y="51327"/>
                </a:lnTo>
                <a:lnTo>
                  <a:pt x="3312363" y="84074"/>
                </a:lnTo>
                <a:lnTo>
                  <a:pt x="3312363" y="420116"/>
                </a:lnTo>
                <a:lnTo>
                  <a:pt x="3305765" y="452788"/>
                </a:lnTo>
                <a:lnTo>
                  <a:pt x="3287772" y="479472"/>
                </a:lnTo>
                <a:lnTo>
                  <a:pt x="3261088" y="497464"/>
                </a:lnTo>
                <a:lnTo>
                  <a:pt x="3228416" y="504063"/>
                </a:lnTo>
                <a:lnTo>
                  <a:pt x="84010" y="504063"/>
                </a:lnTo>
                <a:lnTo>
                  <a:pt x="51311" y="497464"/>
                </a:lnTo>
                <a:lnTo>
                  <a:pt x="24607" y="479472"/>
                </a:lnTo>
                <a:lnTo>
                  <a:pt x="6602" y="452788"/>
                </a:lnTo>
                <a:lnTo>
                  <a:pt x="0" y="420116"/>
                </a:lnTo>
                <a:lnTo>
                  <a:pt x="0" y="84074"/>
                </a:lnTo>
                <a:close/>
              </a:path>
            </a:pathLst>
          </a:custGeom>
          <a:ln w="9524">
            <a:solidFill>
              <a:srgbClr val="30B6FC"/>
            </a:solidFill>
          </a:ln>
        </p:spPr>
        <p:txBody>
          <a:bodyPr wrap="square" lIns="0" tIns="0" rIns="0" bIns="0" rtlCol="0"/>
          <a:lstStyle/>
          <a:p>
            <a:endParaRPr/>
          </a:p>
        </p:txBody>
      </p:sp>
      <p:sp>
        <p:nvSpPr>
          <p:cNvPr id="7" name="object 7"/>
          <p:cNvSpPr txBox="1"/>
          <p:nvPr/>
        </p:nvSpPr>
        <p:spPr>
          <a:xfrm>
            <a:off x="715162" y="2076703"/>
            <a:ext cx="1299845" cy="466090"/>
          </a:xfrm>
          <a:prstGeom prst="rect">
            <a:avLst/>
          </a:prstGeom>
        </p:spPr>
        <p:txBody>
          <a:bodyPr vert="horz" wrap="square" lIns="0" tIns="0" rIns="0" bIns="0" rtlCol="0">
            <a:spAutoFit/>
          </a:bodyPr>
          <a:lstStyle/>
          <a:p>
            <a:pPr marL="12700">
              <a:lnSpc>
                <a:spcPct val="100000"/>
              </a:lnSpc>
            </a:pPr>
            <a:r>
              <a:rPr sz="2800" b="1" spc="-85" dirty="0">
                <a:solidFill>
                  <a:srgbClr val="2861AA"/>
                </a:solidFill>
                <a:latin typeface="Candara"/>
                <a:cs typeface="Candara"/>
              </a:rPr>
              <a:t>Y</a:t>
            </a:r>
            <a:r>
              <a:rPr sz="2800" b="1" spc="-5" dirty="0">
                <a:solidFill>
                  <a:srgbClr val="2861AA"/>
                </a:solidFill>
                <a:latin typeface="Candara"/>
                <a:cs typeface="Candara"/>
              </a:rPr>
              <a:t>önetim</a:t>
            </a:r>
            <a:endParaRPr sz="2800" dirty="0">
              <a:latin typeface="Candara"/>
              <a:cs typeface="Candara"/>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162" y="2857030"/>
            <a:ext cx="2743200" cy="182765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3" name="object 3"/>
          <p:cNvSpPr/>
          <p:nvPr/>
        </p:nvSpPr>
        <p:spPr>
          <a:xfrm>
            <a:off x="179514" y="2060829"/>
            <a:ext cx="6678486" cy="5040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79514" y="2060829"/>
            <a:ext cx="6678486" cy="504190"/>
          </a:xfrm>
          <a:custGeom>
            <a:avLst/>
            <a:gdLst/>
            <a:ahLst/>
            <a:cxnLst/>
            <a:rect l="l" t="t" r="r" b="b"/>
            <a:pathLst>
              <a:path w="8749030" h="504189">
                <a:moveTo>
                  <a:pt x="0" y="84074"/>
                </a:moveTo>
                <a:lnTo>
                  <a:pt x="6600" y="51327"/>
                </a:lnTo>
                <a:lnTo>
                  <a:pt x="24603" y="24606"/>
                </a:lnTo>
                <a:lnTo>
                  <a:pt x="51306" y="6600"/>
                </a:lnTo>
                <a:lnTo>
                  <a:pt x="84010" y="0"/>
                </a:lnTo>
                <a:lnTo>
                  <a:pt x="8664511" y="0"/>
                </a:lnTo>
                <a:lnTo>
                  <a:pt x="8697184" y="6600"/>
                </a:lnTo>
                <a:lnTo>
                  <a:pt x="8723868" y="24606"/>
                </a:lnTo>
                <a:lnTo>
                  <a:pt x="8741860" y="51327"/>
                </a:lnTo>
                <a:lnTo>
                  <a:pt x="8748458" y="84074"/>
                </a:lnTo>
                <a:lnTo>
                  <a:pt x="8748458" y="420116"/>
                </a:lnTo>
                <a:lnTo>
                  <a:pt x="8741860" y="452788"/>
                </a:lnTo>
                <a:lnTo>
                  <a:pt x="8723868" y="479472"/>
                </a:lnTo>
                <a:lnTo>
                  <a:pt x="8697184" y="497464"/>
                </a:lnTo>
                <a:lnTo>
                  <a:pt x="8664511" y="504063"/>
                </a:lnTo>
                <a:lnTo>
                  <a:pt x="84010" y="504063"/>
                </a:lnTo>
                <a:lnTo>
                  <a:pt x="51306" y="497464"/>
                </a:lnTo>
                <a:lnTo>
                  <a:pt x="24603" y="479472"/>
                </a:lnTo>
                <a:lnTo>
                  <a:pt x="6600" y="452788"/>
                </a:lnTo>
                <a:lnTo>
                  <a:pt x="0" y="420116"/>
                </a:lnTo>
                <a:lnTo>
                  <a:pt x="0" y="84074"/>
                </a:lnTo>
                <a:close/>
              </a:path>
            </a:pathLst>
          </a:custGeom>
          <a:ln w="9525">
            <a:solidFill>
              <a:srgbClr val="30B6FC"/>
            </a:solidFill>
          </a:ln>
        </p:spPr>
        <p:txBody>
          <a:bodyPr wrap="square" lIns="0" tIns="0" rIns="0" bIns="0" rtlCol="0"/>
          <a:lstStyle/>
          <a:p>
            <a:endParaRPr/>
          </a:p>
        </p:txBody>
      </p:sp>
      <p:sp>
        <p:nvSpPr>
          <p:cNvPr id="5" name="object 5"/>
          <p:cNvSpPr txBox="1">
            <a:spLocks noGrp="1"/>
          </p:cNvSpPr>
          <p:nvPr>
            <p:ph type="body" idx="1"/>
          </p:nvPr>
        </p:nvSpPr>
        <p:spPr>
          <a:prstGeom prst="rect">
            <a:avLst/>
          </a:prstGeom>
        </p:spPr>
        <p:txBody>
          <a:bodyPr vert="horz" wrap="square" lIns="0" tIns="0" rIns="0" bIns="0" rtlCol="0">
            <a:spAutoFit/>
          </a:bodyPr>
          <a:lstStyle/>
          <a:p>
            <a:pPr marL="154940">
              <a:lnSpc>
                <a:spcPct val="100000"/>
              </a:lnSpc>
            </a:pPr>
            <a:r>
              <a:rPr spc="-5" dirty="0">
                <a:latin typeface="Candara"/>
                <a:cs typeface="Candara"/>
              </a:rPr>
              <a:t>İnşaat Mühendisliği Bölümü</a:t>
            </a:r>
            <a:r>
              <a:rPr spc="25" dirty="0">
                <a:latin typeface="Candara"/>
                <a:cs typeface="Candara"/>
              </a:rPr>
              <a:t> </a:t>
            </a:r>
            <a:r>
              <a:rPr spc="-5" dirty="0">
                <a:latin typeface="Candara"/>
                <a:cs typeface="Candara"/>
              </a:rPr>
              <a:t>Komisyonları</a:t>
            </a:r>
          </a:p>
          <a:p>
            <a:pPr marL="58419">
              <a:lnSpc>
                <a:spcPct val="100000"/>
              </a:lnSpc>
              <a:spcBef>
                <a:spcPts val="1870"/>
              </a:spcBef>
            </a:pPr>
            <a:r>
              <a:rPr sz="2400" b="0" spc="-5" dirty="0">
                <a:solidFill>
                  <a:srgbClr val="073D86"/>
                </a:solidFill>
                <a:latin typeface="Candara"/>
                <a:cs typeface="Candara"/>
              </a:rPr>
              <a:t>1-) </a:t>
            </a:r>
            <a:r>
              <a:rPr sz="2400" b="0" u="sng" spc="-5" dirty="0">
                <a:solidFill>
                  <a:srgbClr val="073D86"/>
                </a:solidFill>
                <a:latin typeface="Candara"/>
                <a:cs typeface="Candara"/>
              </a:rPr>
              <a:t>Akademi</a:t>
            </a:r>
            <a:r>
              <a:rPr sz="2400" b="0" u="sng" spc="-75" dirty="0">
                <a:solidFill>
                  <a:srgbClr val="073D86"/>
                </a:solidFill>
                <a:latin typeface="Candara"/>
                <a:cs typeface="Candara"/>
              </a:rPr>
              <a:t> </a:t>
            </a:r>
            <a:r>
              <a:rPr sz="2400" b="0" u="sng" dirty="0">
                <a:solidFill>
                  <a:srgbClr val="073D86"/>
                </a:solidFill>
                <a:latin typeface="Candara"/>
                <a:cs typeface="Candara"/>
              </a:rPr>
              <a:t>Komisyonu</a:t>
            </a:r>
            <a:endParaRPr sz="2400" dirty="0">
              <a:latin typeface="Candara"/>
              <a:cs typeface="Candara"/>
            </a:endParaRPr>
          </a:p>
          <a:p>
            <a:pPr marL="332740" indent="-274320">
              <a:lnSpc>
                <a:spcPct val="100000"/>
              </a:lnSpc>
              <a:spcBef>
                <a:spcPts val="575"/>
              </a:spcBef>
              <a:buClr>
                <a:srgbClr val="30B6FC"/>
              </a:buClr>
              <a:buFont typeface="Symbol"/>
              <a:buChar char=""/>
              <a:tabLst>
                <a:tab pos="332740" algn="l"/>
              </a:tabLst>
            </a:pPr>
            <a:r>
              <a:rPr sz="2400" b="0" dirty="0">
                <a:solidFill>
                  <a:srgbClr val="073D86"/>
                </a:solidFill>
                <a:latin typeface="Candara"/>
                <a:cs typeface="Candara"/>
              </a:rPr>
              <a:t>Ders programı </a:t>
            </a:r>
            <a:r>
              <a:rPr sz="2400" b="0" spc="-5" dirty="0">
                <a:solidFill>
                  <a:srgbClr val="073D86"/>
                </a:solidFill>
                <a:latin typeface="Candara"/>
                <a:cs typeface="Candara"/>
              </a:rPr>
              <a:t>ve sınav</a:t>
            </a:r>
            <a:r>
              <a:rPr sz="2400" b="0" spc="-75" dirty="0">
                <a:solidFill>
                  <a:srgbClr val="073D86"/>
                </a:solidFill>
                <a:latin typeface="Candara"/>
                <a:cs typeface="Candara"/>
              </a:rPr>
              <a:t> </a:t>
            </a:r>
            <a:r>
              <a:rPr sz="2400" b="0" dirty="0">
                <a:solidFill>
                  <a:srgbClr val="073D86"/>
                </a:solidFill>
                <a:latin typeface="Candara"/>
                <a:cs typeface="Candara"/>
              </a:rPr>
              <a:t>tarihleri</a:t>
            </a:r>
            <a:endParaRPr sz="2400" dirty="0">
              <a:latin typeface="Candara"/>
              <a:cs typeface="Candara"/>
            </a:endParaRPr>
          </a:p>
          <a:p>
            <a:pPr marL="332740" indent="-274320">
              <a:lnSpc>
                <a:spcPct val="100000"/>
              </a:lnSpc>
              <a:spcBef>
                <a:spcPts val="575"/>
              </a:spcBef>
              <a:buClr>
                <a:srgbClr val="30B6FC"/>
              </a:buClr>
              <a:buFont typeface="Symbol"/>
              <a:buChar char=""/>
              <a:tabLst>
                <a:tab pos="332740" algn="l"/>
              </a:tabLst>
            </a:pPr>
            <a:r>
              <a:rPr sz="2400" b="0" spc="-5" dirty="0">
                <a:solidFill>
                  <a:srgbClr val="073D86"/>
                </a:solidFill>
                <a:latin typeface="Candara"/>
                <a:cs typeface="Candara"/>
              </a:rPr>
              <a:t>Sosyal</a:t>
            </a:r>
            <a:r>
              <a:rPr sz="2400" b="0" spc="-75" dirty="0">
                <a:solidFill>
                  <a:srgbClr val="073D86"/>
                </a:solidFill>
                <a:latin typeface="Candara"/>
                <a:cs typeface="Candara"/>
              </a:rPr>
              <a:t> </a:t>
            </a:r>
            <a:r>
              <a:rPr sz="2400" b="0" spc="-5" dirty="0">
                <a:solidFill>
                  <a:srgbClr val="073D86"/>
                </a:solidFill>
                <a:latin typeface="Candara"/>
                <a:cs typeface="Candara"/>
              </a:rPr>
              <a:t>Faaliyetler</a:t>
            </a:r>
            <a:endParaRPr sz="2400" dirty="0">
              <a:latin typeface="Candara"/>
              <a:cs typeface="Candara"/>
            </a:endParaRPr>
          </a:p>
          <a:p>
            <a:pPr marL="332740" indent="-274320">
              <a:lnSpc>
                <a:spcPct val="100000"/>
              </a:lnSpc>
              <a:spcBef>
                <a:spcPts val="575"/>
              </a:spcBef>
              <a:buClr>
                <a:srgbClr val="30B6FC"/>
              </a:buClr>
              <a:buFont typeface="Symbol"/>
              <a:buChar char=""/>
              <a:tabLst>
                <a:tab pos="332740" algn="l"/>
              </a:tabLst>
            </a:pPr>
            <a:r>
              <a:rPr sz="2400" b="0" spc="-5" dirty="0">
                <a:solidFill>
                  <a:srgbClr val="073D86"/>
                </a:solidFill>
                <a:latin typeface="Candara"/>
                <a:cs typeface="Candara"/>
              </a:rPr>
              <a:t>Konferans-sempozyum-seminer</a:t>
            </a:r>
            <a:endParaRPr sz="2400" dirty="0">
              <a:latin typeface="Candara"/>
              <a:cs typeface="Candara"/>
            </a:endParaRPr>
          </a:p>
          <a:p>
            <a:pPr marL="332740" indent="-274320">
              <a:lnSpc>
                <a:spcPct val="100000"/>
              </a:lnSpc>
              <a:spcBef>
                <a:spcPts val="575"/>
              </a:spcBef>
              <a:buClr>
                <a:srgbClr val="30B6FC"/>
              </a:buClr>
              <a:buFont typeface="Symbol"/>
              <a:buChar char=""/>
              <a:tabLst>
                <a:tab pos="332740" algn="l"/>
              </a:tabLst>
            </a:pPr>
            <a:r>
              <a:rPr sz="2400" b="0" spc="-10" dirty="0">
                <a:solidFill>
                  <a:srgbClr val="073D86"/>
                </a:solidFill>
                <a:latin typeface="Candara"/>
                <a:cs typeface="Candara"/>
              </a:rPr>
              <a:t>Yüksek </a:t>
            </a:r>
            <a:r>
              <a:rPr sz="2400" b="0" spc="-5" dirty="0">
                <a:solidFill>
                  <a:srgbClr val="073D86"/>
                </a:solidFill>
                <a:latin typeface="Candara"/>
                <a:cs typeface="Candara"/>
              </a:rPr>
              <a:t>Lisans Öğrenci ve </a:t>
            </a:r>
            <a:r>
              <a:rPr sz="2400" b="0" dirty="0">
                <a:solidFill>
                  <a:srgbClr val="073D86"/>
                </a:solidFill>
                <a:latin typeface="Candara"/>
                <a:cs typeface="Candara"/>
              </a:rPr>
              <a:t>Akademik Faaliyetlerin</a:t>
            </a:r>
            <a:r>
              <a:rPr sz="2400" b="0" spc="70" dirty="0">
                <a:solidFill>
                  <a:srgbClr val="073D86"/>
                </a:solidFill>
                <a:latin typeface="Candara"/>
                <a:cs typeface="Candara"/>
              </a:rPr>
              <a:t> </a:t>
            </a:r>
            <a:r>
              <a:rPr sz="2400" b="0" spc="-5" dirty="0">
                <a:solidFill>
                  <a:srgbClr val="073D86"/>
                </a:solidFill>
                <a:latin typeface="Candara"/>
                <a:cs typeface="Candara"/>
              </a:rPr>
              <a:t>İzlenmesi</a:t>
            </a:r>
            <a:endParaRPr sz="2400" dirty="0">
              <a:latin typeface="Candara"/>
              <a:cs typeface="Candara"/>
            </a:endParaRPr>
          </a:p>
          <a:p>
            <a:pPr marL="332740" indent="-274320">
              <a:lnSpc>
                <a:spcPct val="100000"/>
              </a:lnSpc>
              <a:spcBef>
                <a:spcPts val="575"/>
              </a:spcBef>
              <a:buClr>
                <a:srgbClr val="30B6FC"/>
              </a:buClr>
              <a:buFont typeface="Symbol"/>
              <a:buChar char=""/>
              <a:tabLst>
                <a:tab pos="332740" algn="l"/>
              </a:tabLst>
            </a:pPr>
            <a:r>
              <a:rPr sz="2400" b="0" spc="-5" dirty="0">
                <a:solidFill>
                  <a:srgbClr val="073D86"/>
                </a:solidFill>
                <a:latin typeface="Candara"/>
                <a:cs typeface="Candara"/>
              </a:rPr>
              <a:t>Akademik </a:t>
            </a:r>
            <a:r>
              <a:rPr sz="2400" b="0" dirty="0">
                <a:solidFill>
                  <a:srgbClr val="073D86"/>
                </a:solidFill>
                <a:latin typeface="Candara"/>
                <a:cs typeface="Candara"/>
              </a:rPr>
              <a:t>sorunlar </a:t>
            </a:r>
            <a:r>
              <a:rPr sz="2400" b="0" spc="-5" dirty="0">
                <a:solidFill>
                  <a:srgbClr val="073D86"/>
                </a:solidFill>
                <a:latin typeface="Candara"/>
                <a:cs typeface="Candara"/>
              </a:rPr>
              <a:t>ve </a:t>
            </a:r>
            <a:r>
              <a:rPr sz="2400" b="0" dirty="0">
                <a:solidFill>
                  <a:srgbClr val="073D86"/>
                </a:solidFill>
                <a:latin typeface="Candara"/>
                <a:cs typeface="Candara"/>
              </a:rPr>
              <a:t>ilgili</a:t>
            </a:r>
            <a:r>
              <a:rPr sz="2400" b="0" spc="-55" dirty="0">
                <a:solidFill>
                  <a:srgbClr val="073D86"/>
                </a:solidFill>
                <a:latin typeface="Candara"/>
                <a:cs typeface="Candara"/>
              </a:rPr>
              <a:t> </a:t>
            </a:r>
            <a:r>
              <a:rPr sz="2400" b="0" spc="-5" dirty="0">
                <a:solidFill>
                  <a:srgbClr val="073D86"/>
                </a:solidFill>
                <a:latin typeface="Candara"/>
                <a:cs typeface="Candara"/>
              </a:rPr>
              <a:t>konular</a:t>
            </a:r>
            <a:endParaRPr sz="2400" dirty="0">
              <a:latin typeface="Candara"/>
              <a:cs typeface="Candara"/>
            </a:endParaRPr>
          </a:p>
        </p:txBody>
      </p:sp>
      <p:sp>
        <p:nvSpPr>
          <p:cNvPr id="7" name="object 8">
            <a:extLst>
              <a:ext uri="{FF2B5EF4-FFF2-40B4-BE49-F238E27FC236}">
                <a16:creationId xmlns:a16="http://schemas.microsoft.com/office/drawing/2014/main" id="{8F689CF3-5D99-4BE5-A6A7-434CAD4BF628}"/>
              </a:ext>
            </a:extLst>
          </p:cNvPr>
          <p:cNvSpPr txBox="1">
            <a:spLocks noGrp="1"/>
          </p:cNvSpPr>
          <p:nvPr>
            <p:ph type="ftr" sz="quarter" idx="11"/>
          </p:nvPr>
        </p:nvSpPr>
        <p:spPr>
          <a:xfrm>
            <a:off x="609599" y="6041363"/>
            <a:ext cx="4622973" cy="365125"/>
          </a:xfrm>
          <a:prstGeom prst="rect">
            <a:avLst/>
          </a:prstGeom>
        </p:spPr>
        <p:txBody>
          <a:bodyPr vert="horz" wrap="square" lIns="0" tIns="0" rIns="0" bIns="0" rtlCol="0">
            <a:spAutoFit/>
          </a:bodyPr>
          <a:lstStyle/>
          <a:p>
            <a:pPr marL="12700">
              <a:lnSpc>
                <a:spcPts val="1764"/>
              </a:lnSpc>
            </a:pPr>
            <a:r>
              <a:rPr lang="tr-TR" spc="-10" dirty="0">
                <a:hlinkClick r:id="rId3"/>
              </a:rPr>
              <a:t>http://web.harran.edu.tr/insaat</a:t>
            </a:r>
            <a:endParaRPr spc="-10" dirty="0">
              <a:hlinkClick r:id="rId3"/>
            </a:endParaRPr>
          </a:p>
        </p:txBody>
      </p:sp>
    </p:spTree>
    <p:extLst>
      <p:ext uri="{BB962C8B-B14F-4D97-AF65-F5344CB8AC3E}">
        <p14:creationId xmlns:p14="http://schemas.microsoft.com/office/powerpoint/2010/main" val="251551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3" name="object 3"/>
          <p:cNvSpPr/>
          <p:nvPr/>
        </p:nvSpPr>
        <p:spPr>
          <a:xfrm>
            <a:off x="179514" y="2060829"/>
            <a:ext cx="6983286" cy="5040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79514" y="2060829"/>
            <a:ext cx="6983286" cy="504190"/>
          </a:xfrm>
          <a:custGeom>
            <a:avLst/>
            <a:gdLst/>
            <a:ahLst/>
            <a:cxnLst/>
            <a:rect l="l" t="t" r="r" b="b"/>
            <a:pathLst>
              <a:path w="8749030" h="504189">
                <a:moveTo>
                  <a:pt x="0" y="84074"/>
                </a:moveTo>
                <a:lnTo>
                  <a:pt x="6600" y="51327"/>
                </a:lnTo>
                <a:lnTo>
                  <a:pt x="24603" y="24606"/>
                </a:lnTo>
                <a:lnTo>
                  <a:pt x="51306" y="6600"/>
                </a:lnTo>
                <a:lnTo>
                  <a:pt x="84010" y="0"/>
                </a:lnTo>
                <a:lnTo>
                  <a:pt x="8664511" y="0"/>
                </a:lnTo>
                <a:lnTo>
                  <a:pt x="8697184" y="6600"/>
                </a:lnTo>
                <a:lnTo>
                  <a:pt x="8723868" y="24606"/>
                </a:lnTo>
                <a:lnTo>
                  <a:pt x="8741860" y="51327"/>
                </a:lnTo>
                <a:lnTo>
                  <a:pt x="8748458" y="84074"/>
                </a:lnTo>
                <a:lnTo>
                  <a:pt x="8748458" y="420116"/>
                </a:lnTo>
                <a:lnTo>
                  <a:pt x="8741860" y="452788"/>
                </a:lnTo>
                <a:lnTo>
                  <a:pt x="8723868" y="479472"/>
                </a:lnTo>
                <a:lnTo>
                  <a:pt x="8697184" y="497464"/>
                </a:lnTo>
                <a:lnTo>
                  <a:pt x="8664511" y="504063"/>
                </a:lnTo>
                <a:lnTo>
                  <a:pt x="84010" y="504063"/>
                </a:lnTo>
                <a:lnTo>
                  <a:pt x="51306" y="497464"/>
                </a:lnTo>
                <a:lnTo>
                  <a:pt x="24603" y="479472"/>
                </a:lnTo>
                <a:lnTo>
                  <a:pt x="6600" y="452788"/>
                </a:lnTo>
                <a:lnTo>
                  <a:pt x="0" y="420116"/>
                </a:lnTo>
                <a:lnTo>
                  <a:pt x="0" y="84074"/>
                </a:lnTo>
                <a:close/>
              </a:path>
            </a:pathLst>
          </a:custGeom>
          <a:ln w="9525">
            <a:solidFill>
              <a:srgbClr val="30B6FC"/>
            </a:solidFill>
          </a:ln>
        </p:spPr>
        <p:txBody>
          <a:bodyPr wrap="square" lIns="0" tIns="0" rIns="0" bIns="0" rtlCol="0"/>
          <a:lstStyle/>
          <a:p>
            <a:endParaRPr/>
          </a:p>
        </p:txBody>
      </p:sp>
      <p:sp>
        <p:nvSpPr>
          <p:cNvPr id="5" name="object 5"/>
          <p:cNvSpPr txBox="1"/>
          <p:nvPr/>
        </p:nvSpPr>
        <p:spPr>
          <a:xfrm>
            <a:off x="178714" y="2076703"/>
            <a:ext cx="8159115" cy="4244975"/>
          </a:xfrm>
          <a:prstGeom prst="rect">
            <a:avLst/>
          </a:prstGeom>
        </p:spPr>
        <p:txBody>
          <a:bodyPr vert="horz" wrap="square" lIns="0" tIns="0" rIns="0" bIns="0" rtlCol="0">
            <a:spAutoFit/>
          </a:bodyPr>
          <a:lstStyle/>
          <a:p>
            <a:pPr marL="116839">
              <a:lnSpc>
                <a:spcPct val="100000"/>
              </a:lnSpc>
            </a:pPr>
            <a:r>
              <a:rPr sz="2800" b="1" spc="-5" dirty="0">
                <a:solidFill>
                  <a:srgbClr val="2861AA"/>
                </a:solidFill>
                <a:latin typeface="Candara"/>
                <a:cs typeface="Candara"/>
              </a:rPr>
              <a:t>İnşaat Mühendisliği Bölümü</a:t>
            </a:r>
            <a:r>
              <a:rPr sz="2800" b="1" spc="25" dirty="0">
                <a:solidFill>
                  <a:srgbClr val="2861AA"/>
                </a:solidFill>
                <a:latin typeface="Candara"/>
                <a:cs typeface="Candara"/>
              </a:rPr>
              <a:t> </a:t>
            </a:r>
            <a:r>
              <a:rPr sz="2800" b="1" spc="-5" dirty="0">
                <a:solidFill>
                  <a:srgbClr val="2861AA"/>
                </a:solidFill>
                <a:latin typeface="Candara"/>
                <a:cs typeface="Candara"/>
              </a:rPr>
              <a:t>Komisyonları</a:t>
            </a:r>
            <a:endParaRPr sz="2800" dirty="0">
              <a:latin typeface="Candara"/>
              <a:cs typeface="Candara"/>
            </a:endParaRPr>
          </a:p>
          <a:p>
            <a:pPr marL="71755">
              <a:lnSpc>
                <a:spcPct val="100000"/>
              </a:lnSpc>
              <a:spcBef>
                <a:spcPts val="1015"/>
              </a:spcBef>
            </a:pPr>
            <a:r>
              <a:rPr sz="2200" spc="-385" dirty="0">
                <a:solidFill>
                  <a:srgbClr val="073D86"/>
                </a:solidFill>
                <a:latin typeface="Candara"/>
                <a:cs typeface="Candara"/>
              </a:rPr>
              <a:t>2-)</a:t>
            </a:r>
            <a:r>
              <a:rPr lang="tr-TR" sz="2200" spc="-385" dirty="0">
                <a:solidFill>
                  <a:srgbClr val="073D86"/>
                </a:solidFill>
                <a:latin typeface="Candara"/>
                <a:cs typeface="Candara"/>
              </a:rPr>
              <a:t>       </a:t>
            </a:r>
            <a:r>
              <a:rPr sz="2200" u="sng" spc="-385" dirty="0">
                <a:solidFill>
                  <a:srgbClr val="073D86"/>
                </a:solidFill>
                <a:latin typeface="Candara"/>
                <a:cs typeface="Candara"/>
              </a:rPr>
              <a:t>Ö     </a:t>
            </a:r>
            <a:r>
              <a:rPr sz="2200" u="sng" spc="-5" dirty="0" err="1">
                <a:solidFill>
                  <a:srgbClr val="073D86"/>
                </a:solidFill>
                <a:latin typeface="Candara"/>
                <a:cs typeface="Candara"/>
              </a:rPr>
              <a:t>ğrenci</a:t>
            </a:r>
            <a:r>
              <a:rPr sz="2200" u="sng" spc="-25" dirty="0">
                <a:solidFill>
                  <a:srgbClr val="073D86"/>
                </a:solidFill>
                <a:latin typeface="Candara"/>
                <a:cs typeface="Candara"/>
              </a:rPr>
              <a:t> </a:t>
            </a:r>
            <a:r>
              <a:rPr sz="2200" u="sng" spc="-5" dirty="0">
                <a:solidFill>
                  <a:srgbClr val="073D86"/>
                </a:solidFill>
                <a:latin typeface="Candara"/>
                <a:cs typeface="Candara"/>
              </a:rPr>
              <a:t>Komisyonu</a:t>
            </a:r>
            <a:endParaRPr sz="2200" dirty="0">
              <a:latin typeface="Candara"/>
              <a:cs typeface="Candara"/>
            </a:endParaRPr>
          </a:p>
          <a:p>
            <a:pPr marL="12700">
              <a:lnSpc>
                <a:spcPct val="100000"/>
              </a:lnSpc>
              <a:spcBef>
                <a:spcPts val="265"/>
              </a:spcBef>
              <a:buClr>
                <a:srgbClr val="30B6FC"/>
              </a:buClr>
              <a:buFont typeface="Symbol"/>
              <a:buChar char=""/>
              <a:tabLst>
                <a:tab pos="287020" algn="l"/>
              </a:tabLst>
            </a:pPr>
            <a:r>
              <a:rPr sz="2200" spc="-10" dirty="0">
                <a:solidFill>
                  <a:srgbClr val="073D86"/>
                </a:solidFill>
                <a:latin typeface="Candara"/>
                <a:cs typeface="Candara"/>
              </a:rPr>
              <a:t>Yatay</a:t>
            </a:r>
            <a:r>
              <a:rPr sz="2200" spc="-100" dirty="0">
                <a:solidFill>
                  <a:srgbClr val="073D86"/>
                </a:solidFill>
                <a:latin typeface="Candara"/>
                <a:cs typeface="Candara"/>
              </a:rPr>
              <a:t> </a:t>
            </a:r>
            <a:r>
              <a:rPr sz="2200" spc="-5" dirty="0">
                <a:solidFill>
                  <a:srgbClr val="073D86"/>
                </a:solidFill>
                <a:latin typeface="Candara"/>
                <a:cs typeface="Candara"/>
              </a:rPr>
              <a:t>geçiş</a:t>
            </a:r>
            <a:endParaRPr sz="2200" dirty="0">
              <a:latin typeface="Candara"/>
              <a:cs typeface="Candara"/>
            </a:endParaRPr>
          </a:p>
          <a:p>
            <a:pPr marL="287020" indent="-274320">
              <a:lnSpc>
                <a:spcPct val="100000"/>
              </a:lnSpc>
              <a:spcBef>
                <a:spcPts val="265"/>
              </a:spcBef>
              <a:buClr>
                <a:srgbClr val="30B6FC"/>
              </a:buClr>
              <a:buFont typeface="Symbol"/>
              <a:buChar char=""/>
              <a:tabLst>
                <a:tab pos="287020" algn="l"/>
              </a:tabLst>
            </a:pPr>
            <a:r>
              <a:rPr sz="2200" spc="-5" dirty="0">
                <a:solidFill>
                  <a:srgbClr val="073D86"/>
                </a:solidFill>
                <a:latin typeface="Candara"/>
                <a:cs typeface="Candara"/>
              </a:rPr>
              <a:t>Dikey geçiş</a:t>
            </a:r>
            <a:r>
              <a:rPr sz="2200" spc="-60" dirty="0">
                <a:solidFill>
                  <a:srgbClr val="073D86"/>
                </a:solidFill>
                <a:latin typeface="Candara"/>
                <a:cs typeface="Candara"/>
              </a:rPr>
              <a:t> </a:t>
            </a:r>
            <a:r>
              <a:rPr sz="2200" spc="-5" dirty="0">
                <a:solidFill>
                  <a:srgbClr val="073D86"/>
                </a:solidFill>
                <a:latin typeface="Candara"/>
                <a:cs typeface="Candara"/>
              </a:rPr>
              <a:t>(intibak)</a:t>
            </a:r>
            <a:endParaRPr sz="2200" dirty="0">
              <a:latin typeface="Candara"/>
              <a:cs typeface="Candara"/>
            </a:endParaRPr>
          </a:p>
          <a:p>
            <a:pPr marL="287020" indent="-274320">
              <a:lnSpc>
                <a:spcPct val="100000"/>
              </a:lnSpc>
              <a:spcBef>
                <a:spcPts val="260"/>
              </a:spcBef>
              <a:buClr>
                <a:srgbClr val="30B6FC"/>
              </a:buClr>
              <a:buFont typeface="Symbol"/>
              <a:buChar char=""/>
              <a:tabLst>
                <a:tab pos="287020" algn="l"/>
              </a:tabLst>
            </a:pPr>
            <a:r>
              <a:rPr sz="2200" spc="-5" dirty="0">
                <a:solidFill>
                  <a:srgbClr val="073D86"/>
                </a:solidFill>
                <a:latin typeface="Candara"/>
                <a:cs typeface="Candara"/>
              </a:rPr>
              <a:t>Muafiyet</a:t>
            </a:r>
            <a:endParaRPr sz="2200" dirty="0">
              <a:latin typeface="Candara"/>
              <a:cs typeface="Candara"/>
            </a:endParaRPr>
          </a:p>
          <a:p>
            <a:pPr marL="287020" indent="-274320">
              <a:lnSpc>
                <a:spcPct val="100000"/>
              </a:lnSpc>
              <a:spcBef>
                <a:spcPts val="265"/>
              </a:spcBef>
              <a:buClr>
                <a:srgbClr val="30B6FC"/>
              </a:buClr>
              <a:buFont typeface="Symbol"/>
              <a:buChar char=""/>
              <a:tabLst>
                <a:tab pos="287020" algn="l"/>
              </a:tabLst>
            </a:pPr>
            <a:r>
              <a:rPr sz="2200" spc="-5" dirty="0">
                <a:solidFill>
                  <a:srgbClr val="073D86"/>
                </a:solidFill>
                <a:latin typeface="Candara"/>
                <a:cs typeface="Candara"/>
              </a:rPr>
              <a:t>Burs, yardım ve spor</a:t>
            </a:r>
            <a:r>
              <a:rPr sz="2200" spc="-25" dirty="0">
                <a:solidFill>
                  <a:srgbClr val="073D86"/>
                </a:solidFill>
                <a:latin typeface="Candara"/>
                <a:cs typeface="Candara"/>
              </a:rPr>
              <a:t> </a:t>
            </a:r>
            <a:r>
              <a:rPr sz="2200" spc="-5" dirty="0">
                <a:solidFill>
                  <a:srgbClr val="073D86"/>
                </a:solidFill>
                <a:latin typeface="Candara"/>
                <a:cs typeface="Candara"/>
              </a:rPr>
              <a:t>faaliyetleri</a:t>
            </a:r>
            <a:endParaRPr sz="2200" dirty="0">
              <a:latin typeface="Candara"/>
              <a:cs typeface="Candara"/>
            </a:endParaRPr>
          </a:p>
          <a:p>
            <a:pPr marL="287020" indent="-274320">
              <a:lnSpc>
                <a:spcPct val="100000"/>
              </a:lnSpc>
              <a:spcBef>
                <a:spcPts val="260"/>
              </a:spcBef>
              <a:buClr>
                <a:srgbClr val="30B6FC"/>
              </a:buClr>
              <a:buFont typeface="Symbol"/>
              <a:buChar char=""/>
              <a:tabLst>
                <a:tab pos="287020" algn="l"/>
              </a:tabLst>
            </a:pPr>
            <a:r>
              <a:rPr sz="2200" spc="-5" dirty="0">
                <a:solidFill>
                  <a:srgbClr val="073D86"/>
                </a:solidFill>
                <a:latin typeface="Candara"/>
                <a:cs typeface="Candara"/>
              </a:rPr>
              <a:t>Af</a:t>
            </a:r>
            <a:r>
              <a:rPr sz="2200" spc="-85" dirty="0">
                <a:solidFill>
                  <a:srgbClr val="073D86"/>
                </a:solidFill>
                <a:latin typeface="Candara"/>
                <a:cs typeface="Candara"/>
              </a:rPr>
              <a:t> </a:t>
            </a:r>
            <a:r>
              <a:rPr sz="2200" spc="-5" dirty="0">
                <a:solidFill>
                  <a:srgbClr val="073D86"/>
                </a:solidFill>
                <a:latin typeface="Candara"/>
                <a:cs typeface="Candara"/>
              </a:rPr>
              <a:t>inceleme</a:t>
            </a:r>
            <a:endParaRPr sz="2200" dirty="0">
              <a:latin typeface="Candara"/>
              <a:cs typeface="Candara"/>
            </a:endParaRPr>
          </a:p>
          <a:p>
            <a:pPr marL="287020" indent="-274320">
              <a:lnSpc>
                <a:spcPct val="100000"/>
              </a:lnSpc>
              <a:spcBef>
                <a:spcPts val="265"/>
              </a:spcBef>
              <a:buClr>
                <a:srgbClr val="30B6FC"/>
              </a:buClr>
              <a:buFont typeface="Symbol"/>
              <a:buChar char=""/>
              <a:tabLst>
                <a:tab pos="287020" algn="l"/>
              </a:tabLst>
            </a:pPr>
            <a:r>
              <a:rPr sz="2200" spc="-5" dirty="0">
                <a:solidFill>
                  <a:srgbClr val="073D86"/>
                </a:solidFill>
                <a:latin typeface="Candara"/>
                <a:cs typeface="Candara"/>
              </a:rPr>
              <a:t>Öğrenci ve öğretim üyesi değişim programları </a:t>
            </a:r>
            <a:r>
              <a:rPr sz="2200" dirty="0">
                <a:solidFill>
                  <a:srgbClr val="073D86"/>
                </a:solidFill>
                <a:latin typeface="Candara"/>
                <a:cs typeface="Candara"/>
              </a:rPr>
              <a:t>(Erasmus, </a:t>
            </a:r>
            <a:r>
              <a:rPr sz="2200" spc="-5" dirty="0">
                <a:solidFill>
                  <a:srgbClr val="073D86"/>
                </a:solidFill>
                <a:latin typeface="Candara"/>
                <a:cs typeface="Candara"/>
              </a:rPr>
              <a:t>Farabi</a:t>
            </a:r>
            <a:r>
              <a:rPr sz="2200" spc="-20" dirty="0">
                <a:solidFill>
                  <a:srgbClr val="073D86"/>
                </a:solidFill>
                <a:latin typeface="Candara"/>
                <a:cs typeface="Candara"/>
              </a:rPr>
              <a:t> </a:t>
            </a:r>
            <a:r>
              <a:rPr sz="2200" spc="-10" dirty="0">
                <a:solidFill>
                  <a:srgbClr val="073D86"/>
                </a:solidFill>
                <a:latin typeface="Candara"/>
                <a:cs typeface="Candara"/>
              </a:rPr>
              <a:t>vb.)</a:t>
            </a:r>
            <a:endParaRPr sz="2200" dirty="0">
              <a:latin typeface="Candara"/>
              <a:cs typeface="Candara"/>
            </a:endParaRPr>
          </a:p>
          <a:p>
            <a:pPr marL="12700" marR="4044950">
              <a:lnSpc>
                <a:spcPct val="110000"/>
              </a:lnSpc>
              <a:buClr>
                <a:srgbClr val="30B6FC"/>
              </a:buClr>
              <a:buFont typeface="Symbol"/>
              <a:buChar char=""/>
              <a:tabLst>
                <a:tab pos="287020" algn="l"/>
              </a:tabLst>
            </a:pPr>
            <a:r>
              <a:rPr sz="2200" spc="-5" dirty="0">
                <a:solidFill>
                  <a:srgbClr val="073D86"/>
                </a:solidFill>
                <a:latin typeface="Candara"/>
                <a:cs typeface="Candara"/>
              </a:rPr>
              <a:t>Öğrenci sorunları ve ilgili</a:t>
            </a:r>
            <a:r>
              <a:rPr sz="2200" spc="-70" dirty="0">
                <a:solidFill>
                  <a:srgbClr val="073D86"/>
                </a:solidFill>
                <a:latin typeface="Candara"/>
                <a:cs typeface="Candara"/>
              </a:rPr>
              <a:t> </a:t>
            </a:r>
            <a:r>
              <a:rPr sz="2200" spc="-5" dirty="0">
                <a:solidFill>
                  <a:srgbClr val="073D86"/>
                </a:solidFill>
                <a:latin typeface="Candara"/>
                <a:cs typeface="Candara"/>
              </a:rPr>
              <a:t>konular  3-) </a:t>
            </a:r>
            <a:r>
              <a:rPr sz="2200" u="sng" spc="-1295" dirty="0">
                <a:solidFill>
                  <a:srgbClr val="073D86"/>
                </a:solidFill>
                <a:latin typeface="Candara"/>
                <a:cs typeface="Candara"/>
              </a:rPr>
              <a:t>B</a:t>
            </a:r>
            <a:r>
              <a:rPr sz="2200" u="sng" spc="819" dirty="0">
                <a:solidFill>
                  <a:srgbClr val="073D86"/>
                </a:solidFill>
                <a:latin typeface="Candara"/>
                <a:cs typeface="Candara"/>
              </a:rPr>
              <a:t> </a:t>
            </a:r>
            <a:r>
              <a:rPr sz="2200" u="sng" spc="-5" dirty="0">
                <a:solidFill>
                  <a:srgbClr val="073D86"/>
                </a:solidFill>
                <a:latin typeface="Candara"/>
                <a:cs typeface="Candara"/>
              </a:rPr>
              <a:t>ölüm </a:t>
            </a:r>
            <a:r>
              <a:rPr sz="2200" u="sng" spc="-10" dirty="0">
                <a:solidFill>
                  <a:srgbClr val="073D86"/>
                </a:solidFill>
                <a:latin typeface="Candara"/>
                <a:cs typeface="Candara"/>
              </a:rPr>
              <a:t>Yapılanma</a:t>
            </a:r>
            <a:r>
              <a:rPr sz="2200" u="sng" spc="-45" dirty="0">
                <a:solidFill>
                  <a:srgbClr val="073D86"/>
                </a:solidFill>
                <a:latin typeface="Candara"/>
                <a:cs typeface="Candara"/>
              </a:rPr>
              <a:t> </a:t>
            </a:r>
            <a:r>
              <a:rPr sz="2200" u="sng" spc="-5" dirty="0">
                <a:solidFill>
                  <a:srgbClr val="073D86"/>
                </a:solidFill>
                <a:latin typeface="Candara"/>
                <a:cs typeface="Candara"/>
              </a:rPr>
              <a:t>Komisyonu</a:t>
            </a:r>
            <a:endParaRPr sz="2200" dirty="0">
              <a:latin typeface="Candara"/>
              <a:cs typeface="Candara"/>
            </a:endParaRPr>
          </a:p>
          <a:p>
            <a:pPr marL="12700">
              <a:lnSpc>
                <a:spcPct val="100000"/>
              </a:lnSpc>
              <a:spcBef>
                <a:spcPts val="265"/>
              </a:spcBef>
            </a:pPr>
            <a:r>
              <a:rPr sz="2200" spc="-285" dirty="0">
                <a:solidFill>
                  <a:srgbClr val="073D86"/>
                </a:solidFill>
                <a:latin typeface="Candara"/>
                <a:cs typeface="Candara"/>
              </a:rPr>
              <a:t>4-)</a:t>
            </a:r>
            <a:r>
              <a:rPr lang="tr-TR" sz="2200" spc="-285" dirty="0">
                <a:solidFill>
                  <a:srgbClr val="073D86"/>
                </a:solidFill>
                <a:latin typeface="Candara"/>
                <a:cs typeface="Candara"/>
              </a:rPr>
              <a:t>     </a:t>
            </a:r>
            <a:r>
              <a:rPr sz="2200" u="sng" spc="-285" dirty="0">
                <a:solidFill>
                  <a:srgbClr val="073D86"/>
                </a:solidFill>
                <a:latin typeface="Candara"/>
                <a:cs typeface="Candara"/>
              </a:rPr>
              <a:t>S  </a:t>
            </a:r>
            <a:r>
              <a:rPr sz="2200" u="sng" dirty="0" err="1">
                <a:solidFill>
                  <a:srgbClr val="073D86"/>
                </a:solidFill>
                <a:latin typeface="Candara"/>
                <a:cs typeface="Candara"/>
              </a:rPr>
              <a:t>taj</a:t>
            </a:r>
            <a:r>
              <a:rPr sz="2200" u="sng" dirty="0">
                <a:solidFill>
                  <a:srgbClr val="073D86"/>
                </a:solidFill>
                <a:latin typeface="Candara"/>
                <a:cs typeface="Candara"/>
              </a:rPr>
              <a:t> </a:t>
            </a:r>
            <a:r>
              <a:rPr sz="2200" u="sng" spc="-5" dirty="0">
                <a:solidFill>
                  <a:srgbClr val="073D86"/>
                </a:solidFill>
                <a:latin typeface="Candara"/>
                <a:cs typeface="Candara"/>
              </a:rPr>
              <a:t>komisyonları</a:t>
            </a:r>
            <a:r>
              <a:rPr sz="2200" u="sng" spc="-90" dirty="0">
                <a:solidFill>
                  <a:srgbClr val="073D86"/>
                </a:solidFill>
                <a:latin typeface="Candara"/>
                <a:cs typeface="Candara"/>
              </a:rPr>
              <a:t> </a:t>
            </a:r>
            <a:r>
              <a:rPr sz="2200" spc="-10" dirty="0">
                <a:solidFill>
                  <a:srgbClr val="073D86"/>
                </a:solidFill>
                <a:latin typeface="Candara"/>
                <a:cs typeface="Candara"/>
              </a:rPr>
              <a:t>(Yol,Su,Yapı.)</a:t>
            </a:r>
            <a:endParaRPr sz="2200" dirty="0">
              <a:latin typeface="Candara"/>
              <a:cs typeface="Candara"/>
            </a:endParaRPr>
          </a:p>
        </p:txBody>
      </p:sp>
      <p:sp>
        <p:nvSpPr>
          <p:cNvPr id="7" name="object 8">
            <a:extLst>
              <a:ext uri="{FF2B5EF4-FFF2-40B4-BE49-F238E27FC236}">
                <a16:creationId xmlns:a16="http://schemas.microsoft.com/office/drawing/2014/main" id="{50E0EF7D-FEF8-409B-B328-4017AEC450E8}"/>
              </a:ext>
            </a:extLst>
          </p:cNvPr>
          <p:cNvSpPr txBox="1">
            <a:spLocks noGrp="1"/>
          </p:cNvSpPr>
          <p:nvPr>
            <p:ph type="ftr" sz="quarter" idx="11"/>
          </p:nvPr>
        </p:nvSpPr>
        <p:spPr>
          <a:xfrm>
            <a:off x="457200" y="6400800"/>
            <a:ext cx="4622973" cy="365125"/>
          </a:xfrm>
          <a:prstGeom prst="rect">
            <a:avLst/>
          </a:prstGeom>
        </p:spPr>
        <p:txBody>
          <a:bodyPr vert="horz" wrap="square" lIns="0" tIns="0" rIns="0" bIns="0" rtlCol="0">
            <a:spAutoFit/>
          </a:bodyPr>
          <a:lstStyle/>
          <a:p>
            <a:pPr marL="12700">
              <a:lnSpc>
                <a:spcPts val="1764"/>
              </a:lnSpc>
            </a:pPr>
            <a:r>
              <a:rPr lang="tr-TR" spc="-10" dirty="0">
                <a:hlinkClick r:id="rId3"/>
              </a:rPr>
              <a:t>http://web.harran.edu.tr/insaat</a:t>
            </a:r>
            <a:endParaRPr spc="-10" dirty="0">
              <a:hlinkClick r:id="rId3"/>
            </a:endParaRPr>
          </a:p>
        </p:txBody>
      </p:sp>
    </p:spTree>
    <p:extLst>
      <p:ext uri="{BB962C8B-B14F-4D97-AF65-F5344CB8AC3E}">
        <p14:creationId xmlns:p14="http://schemas.microsoft.com/office/powerpoint/2010/main" val="3440985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3" name="object 3"/>
          <p:cNvSpPr/>
          <p:nvPr/>
        </p:nvSpPr>
        <p:spPr>
          <a:xfrm>
            <a:off x="611555" y="2060829"/>
            <a:ext cx="3312363" cy="5040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11555" y="2060829"/>
            <a:ext cx="3312795" cy="504190"/>
          </a:xfrm>
          <a:custGeom>
            <a:avLst/>
            <a:gdLst/>
            <a:ahLst/>
            <a:cxnLst/>
            <a:rect l="l" t="t" r="r" b="b"/>
            <a:pathLst>
              <a:path w="3312795" h="504189">
                <a:moveTo>
                  <a:pt x="0" y="84074"/>
                </a:moveTo>
                <a:lnTo>
                  <a:pt x="6602" y="51327"/>
                </a:lnTo>
                <a:lnTo>
                  <a:pt x="24607" y="24606"/>
                </a:lnTo>
                <a:lnTo>
                  <a:pt x="51311" y="6600"/>
                </a:lnTo>
                <a:lnTo>
                  <a:pt x="84010" y="0"/>
                </a:lnTo>
                <a:lnTo>
                  <a:pt x="3228416" y="0"/>
                </a:lnTo>
                <a:lnTo>
                  <a:pt x="3261088" y="6600"/>
                </a:lnTo>
                <a:lnTo>
                  <a:pt x="3287772" y="24606"/>
                </a:lnTo>
                <a:lnTo>
                  <a:pt x="3305765" y="51327"/>
                </a:lnTo>
                <a:lnTo>
                  <a:pt x="3312363" y="84074"/>
                </a:lnTo>
                <a:lnTo>
                  <a:pt x="3312363" y="420116"/>
                </a:lnTo>
                <a:lnTo>
                  <a:pt x="3305765" y="452788"/>
                </a:lnTo>
                <a:lnTo>
                  <a:pt x="3287772" y="479472"/>
                </a:lnTo>
                <a:lnTo>
                  <a:pt x="3261088" y="497464"/>
                </a:lnTo>
                <a:lnTo>
                  <a:pt x="3228416" y="504063"/>
                </a:lnTo>
                <a:lnTo>
                  <a:pt x="84010" y="504063"/>
                </a:lnTo>
                <a:lnTo>
                  <a:pt x="51311" y="497464"/>
                </a:lnTo>
                <a:lnTo>
                  <a:pt x="24607" y="479472"/>
                </a:lnTo>
                <a:lnTo>
                  <a:pt x="6602" y="452788"/>
                </a:lnTo>
                <a:lnTo>
                  <a:pt x="0" y="420116"/>
                </a:lnTo>
                <a:lnTo>
                  <a:pt x="0" y="84074"/>
                </a:lnTo>
                <a:close/>
              </a:path>
            </a:pathLst>
          </a:custGeom>
          <a:ln w="9524">
            <a:solidFill>
              <a:srgbClr val="30B6FC"/>
            </a:solidFill>
          </a:ln>
        </p:spPr>
        <p:txBody>
          <a:bodyPr wrap="square" lIns="0" tIns="0" rIns="0" bIns="0" rtlCol="0"/>
          <a:lstStyle/>
          <a:p>
            <a:endParaRPr/>
          </a:p>
        </p:txBody>
      </p:sp>
      <p:sp>
        <p:nvSpPr>
          <p:cNvPr id="5" name="object 5"/>
          <p:cNvSpPr txBox="1"/>
          <p:nvPr/>
        </p:nvSpPr>
        <p:spPr>
          <a:xfrm>
            <a:off x="726440" y="2076703"/>
            <a:ext cx="3350260" cy="3021340"/>
          </a:xfrm>
          <a:prstGeom prst="rect">
            <a:avLst/>
          </a:prstGeom>
        </p:spPr>
        <p:txBody>
          <a:bodyPr vert="horz" wrap="square" lIns="0" tIns="0" rIns="0" bIns="0" rtlCol="0">
            <a:spAutoFit/>
          </a:bodyPr>
          <a:lstStyle/>
          <a:p>
            <a:pPr marL="332105">
              <a:lnSpc>
                <a:spcPct val="100000"/>
              </a:lnSpc>
            </a:pPr>
            <a:r>
              <a:rPr sz="2800" b="1" spc="-5" dirty="0">
                <a:solidFill>
                  <a:srgbClr val="2861AA"/>
                </a:solidFill>
                <a:latin typeface="Candara"/>
                <a:cs typeface="Candara"/>
              </a:rPr>
              <a:t>Anabilim</a:t>
            </a:r>
            <a:r>
              <a:rPr sz="2800" b="1" spc="-60" dirty="0">
                <a:solidFill>
                  <a:srgbClr val="2861AA"/>
                </a:solidFill>
                <a:latin typeface="Candara"/>
                <a:cs typeface="Candara"/>
              </a:rPr>
              <a:t> </a:t>
            </a:r>
            <a:r>
              <a:rPr sz="2800" b="1" spc="-5" dirty="0">
                <a:solidFill>
                  <a:srgbClr val="2861AA"/>
                </a:solidFill>
                <a:latin typeface="Candara"/>
                <a:cs typeface="Candara"/>
              </a:rPr>
              <a:t>Dalları</a:t>
            </a:r>
            <a:endParaRPr sz="2800" dirty="0">
              <a:latin typeface="Candara"/>
              <a:cs typeface="Candara"/>
            </a:endParaRPr>
          </a:p>
          <a:p>
            <a:pPr marL="287020" indent="-274320">
              <a:spcBef>
                <a:spcPts val="1260"/>
              </a:spcBef>
              <a:buClr>
                <a:srgbClr val="30B6FC"/>
              </a:buClr>
              <a:buFont typeface="Symbol"/>
              <a:buChar char=""/>
              <a:tabLst>
                <a:tab pos="287020" algn="l"/>
              </a:tabLst>
            </a:pPr>
            <a:r>
              <a:rPr lang="tr-TR" sz="2400" spc="-5" dirty="0" err="1">
                <a:solidFill>
                  <a:srgbClr val="073D86"/>
                </a:solidFill>
                <a:latin typeface="Candara"/>
                <a:cs typeface="Candara"/>
              </a:rPr>
              <a:t>Geoteknik</a:t>
            </a:r>
            <a:r>
              <a:rPr lang="tr-TR" sz="2400" spc="-5" dirty="0">
                <a:solidFill>
                  <a:srgbClr val="073D86"/>
                </a:solidFill>
                <a:latin typeface="Candara"/>
                <a:cs typeface="Candara"/>
              </a:rPr>
              <a:t> Anabilim</a:t>
            </a:r>
            <a:r>
              <a:rPr lang="tr-TR" sz="2400" spc="-35" dirty="0">
                <a:solidFill>
                  <a:srgbClr val="073D86"/>
                </a:solidFill>
                <a:latin typeface="Candara"/>
                <a:cs typeface="Candara"/>
              </a:rPr>
              <a:t> </a:t>
            </a:r>
            <a:r>
              <a:rPr lang="tr-TR" sz="2400" dirty="0">
                <a:solidFill>
                  <a:srgbClr val="073D86"/>
                </a:solidFill>
                <a:latin typeface="Candara"/>
                <a:cs typeface="Candara"/>
              </a:rPr>
              <a:t>Dalı</a:t>
            </a:r>
            <a:endParaRPr lang="tr-TR" sz="2400" dirty="0">
              <a:latin typeface="Candara"/>
              <a:cs typeface="Candara"/>
            </a:endParaRPr>
          </a:p>
          <a:p>
            <a:pPr marL="287020" indent="-274320">
              <a:spcBef>
                <a:spcPts val="1260"/>
              </a:spcBef>
              <a:buClr>
                <a:srgbClr val="30B6FC"/>
              </a:buClr>
              <a:buFont typeface="Symbol"/>
              <a:buChar char=""/>
              <a:tabLst>
                <a:tab pos="287020" algn="l"/>
              </a:tabLst>
            </a:pPr>
            <a:r>
              <a:rPr lang="tr-TR" sz="2400" spc="-15" dirty="0">
                <a:solidFill>
                  <a:srgbClr val="073D86"/>
                </a:solidFill>
                <a:latin typeface="Candara"/>
                <a:cs typeface="Candara"/>
              </a:rPr>
              <a:t>Yapı </a:t>
            </a:r>
            <a:r>
              <a:rPr lang="tr-TR" sz="2400" spc="-5" dirty="0">
                <a:solidFill>
                  <a:srgbClr val="073D86"/>
                </a:solidFill>
                <a:latin typeface="Candara"/>
                <a:cs typeface="Candara"/>
              </a:rPr>
              <a:t>Anabilim</a:t>
            </a:r>
            <a:r>
              <a:rPr lang="tr-TR" sz="2400" spc="-30" dirty="0">
                <a:solidFill>
                  <a:srgbClr val="073D86"/>
                </a:solidFill>
                <a:latin typeface="Candara"/>
                <a:cs typeface="Candara"/>
              </a:rPr>
              <a:t> </a:t>
            </a:r>
            <a:r>
              <a:rPr lang="tr-TR" sz="2400" dirty="0">
                <a:solidFill>
                  <a:srgbClr val="073D86"/>
                </a:solidFill>
                <a:latin typeface="Candara"/>
                <a:cs typeface="Candara"/>
              </a:rPr>
              <a:t>Dalı</a:t>
            </a:r>
            <a:endParaRPr lang="tr-TR" sz="2400" dirty="0">
              <a:latin typeface="Candara"/>
              <a:cs typeface="Candara"/>
            </a:endParaRPr>
          </a:p>
          <a:p>
            <a:pPr marL="287020" indent="-274320">
              <a:spcBef>
                <a:spcPts val="1260"/>
              </a:spcBef>
              <a:buClr>
                <a:srgbClr val="30B6FC"/>
              </a:buClr>
              <a:buFont typeface="Symbol"/>
              <a:buChar char=""/>
              <a:tabLst>
                <a:tab pos="287020" algn="l"/>
              </a:tabLst>
            </a:pPr>
            <a:r>
              <a:rPr lang="tr-TR" sz="2400" dirty="0">
                <a:solidFill>
                  <a:srgbClr val="073D86"/>
                </a:solidFill>
                <a:latin typeface="Candara"/>
                <a:cs typeface="Candara"/>
              </a:rPr>
              <a:t>Hidrolik </a:t>
            </a:r>
            <a:r>
              <a:rPr lang="tr-TR" sz="2400" spc="-5" dirty="0">
                <a:solidFill>
                  <a:srgbClr val="073D86"/>
                </a:solidFill>
                <a:latin typeface="Candara"/>
                <a:cs typeface="Candara"/>
              </a:rPr>
              <a:t>Anabilim</a:t>
            </a:r>
            <a:r>
              <a:rPr lang="tr-TR" sz="2400" spc="-80" dirty="0">
                <a:solidFill>
                  <a:srgbClr val="073D86"/>
                </a:solidFill>
                <a:latin typeface="Candara"/>
                <a:cs typeface="Candara"/>
              </a:rPr>
              <a:t> </a:t>
            </a:r>
            <a:r>
              <a:rPr lang="tr-TR" sz="2400" dirty="0">
                <a:solidFill>
                  <a:srgbClr val="073D86"/>
                </a:solidFill>
                <a:latin typeface="Candara"/>
                <a:cs typeface="Candara"/>
              </a:rPr>
              <a:t>Dalı</a:t>
            </a:r>
            <a:endParaRPr lang="tr-TR" sz="2400" spc="-5" dirty="0">
              <a:solidFill>
                <a:srgbClr val="073D86"/>
              </a:solidFill>
              <a:latin typeface="Candara"/>
              <a:cs typeface="Candara"/>
            </a:endParaRPr>
          </a:p>
          <a:p>
            <a:pPr marL="287020" indent="-274320">
              <a:lnSpc>
                <a:spcPct val="100000"/>
              </a:lnSpc>
              <a:spcBef>
                <a:spcPts val="1260"/>
              </a:spcBef>
              <a:buClr>
                <a:srgbClr val="30B6FC"/>
              </a:buClr>
              <a:buFont typeface="Symbol"/>
              <a:buChar char=""/>
              <a:tabLst>
                <a:tab pos="287020" algn="l"/>
              </a:tabLst>
            </a:pPr>
            <a:r>
              <a:rPr sz="2400" spc="-5" dirty="0" err="1">
                <a:solidFill>
                  <a:srgbClr val="073D86"/>
                </a:solidFill>
                <a:latin typeface="Candara"/>
                <a:cs typeface="Candara"/>
              </a:rPr>
              <a:t>Mekanik</a:t>
            </a:r>
            <a:r>
              <a:rPr sz="2400" spc="-5" dirty="0">
                <a:solidFill>
                  <a:srgbClr val="073D86"/>
                </a:solidFill>
                <a:latin typeface="Candara"/>
                <a:cs typeface="Candara"/>
              </a:rPr>
              <a:t> Anabilim</a:t>
            </a:r>
            <a:r>
              <a:rPr sz="2400" spc="-50" dirty="0">
                <a:solidFill>
                  <a:srgbClr val="073D86"/>
                </a:solidFill>
                <a:latin typeface="Candara"/>
                <a:cs typeface="Candara"/>
              </a:rPr>
              <a:t> </a:t>
            </a:r>
            <a:r>
              <a:rPr sz="2400" dirty="0">
                <a:solidFill>
                  <a:srgbClr val="073D86"/>
                </a:solidFill>
                <a:latin typeface="Candara"/>
                <a:cs typeface="Candara"/>
              </a:rPr>
              <a:t>Dalı</a:t>
            </a:r>
            <a:endParaRPr sz="2400" dirty="0">
              <a:latin typeface="Candara"/>
              <a:cs typeface="Candara"/>
            </a:endParaRPr>
          </a:p>
          <a:p>
            <a:pPr marL="287020" indent="-274320">
              <a:lnSpc>
                <a:spcPct val="100000"/>
              </a:lnSpc>
              <a:spcBef>
                <a:spcPts val="575"/>
              </a:spcBef>
              <a:buClr>
                <a:srgbClr val="30B6FC"/>
              </a:buClr>
              <a:buFont typeface="Symbol"/>
              <a:buChar char=""/>
              <a:tabLst>
                <a:tab pos="287020" algn="l"/>
              </a:tabLst>
            </a:pPr>
            <a:r>
              <a:rPr sz="2400" dirty="0" err="1">
                <a:solidFill>
                  <a:srgbClr val="073D86"/>
                </a:solidFill>
                <a:latin typeface="Candara"/>
                <a:cs typeface="Candara"/>
              </a:rPr>
              <a:t>Ulaşım</a:t>
            </a:r>
            <a:r>
              <a:rPr sz="2400" dirty="0">
                <a:solidFill>
                  <a:srgbClr val="073D86"/>
                </a:solidFill>
                <a:latin typeface="Candara"/>
                <a:cs typeface="Candara"/>
              </a:rPr>
              <a:t> </a:t>
            </a:r>
            <a:r>
              <a:rPr sz="2400" spc="-5" dirty="0" err="1">
                <a:solidFill>
                  <a:srgbClr val="073D86"/>
                </a:solidFill>
                <a:latin typeface="Candara"/>
                <a:cs typeface="Candara"/>
              </a:rPr>
              <a:t>Anabilim</a:t>
            </a:r>
            <a:r>
              <a:rPr sz="2400" spc="-95" dirty="0">
                <a:solidFill>
                  <a:srgbClr val="073D86"/>
                </a:solidFill>
                <a:latin typeface="Candara"/>
                <a:cs typeface="Candara"/>
              </a:rPr>
              <a:t> </a:t>
            </a:r>
            <a:r>
              <a:rPr sz="2400" dirty="0">
                <a:solidFill>
                  <a:srgbClr val="073D86"/>
                </a:solidFill>
                <a:latin typeface="Candara"/>
                <a:cs typeface="Candara"/>
              </a:rPr>
              <a:t>Dalı</a:t>
            </a:r>
            <a:endParaRPr sz="2400" dirty="0">
              <a:latin typeface="Candara"/>
              <a:cs typeface="Candara"/>
            </a:endParaRPr>
          </a:p>
        </p:txBody>
      </p:sp>
      <p:sp>
        <p:nvSpPr>
          <p:cNvPr id="7" name="object 8">
            <a:extLst>
              <a:ext uri="{FF2B5EF4-FFF2-40B4-BE49-F238E27FC236}">
                <a16:creationId xmlns:a16="http://schemas.microsoft.com/office/drawing/2014/main" id="{EB1DC3EC-6F66-4EA7-BFA1-FFBD17755A87}"/>
              </a:ext>
            </a:extLst>
          </p:cNvPr>
          <p:cNvSpPr txBox="1">
            <a:spLocks noGrp="1"/>
          </p:cNvSpPr>
          <p:nvPr>
            <p:ph type="ftr" sz="quarter" idx="11"/>
          </p:nvPr>
        </p:nvSpPr>
        <p:spPr>
          <a:xfrm>
            <a:off x="609599" y="6041363"/>
            <a:ext cx="4622973" cy="365125"/>
          </a:xfrm>
          <a:prstGeom prst="rect">
            <a:avLst/>
          </a:prstGeom>
        </p:spPr>
        <p:txBody>
          <a:bodyPr vert="horz" wrap="square" lIns="0" tIns="0" rIns="0" bIns="0" rtlCol="0">
            <a:spAutoFit/>
          </a:bodyPr>
          <a:lstStyle/>
          <a:p>
            <a:pPr marL="12700">
              <a:lnSpc>
                <a:spcPts val="1764"/>
              </a:lnSpc>
            </a:pPr>
            <a:r>
              <a:rPr lang="tr-TR" spc="-10" dirty="0">
                <a:hlinkClick r:id="rId3"/>
              </a:rPr>
              <a:t>http://web.harran.edu.tr/insaat</a:t>
            </a:r>
            <a:endParaRPr spc="-10" dirty="0">
              <a:hlinkClick r:id="rId3"/>
            </a:endParaRPr>
          </a:p>
        </p:txBody>
      </p:sp>
    </p:spTree>
    <p:extLst>
      <p:ext uri="{BB962C8B-B14F-4D97-AF65-F5344CB8AC3E}">
        <p14:creationId xmlns:p14="http://schemas.microsoft.com/office/powerpoint/2010/main" val="1062487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3" name="object 3"/>
          <p:cNvSpPr/>
          <p:nvPr/>
        </p:nvSpPr>
        <p:spPr>
          <a:xfrm>
            <a:off x="611555" y="2060829"/>
            <a:ext cx="3456381" cy="5040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11555" y="2060829"/>
            <a:ext cx="3456940" cy="504190"/>
          </a:xfrm>
          <a:custGeom>
            <a:avLst/>
            <a:gdLst/>
            <a:ahLst/>
            <a:cxnLst/>
            <a:rect l="l" t="t" r="r" b="b"/>
            <a:pathLst>
              <a:path w="3456940" h="504189">
                <a:moveTo>
                  <a:pt x="0" y="84074"/>
                </a:moveTo>
                <a:lnTo>
                  <a:pt x="6602" y="51327"/>
                </a:lnTo>
                <a:lnTo>
                  <a:pt x="24607" y="24606"/>
                </a:lnTo>
                <a:lnTo>
                  <a:pt x="51311" y="6600"/>
                </a:lnTo>
                <a:lnTo>
                  <a:pt x="84010" y="0"/>
                </a:lnTo>
                <a:lnTo>
                  <a:pt x="3372434" y="0"/>
                </a:lnTo>
                <a:lnTo>
                  <a:pt x="3405106" y="6600"/>
                </a:lnTo>
                <a:lnTo>
                  <a:pt x="3431790" y="24606"/>
                </a:lnTo>
                <a:lnTo>
                  <a:pt x="3449783" y="51327"/>
                </a:lnTo>
                <a:lnTo>
                  <a:pt x="3456381" y="84074"/>
                </a:lnTo>
                <a:lnTo>
                  <a:pt x="3456381" y="420116"/>
                </a:lnTo>
                <a:lnTo>
                  <a:pt x="3449783" y="452788"/>
                </a:lnTo>
                <a:lnTo>
                  <a:pt x="3431790" y="479472"/>
                </a:lnTo>
                <a:lnTo>
                  <a:pt x="3405106" y="497464"/>
                </a:lnTo>
                <a:lnTo>
                  <a:pt x="3372434" y="504063"/>
                </a:lnTo>
                <a:lnTo>
                  <a:pt x="84010" y="504063"/>
                </a:lnTo>
                <a:lnTo>
                  <a:pt x="51311" y="497464"/>
                </a:lnTo>
                <a:lnTo>
                  <a:pt x="24607" y="479472"/>
                </a:lnTo>
                <a:lnTo>
                  <a:pt x="6602" y="452788"/>
                </a:lnTo>
                <a:lnTo>
                  <a:pt x="0" y="420116"/>
                </a:lnTo>
                <a:lnTo>
                  <a:pt x="0" y="84074"/>
                </a:lnTo>
                <a:close/>
              </a:path>
            </a:pathLst>
          </a:custGeom>
          <a:ln w="9525">
            <a:solidFill>
              <a:srgbClr val="30B6FC"/>
            </a:solidFill>
          </a:ln>
        </p:spPr>
        <p:txBody>
          <a:bodyPr wrap="square" lIns="0" tIns="0" rIns="0" bIns="0" rtlCol="0"/>
          <a:lstStyle/>
          <a:p>
            <a:endParaRPr/>
          </a:p>
        </p:txBody>
      </p:sp>
      <p:sp>
        <p:nvSpPr>
          <p:cNvPr id="5" name="object 5"/>
          <p:cNvSpPr txBox="1">
            <a:spLocks noGrp="1"/>
          </p:cNvSpPr>
          <p:nvPr>
            <p:ph type="body" idx="1"/>
          </p:nvPr>
        </p:nvSpPr>
        <p:spPr>
          <a:xfrm>
            <a:off x="609598" y="2251926"/>
            <a:ext cx="6347714" cy="2151871"/>
          </a:xfrm>
          <a:prstGeom prst="rect">
            <a:avLst/>
          </a:prstGeom>
        </p:spPr>
        <p:txBody>
          <a:bodyPr vert="horz" wrap="square" lIns="0" tIns="0" rIns="0" bIns="0" rtlCol="0">
            <a:spAutoFit/>
          </a:bodyPr>
          <a:lstStyle/>
          <a:p>
            <a:pPr marL="763270">
              <a:lnSpc>
                <a:spcPct val="100000"/>
              </a:lnSpc>
            </a:pPr>
            <a:r>
              <a:rPr spc="-5" dirty="0">
                <a:latin typeface="Candara"/>
                <a:cs typeface="Candara"/>
              </a:rPr>
              <a:t>Araştırma</a:t>
            </a:r>
            <a:r>
              <a:rPr spc="-75" dirty="0">
                <a:latin typeface="Candara"/>
                <a:cs typeface="Candara"/>
              </a:rPr>
              <a:t> </a:t>
            </a:r>
            <a:r>
              <a:rPr spc="-5" dirty="0">
                <a:latin typeface="Candara"/>
                <a:cs typeface="Candara"/>
              </a:rPr>
              <a:t>Konuları</a:t>
            </a:r>
          </a:p>
          <a:p>
            <a:pPr marL="548640" indent="-274320">
              <a:lnSpc>
                <a:spcPct val="100000"/>
              </a:lnSpc>
              <a:spcBef>
                <a:spcPts val="1260"/>
              </a:spcBef>
              <a:buClr>
                <a:srgbClr val="30B6FC"/>
              </a:buClr>
              <a:buFont typeface="Symbol"/>
              <a:buChar char=""/>
              <a:tabLst>
                <a:tab pos="549275" algn="l"/>
              </a:tabLst>
            </a:pPr>
            <a:r>
              <a:rPr lang="tr-TR" sz="2400" b="0" dirty="0">
                <a:solidFill>
                  <a:srgbClr val="073D86"/>
                </a:solidFill>
                <a:latin typeface="Candara"/>
                <a:cs typeface="Candara"/>
              </a:rPr>
              <a:t>Zemi</a:t>
            </a:r>
            <a:r>
              <a:rPr lang="tr-TR" sz="2400" dirty="0">
                <a:solidFill>
                  <a:srgbClr val="073D86"/>
                </a:solidFill>
                <a:latin typeface="Candara"/>
                <a:cs typeface="Candara"/>
              </a:rPr>
              <a:t>n Mekaniği</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lang="tr-TR" sz="2400" dirty="0">
                <a:solidFill>
                  <a:srgbClr val="073D86"/>
                </a:solidFill>
                <a:latin typeface="Candara"/>
                <a:cs typeface="Candara"/>
              </a:rPr>
              <a:t>Temel Mühendisliği</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lang="tr-TR" sz="2400" b="0" dirty="0" err="1">
                <a:solidFill>
                  <a:srgbClr val="073D86"/>
                </a:solidFill>
                <a:latin typeface="Candara"/>
                <a:cs typeface="Candara"/>
              </a:rPr>
              <a:t>Geoteknik</a:t>
            </a:r>
            <a:r>
              <a:rPr lang="tr-TR" sz="2400" b="0" dirty="0">
                <a:solidFill>
                  <a:srgbClr val="073D86"/>
                </a:solidFill>
                <a:latin typeface="Candara"/>
                <a:cs typeface="Candara"/>
              </a:rPr>
              <a:t> Tasarım</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lang="tr-TR" sz="2400" b="0" spc="-5" dirty="0" err="1">
                <a:solidFill>
                  <a:srgbClr val="073D86"/>
                </a:solidFill>
                <a:latin typeface="Candara"/>
                <a:cs typeface="Candara"/>
              </a:rPr>
              <a:t>Geoteknik</a:t>
            </a:r>
            <a:r>
              <a:rPr lang="tr-TR" sz="2400" b="0" spc="-5" dirty="0">
                <a:solidFill>
                  <a:srgbClr val="073D86"/>
                </a:solidFill>
                <a:latin typeface="Candara"/>
                <a:cs typeface="Candara"/>
              </a:rPr>
              <a:t> Deprem Mühendisliği</a:t>
            </a:r>
            <a:endParaRPr sz="2400" dirty="0">
              <a:latin typeface="Candara"/>
              <a:cs typeface="Candara"/>
            </a:endParaRPr>
          </a:p>
        </p:txBody>
      </p:sp>
      <p:sp>
        <p:nvSpPr>
          <p:cNvPr id="7" name="object 8">
            <a:extLst>
              <a:ext uri="{FF2B5EF4-FFF2-40B4-BE49-F238E27FC236}">
                <a16:creationId xmlns:a16="http://schemas.microsoft.com/office/drawing/2014/main" id="{D92EA1CB-3711-4616-AE65-0AA801C86436}"/>
              </a:ext>
            </a:extLst>
          </p:cNvPr>
          <p:cNvSpPr txBox="1">
            <a:spLocks noGrp="1"/>
          </p:cNvSpPr>
          <p:nvPr>
            <p:ph type="ftr" sz="quarter" idx="11"/>
          </p:nvPr>
        </p:nvSpPr>
        <p:spPr>
          <a:xfrm>
            <a:off x="609599" y="6041363"/>
            <a:ext cx="4622973" cy="365125"/>
          </a:xfrm>
          <a:prstGeom prst="rect">
            <a:avLst/>
          </a:prstGeom>
        </p:spPr>
        <p:txBody>
          <a:bodyPr vert="horz" wrap="square" lIns="0" tIns="0" rIns="0" bIns="0" rtlCol="0">
            <a:spAutoFit/>
          </a:bodyPr>
          <a:lstStyle/>
          <a:p>
            <a:pPr marL="12700">
              <a:lnSpc>
                <a:spcPts val="1764"/>
              </a:lnSpc>
            </a:pPr>
            <a:r>
              <a:rPr lang="tr-TR" spc="-10" dirty="0">
                <a:hlinkClick r:id="rId3"/>
              </a:rPr>
              <a:t>http://web.harran.edu.tr/insaat</a:t>
            </a:r>
            <a:endParaRPr spc="-10" dirty="0">
              <a:hlinkClick r:id="rId3"/>
            </a:endParaRPr>
          </a:p>
        </p:txBody>
      </p:sp>
    </p:spTree>
    <p:extLst>
      <p:ext uri="{BB962C8B-B14F-4D97-AF65-F5344CB8AC3E}">
        <p14:creationId xmlns:p14="http://schemas.microsoft.com/office/powerpoint/2010/main" val="3544617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3" name="object 3"/>
          <p:cNvSpPr/>
          <p:nvPr/>
        </p:nvSpPr>
        <p:spPr>
          <a:xfrm>
            <a:off x="611555" y="2060829"/>
            <a:ext cx="3456381" cy="5040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11555" y="2060829"/>
            <a:ext cx="3456940" cy="504190"/>
          </a:xfrm>
          <a:custGeom>
            <a:avLst/>
            <a:gdLst/>
            <a:ahLst/>
            <a:cxnLst/>
            <a:rect l="l" t="t" r="r" b="b"/>
            <a:pathLst>
              <a:path w="3456940" h="504189">
                <a:moveTo>
                  <a:pt x="0" y="84074"/>
                </a:moveTo>
                <a:lnTo>
                  <a:pt x="6602" y="51327"/>
                </a:lnTo>
                <a:lnTo>
                  <a:pt x="24607" y="24606"/>
                </a:lnTo>
                <a:lnTo>
                  <a:pt x="51311" y="6600"/>
                </a:lnTo>
                <a:lnTo>
                  <a:pt x="84010" y="0"/>
                </a:lnTo>
                <a:lnTo>
                  <a:pt x="3372434" y="0"/>
                </a:lnTo>
                <a:lnTo>
                  <a:pt x="3405106" y="6600"/>
                </a:lnTo>
                <a:lnTo>
                  <a:pt x="3431790" y="24606"/>
                </a:lnTo>
                <a:lnTo>
                  <a:pt x="3449783" y="51327"/>
                </a:lnTo>
                <a:lnTo>
                  <a:pt x="3456381" y="84074"/>
                </a:lnTo>
                <a:lnTo>
                  <a:pt x="3456381" y="420116"/>
                </a:lnTo>
                <a:lnTo>
                  <a:pt x="3449783" y="452788"/>
                </a:lnTo>
                <a:lnTo>
                  <a:pt x="3431790" y="479472"/>
                </a:lnTo>
                <a:lnTo>
                  <a:pt x="3405106" y="497464"/>
                </a:lnTo>
                <a:lnTo>
                  <a:pt x="3372434" y="504063"/>
                </a:lnTo>
                <a:lnTo>
                  <a:pt x="84010" y="504063"/>
                </a:lnTo>
                <a:lnTo>
                  <a:pt x="51311" y="497464"/>
                </a:lnTo>
                <a:lnTo>
                  <a:pt x="24607" y="479472"/>
                </a:lnTo>
                <a:lnTo>
                  <a:pt x="6602" y="452788"/>
                </a:lnTo>
                <a:lnTo>
                  <a:pt x="0" y="420116"/>
                </a:lnTo>
                <a:lnTo>
                  <a:pt x="0" y="84074"/>
                </a:lnTo>
                <a:close/>
              </a:path>
            </a:pathLst>
          </a:custGeom>
          <a:ln w="9525">
            <a:solidFill>
              <a:srgbClr val="30B6FC"/>
            </a:solidFill>
          </a:ln>
        </p:spPr>
        <p:txBody>
          <a:bodyPr wrap="square" lIns="0" tIns="0" rIns="0" bIns="0" rtlCol="0"/>
          <a:lstStyle/>
          <a:p>
            <a:endParaRPr/>
          </a:p>
        </p:txBody>
      </p:sp>
      <p:sp>
        <p:nvSpPr>
          <p:cNvPr id="5" name="object 5"/>
          <p:cNvSpPr txBox="1">
            <a:spLocks noGrp="1"/>
          </p:cNvSpPr>
          <p:nvPr>
            <p:ph type="body" idx="1"/>
          </p:nvPr>
        </p:nvSpPr>
        <p:spPr>
          <a:prstGeom prst="rect">
            <a:avLst/>
          </a:prstGeom>
        </p:spPr>
        <p:txBody>
          <a:bodyPr vert="horz" wrap="square" lIns="0" tIns="0" rIns="0" bIns="0" rtlCol="0">
            <a:spAutoFit/>
          </a:bodyPr>
          <a:lstStyle/>
          <a:p>
            <a:pPr marL="763270">
              <a:lnSpc>
                <a:spcPct val="100000"/>
              </a:lnSpc>
            </a:pPr>
            <a:r>
              <a:rPr spc="-5" dirty="0">
                <a:latin typeface="Candara"/>
                <a:cs typeface="Candara"/>
              </a:rPr>
              <a:t>Araştırma</a:t>
            </a:r>
            <a:r>
              <a:rPr spc="-75" dirty="0">
                <a:latin typeface="Candara"/>
                <a:cs typeface="Candara"/>
              </a:rPr>
              <a:t> </a:t>
            </a:r>
            <a:r>
              <a:rPr spc="-5" dirty="0">
                <a:latin typeface="Candara"/>
                <a:cs typeface="Candara"/>
              </a:rPr>
              <a:t>Konuları</a:t>
            </a:r>
          </a:p>
          <a:p>
            <a:pPr marL="548640" indent="-274320">
              <a:lnSpc>
                <a:spcPct val="100000"/>
              </a:lnSpc>
              <a:spcBef>
                <a:spcPts val="1260"/>
              </a:spcBef>
              <a:buClr>
                <a:srgbClr val="30B6FC"/>
              </a:buClr>
              <a:buFont typeface="Symbol"/>
              <a:buChar char=""/>
              <a:tabLst>
                <a:tab pos="549275" algn="l"/>
              </a:tabLst>
            </a:pPr>
            <a:r>
              <a:rPr sz="2400" b="0" spc="-10" dirty="0">
                <a:solidFill>
                  <a:srgbClr val="073D86"/>
                </a:solidFill>
                <a:latin typeface="Candara"/>
                <a:cs typeface="Candara"/>
              </a:rPr>
              <a:t>Yapı</a:t>
            </a:r>
            <a:r>
              <a:rPr sz="2400" b="0" spc="-100" dirty="0">
                <a:solidFill>
                  <a:srgbClr val="073D86"/>
                </a:solidFill>
                <a:latin typeface="Candara"/>
                <a:cs typeface="Candara"/>
              </a:rPr>
              <a:t> </a:t>
            </a:r>
            <a:r>
              <a:rPr sz="2400" b="0" dirty="0">
                <a:solidFill>
                  <a:srgbClr val="073D86"/>
                </a:solidFill>
                <a:latin typeface="Candara"/>
                <a:cs typeface="Candara"/>
              </a:rPr>
              <a:t>Statiği</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sz="2400" b="0" spc="-15" dirty="0">
                <a:solidFill>
                  <a:srgbClr val="073D86"/>
                </a:solidFill>
                <a:latin typeface="Candara"/>
                <a:cs typeface="Candara"/>
              </a:rPr>
              <a:t>Yapı</a:t>
            </a:r>
            <a:r>
              <a:rPr sz="2400" b="0" spc="-70" dirty="0">
                <a:solidFill>
                  <a:srgbClr val="073D86"/>
                </a:solidFill>
                <a:latin typeface="Candara"/>
                <a:cs typeface="Candara"/>
              </a:rPr>
              <a:t> </a:t>
            </a:r>
            <a:r>
              <a:rPr sz="2400" b="0" dirty="0">
                <a:solidFill>
                  <a:srgbClr val="073D86"/>
                </a:solidFill>
                <a:latin typeface="Candara"/>
                <a:cs typeface="Candara"/>
              </a:rPr>
              <a:t>Dinamiği</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sz="2400" b="0" spc="-5" dirty="0">
                <a:solidFill>
                  <a:srgbClr val="073D86"/>
                </a:solidFill>
                <a:latin typeface="Candara"/>
                <a:cs typeface="Candara"/>
              </a:rPr>
              <a:t>Yapıların</a:t>
            </a:r>
            <a:r>
              <a:rPr sz="2400" b="0" spc="-60" dirty="0">
                <a:solidFill>
                  <a:srgbClr val="073D86"/>
                </a:solidFill>
                <a:latin typeface="Candara"/>
                <a:cs typeface="Candara"/>
              </a:rPr>
              <a:t> </a:t>
            </a:r>
            <a:r>
              <a:rPr sz="2400" b="0" spc="-5" dirty="0">
                <a:solidFill>
                  <a:srgbClr val="073D86"/>
                </a:solidFill>
                <a:latin typeface="Candara"/>
                <a:cs typeface="Candara"/>
              </a:rPr>
              <a:t>Stabilitesi</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sz="2400" b="0" spc="-5" dirty="0">
                <a:solidFill>
                  <a:srgbClr val="073D86"/>
                </a:solidFill>
                <a:latin typeface="Candara"/>
                <a:cs typeface="Candara"/>
              </a:rPr>
              <a:t>Kusurlu Yapıların</a:t>
            </a:r>
            <a:r>
              <a:rPr sz="2400" b="0" spc="-40" dirty="0">
                <a:solidFill>
                  <a:srgbClr val="073D86"/>
                </a:solidFill>
                <a:latin typeface="Candara"/>
                <a:cs typeface="Candara"/>
              </a:rPr>
              <a:t> </a:t>
            </a:r>
            <a:r>
              <a:rPr sz="2400" b="0" spc="-5" dirty="0">
                <a:solidFill>
                  <a:srgbClr val="073D86"/>
                </a:solidFill>
                <a:latin typeface="Candara"/>
                <a:cs typeface="Candara"/>
              </a:rPr>
              <a:t>Analizi</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sz="2400" b="0" spc="-10" dirty="0">
                <a:solidFill>
                  <a:srgbClr val="073D86"/>
                </a:solidFill>
                <a:latin typeface="Candara"/>
                <a:cs typeface="Candara"/>
              </a:rPr>
              <a:t>Yığma</a:t>
            </a:r>
            <a:r>
              <a:rPr sz="2400" b="0" spc="-65" dirty="0">
                <a:solidFill>
                  <a:srgbClr val="073D86"/>
                </a:solidFill>
                <a:latin typeface="Candara"/>
                <a:cs typeface="Candara"/>
              </a:rPr>
              <a:t> </a:t>
            </a:r>
            <a:r>
              <a:rPr sz="2400" b="0" spc="-10" dirty="0">
                <a:solidFill>
                  <a:srgbClr val="073D86"/>
                </a:solidFill>
                <a:latin typeface="Candara"/>
                <a:cs typeface="Candara"/>
              </a:rPr>
              <a:t>Yapılar</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sz="2400" b="0" dirty="0">
                <a:solidFill>
                  <a:srgbClr val="073D86"/>
                </a:solidFill>
                <a:latin typeface="Candara"/>
                <a:cs typeface="Candara"/>
              </a:rPr>
              <a:t>Depreme </a:t>
            </a:r>
            <a:r>
              <a:rPr sz="2400" b="0" spc="-5" dirty="0">
                <a:solidFill>
                  <a:srgbClr val="073D86"/>
                </a:solidFill>
                <a:latin typeface="Candara"/>
                <a:cs typeface="Candara"/>
              </a:rPr>
              <a:t>Dayanıklı </a:t>
            </a:r>
            <a:r>
              <a:rPr sz="2400" b="0" spc="-15" dirty="0">
                <a:solidFill>
                  <a:srgbClr val="073D86"/>
                </a:solidFill>
                <a:latin typeface="Candara"/>
                <a:cs typeface="Candara"/>
              </a:rPr>
              <a:t>Yapı</a:t>
            </a:r>
            <a:r>
              <a:rPr sz="2400" b="0" spc="-5" dirty="0">
                <a:solidFill>
                  <a:srgbClr val="073D86"/>
                </a:solidFill>
                <a:latin typeface="Candara"/>
                <a:cs typeface="Candara"/>
              </a:rPr>
              <a:t> </a:t>
            </a:r>
            <a:r>
              <a:rPr sz="2400" b="0" spc="-15" dirty="0">
                <a:solidFill>
                  <a:srgbClr val="073D86"/>
                </a:solidFill>
                <a:latin typeface="Candara"/>
                <a:cs typeface="Candara"/>
              </a:rPr>
              <a:t>Tasarımı</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sz="2400" b="0" spc="-5" dirty="0">
                <a:solidFill>
                  <a:srgbClr val="073D86"/>
                </a:solidFill>
                <a:latin typeface="Candara"/>
                <a:cs typeface="Candara"/>
              </a:rPr>
              <a:t>Betonarme ve </a:t>
            </a:r>
            <a:r>
              <a:rPr sz="2400" b="0" spc="-10" dirty="0">
                <a:solidFill>
                  <a:srgbClr val="073D86"/>
                </a:solidFill>
                <a:latin typeface="Candara"/>
                <a:cs typeface="Candara"/>
              </a:rPr>
              <a:t>Yığma </a:t>
            </a:r>
            <a:r>
              <a:rPr sz="2400" b="0" spc="-5" dirty="0">
                <a:solidFill>
                  <a:srgbClr val="073D86"/>
                </a:solidFill>
                <a:latin typeface="Candara"/>
                <a:cs typeface="Candara"/>
              </a:rPr>
              <a:t>Binaların </a:t>
            </a:r>
            <a:r>
              <a:rPr sz="2400" b="0" dirty="0">
                <a:solidFill>
                  <a:srgbClr val="073D86"/>
                </a:solidFill>
                <a:latin typeface="Candara"/>
                <a:cs typeface="Candara"/>
              </a:rPr>
              <a:t>Deprem Güvenliğinin</a:t>
            </a:r>
            <a:r>
              <a:rPr sz="2400" b="0" spc="70" dirty="0">
                <a:solidFill>
                  <a:srgbClr val="073D86"/>
                </a:solidFill>
                <a:latin typeface="Candara"/>
                <a:cs typeface="Candara"/>
              </a:rPr>
              <a:t> </a:t>
            </a:r>
            <a:r>
              <a:rPr sz="2400" b="0" dirty="0">
                <a:solidFill>
                  <a:srgbClr val="073D86"/>
                </a:solidFill>
                <a:latin typeface="Candara"/>
                <a:cs typeface="Candara"/>
              </a:rPr>
              <a:t>Belirlenmesi</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sz="2400" b="0" spc="-5" dirty="0">
                <a:solidFill>
                  <a:srgbClr val="073D86"/>
                </a:solidFill>
                <a:latin typeface="Candara"/>
                <a:cs typeface="Candara"/>
              </a:rPr>
              <a:t>Betonarme ve </a:t>
            </a:r>
            <a:r>
              <a:rPr sz="2400" b="0" spc="-10" dirty="0">
                <a:solidFill>
                  <a:srgbClr val="073D86"/>
                </a:solidFill>
                <a:latin typeface="Candara"/>
                <a:cs typeface="Candara"/>
              </a:rPr>
              <a:t>Yığma </a:t>
            </a:r>
            <a:r>
              <a:rPr sz="2400" b="0" spc="-5" dirty="0">
                <a:solidFill>
                  <a:srgbClr val="073D86"/>
                </a:solidFill>
                <a:latin typeface="Candara"/>
                <a:cs typeface="Candara"/>
              </a:rPr>
              <a:t>Binaların </a:t>
            </a:r>
            <a:r>
              <a:rPr sz="2400" b="0" spc="-10" dirty="0">
                <a:solidFill>
                  <a:srgbClr val="073D86"/>
                </a:solidFill>
                <a:latin typeface="Candara"/>
                <a:cs typeface="Candara"/>
              </a:rPr>
              <a:t>Yapım</a:t>
            </a:r>
            <a:r>
              <a:rPr sz="2400" b="0" spc="55" dirty="0">
                <a:solidFill>
                  <a:srgbClr val="073D86"/>
                </a:solidFill>
                <a:latin typeface="Candara"/>
                <a:cs typeface="Candara"/>
              </a:rPr>
              <a:t> </a:t>
            </a:r>
            <a:r>
              <a:rPr sz="2400" b="0" dirty="0">
                <a:solidFill>
                  <a:srgbClr val="073D86"/>
                </a:solidFill>
                <a:latin typeface="Candara"/>
                <a:cs typeface="Candara"/>
              </a:rPr>
              <a:t>Esasları</a:t>
            </a:r>
            <a:endParaRPr sz="2400" dirty="0">
              <a:latin typeface="Candara"/>
              <a:cs typeface="Candara"/>
            </a:endParaRPr>
          </a:p>
        </p:txBody>
      </p:sp>
      <p:sp>
        <p:nvSpPr>
          <p:cNvPr id="7" name="object 8">
            <a:extLst>
              <a:ext uri="{FF2B5EF4-FFF2-40B4-BE49-F238E27FC236}">
                <a16:creationId xmlns:a16="http://schemas.microsoft.com/office/drawing/2014/main" id="{4342AC2C-EC35-4A01-8857-4FADBF5EF213}"/>
              </a:ext>
            </a:extLst>
          </p:cNvPr>
          <p:cNvSpPr txBox="1">
            <a:spLocks noGrp="1"/>
          </p:cNvSpPr>
          <p:nvPr>
            <p:ph type="ftr" sz="quarter" idx="11"/>
          </p:nvPr>
        </p:nvSpPr>
        <p:spPr>
          <a:xfrm>
            <a:off x="609599" y="6492875"/>
            <a:ext cx="4622973" cy="365125"/>
          </a:xfrm>
          <a:prstGeom prst="rect">
            <a:avLst/>
          </a:prstGeom>
        </p:spPr>
        <p:txBody>
          <a:bodyPr vert="horz" wrap="square" lIns="0" tIns="0" rIns="0" bIns="0" rtlCol="0">
            <a:spAutoFit/>
          </a:bodyPr>
          <a:lstStyle/>
          <a:p>
            <a:pPr marL="12700">
              <a:lnSpc>
                <a:spcPts val="1764"/>
              </a:lnSpc>
            </a:pPr>
            <a:r>
              <a:rPr lang="tr-TR" spc="-10" dirty="0">
                <a:hlinkClick r:id="rId3"/>
              </a:rPr>
              <a:t>http://web.harran.edu.tr/insaat</a:t>
            </a:r>
            <a:endParaRPr spc="-10" dirty="0">
              <a:hlinkClick r:id="rId3"/>
            </a:endParaRPr>
          </a:p>
        </p:txBody>
      </p:sp>
    </p:spTree>
    <p:extLst>
      <p:ext uri="{BB962C8B-B14F-4D97-AF65-F5344CB8AC3E}">
        <p14:creationId xmlns:p14="http://schemas.microsoft.com/office/powerpoint/2010/main" val="1742482036"/>
      </p:ext>
    </p:extLst>
  </p:cSld>
  <p:clrMapOvr>
    <a:masterClrMapping/>
  </p:clrMapOvr>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1483</TotalTime>
  <Words>862</Words>
  <Application>Microsoft Office PowerPoint</Application>
  <PresentationFormat>Ekran Gösterisi (4:3)</PresentationFormat>
  <Paragraphs>150</Paragraphs>
  <Slides>20</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20</vt:i4>
      </vt:variant>
    </vt:vector>
  </HeadingPairs>
  <TitlesOfParts>
    <vt:vector size="28" baseType="lpstr">
      <vt:lpstr>Arial</vt:lpstr>
      <vt:lpstr>Candara</vt:lpstr>
      <vt:lpstr>Symbol</vt:lpstr>
      <vt:lpstr>Times</vt:lpstr>
      <vt:lpstr>Times New Roman</vt:lpstr>
      <vt:lpstr>Trebuchet MS</vt:lpstr>
      <vt:lpstr>Wingdings 3</vt:lpstr>
      <vt:lpstr>Yüzeyler</vt:lpstr>
      <vt:lpstr>İNŞAAT MÜHENDİSLİĞİ BÖLÜMÜ </vt:lpstr>
      <vt:lpstr>İNŞAAT MÜHENDİSLİĞİ BÖLÜMÜ</vt:lpstr>
      <vt:lpstr>İNŞAAT MÜHENDİSLİĞİ BÖLÜMÜ</vt:lpstr>
      <vt:lpstr>İNŞAAT MÜHENDİSLİĞİ BÖLÜMÜ</vt:lpstr>
      <vt:lpstr>İNŞAAT MÜHENDİSLİĞİ BÖLÜMÜ</vt:lpstr>
      <vt:lpstr>İNŞAAT MÜHENDİSLİĞİ BÖLÜMÜ</vt:lpstr>
      <vt:lpstr>İNŞAAT MÜHENDİSLİĞİ BÖLÜMÜ</vt:lpstr>
      <vt:lpstr>İNŞAAT MÜHENDİSLİĞİ BÖLÜMÜ</vt:lpstr>
      <vt:lpstr>İNŞAAT MÜHENDİSLİĞİ BÖLÜMÜ</vt:lpstr>
      <vt:lpstr>İNŞAAT MÜHENDİSLİĞİ BÖLÜMÜ</vt:lpstr>
      <vt:lpstr>İNŞAAT MÜHENDİSLİĞİ BÖLÜMÜ</vt:lpstr>
      <vt:lpstr>İNŞAAT MÜHENDİSLİĞİ BÖLÜMÜ</vt:lpstr>
      <vt:lpstr>AKADEMİK PERSONEL</vt:lpstr>
      <vt:lpstr>İNŞAAT MÜHENDİSLİĞİ BÖLÜMÜ</vt:lpstr>
      <vt:lpstr>İNŞAAT MÜHENDİSLİĞİ BÖLÜMÜ</vt:lpstr>
      <vt:lpstr>İNŞAAT MÜHENDİSLİĞİ BÖLÜMÜ</vt:lpstr>
      <vt:lpstr>İNŞAAT MÜHENDİSLİĞİ BÖLÜMÜ</vt:lpstr>
      <vt:lpstr>İNŞAAT MÜHENDİSLİĞİ BÖLÜMÜ</vt:lpstr>
      <vt:lpstr>İNŞAAT MÜHENDİSLİĞİ BÖLÜMÜ</vt:lpstr>
      <vt:lpstr>İNŞAAT MÜHENDİSLİĞİ BÖLÜMÜ</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Mc</dc:creator>
  <cp:lastModifiedBy>Dr. Öğr. Üyesi Arda Burak EKMEN</cp:lastModifiedBy>
  <cp:revision>139</cp:revision>
  <dcterms:created xsi:type="dcterms:W3CDTF">2015-10-19T09:47:24Z</dcterms:created>
  <dcterms:modified xsi:type="dcterms:W3CDTF">2021-10-20T07:20:40Z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2013-04-29T00:00:00Z</vt:filetime>
  </property>
  <property fmtid="{D5CDD505-2E9C-101B-9397-08002B2CF9AE}" pid="3" name="Creator">
    <vt:lpwstr>Microsoft® Office PowerPoint® 2007</vt:lpwstr>
  </property>
  <property fmtid="{D5CDD505-2E9C-101B-9397-08002B2CF9AE}" pid="4" name="LastSaved">
    <vt:filetime>2015-10-19T00:00:00Z</vt:filetime>
  </property>
</Properties>
</file>