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95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96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092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416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950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6501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541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0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29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27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466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007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2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78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789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2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9915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69C203-E77D-4B2B-BE08-E5423B90CC78}"/>
              </a:ext>
            </a:extLst>
          </p:cNvPr>
          <p:cNvSpPr>
            <a:spLocks noGrp="1"/>
          </p:cNvSpPr>
          <p:nvPr>
            <p:ph type="ctrTitle"/>
          </p:nvPr>
        </p:nvSpPr>
        <p:spPr>
          <a:xfrm>
            <a:off x="2553637" y="3951719"/>
            <a:ext cx="8915399" cy="2262781"/>
          </a:xfrm>
        </p:spPr>
        <p:txBody>
          <a:bodyPr>
            <a:normAutofit/>
          </a:bodyPr>
          <a:lstStyle/>
          <a:p>
            <a:pPr algn="ctr"/>
            <a:r>
              <a:rPr lang="tr-TR" b="1"/>
              <a:t>Fen Edebiyat Fakültesi</a:t>
            </a:r>
            <a:br>
              <a:rPr lang="tr-TR" b="1"/>
            </a:br>
            <a:r>
              <a:rPr lang="tr-TR" b="1"/>
              <a:t>Matematik Bölümü</a:t>
            </a:r>
            <a:endParaRPr lang="tr-TR" b="1" dirty="0"/>
          </a:p>
        </p:txBody>
      </p:sp>
      <p:pic>
        <p:nvPicPr>
          <p:cNvPr id="5" name="Resim 4" descr="bina, yol, açık hava, saat içeren bir resim&#10;&#10;Açıklama otomatik olarak oluşturuldu">
            <a:extLst>
              <a:ext uri="{FF2B5EF4-FFF2-40B4-BE49-F238E27FC236}">
                <a16:creationId xmlns:a16="http://schemas.microsoft.com/office/drawing/2014/main" id="{D6DBCEA3-AA0F-4805-B762-7CEDEA3CFB48}"/>
              </a:ext>
            </a:extLst>
          </p:cNvPr>
          <p:cNvPicPr>
            <a:picLocks noChangeAspect="1"/>
          </p:cNvPicPr>
          <p:nvPr/>
        </p:nvPicPr>
        <p:blipFill>
          <a:blip r:embed="rId2"/>
          <a:stretch>
            <a:fillRect/>
          </a:stretch>
        </p:blipFill>
        <p:spPr>
          <a:xfrm>
            <a:off x="3569420" y="337091"/>
            <a:ext cx="6883834" cy="3988321"/>
          </a:xfrm>
          <a:prstGeom prst="rect">
            <a:avLst/>
          </a:prstGeom>
          <a:effectLst>
            <a:glow rad="127000">
              <a:schemeClr val="accent1">
                <a:alpha val="53000"/>
              </a:schemeClr>
            </a:glow>
            <a:reflection stA="17000" endPos="65000" dist="50800" dir="5400000" sy="-100000" algn="bl" rotWithShape="0"/>
            <a:softEdge rad="139700"/>
          </a:effectLst>
        </p:spPr>
      </p:pic>
    </p:spTree>
    <p:extLst>
      <p:ext uri="{BB962C8B-B14F-4D97-AF65-F5344CB8AC3E}">
        <p14:creationId xmlns:p14="http://schemas.microsoft.com/office/powerpoint/2010/main" val="313138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69DB90-6039-43C9-A4DD-350E2B4B8674}"/>
              </a:ext>
            </a:extLst>
          </p:cNvPr>
          <p:cNvSpPr>
            <a:spLocks noGrp="1"/>
          </p:cNvSpPr>
          <p:nvPr>
            <p:ph idx="1"/>
          </p:nvPr>
        </p:nvSpPr>
        <p:spPr>
          <a:xfrm>
            <a:off x="2542559" y="761998"/>
            <a:ext cx="8915400" cy="5489511"/>
          </a:xfrm>
        </p:spPr>
        <p:txBody>
          <a:bodyPr>
            <a:normAutofit/>
          </a:bodyPr>
          <a:lstStyle/>
          <a:p>
            <a:pPr>
              <a:lnSpc>
                <a:spcPct val="150000"/>
              </a:lnSpc>
            </a:pPr>
            <a:r>
              <a:rPr lang="tr-TR" dirty="0"/>
              <a:t>Mevcut durumda </a:t>
            </a:r>
          </a:p>
          <a:p>
            <a:pPr>
              <a:lnSpc>
                <a:spcPct val="150000"/>
              </a:lnSpc>
              <a:buFont typeface="Arial" panose="020B0604020202020204" pitchFamily="34" charset="0"/>
              <a:buChar char="•"/>
            </a:pPr>
            <a:r>
              <a:rPr lang="tr-TR" b="1" dirty="0">
                <a:solidFill>
                  <a:srgbClr val="0070C0"/>
                </a:solidFill>
              </a:rPr>
              <a:t>282 Lisans</a:t>
            </a:r>
            <a:r>
              <a:rPr lang="tr-TR" dirty="0">
                <a:solidFill>
                  <a:srgbClr val="0070C0"/>
                </a:solidFill>
              </a:rPr>
              <a:t>, </a:t>
            </a:r>
          </a:p>
          <a:p>
            <a:pPr>
              <a:lnSpc>
                <a:spcPct val="150000"/>
              </a:lnSpc>
              <a:buFont typeface="Arial" panose="020B0604020202020204" pitchFamily="34" charset="0"/>
              <a:buChar char="•"/>
            </a:pPr>
            <a:r>
              <a:rPr lang="tr-TR" b="1" dirty="0">
                <a:solidFill>
                  <a:srgbClr val="0070C0"/>
                </a:solidFill>
              </a:rPr>
              <a:t>44 Yüksek Lisans</a:t>
            </a:r>
          </a:p>
          <a:p>
            <a:pPr>
              <a:lnSpc>
                <a:spcPct val="150000"/>
              </a:lnSpc>
              <a:buFont typeface="Arial" panose="020B0604020202020204" pitchFamily="34" charset="0"/>
              <a:buChar char="•"/>
            </a:pPr>
            <a:r>
              <a:rPr lang="tr-TR" b="1" dirty="0">
                <a:solidFill>
                  <a:srgbClr val="0070C0"/>
                </a:solidFill>
              </a:rPr>
              <a:t>10 Doktora</a:t>
            </a:r>
            <a:r>
              <a:rPr lang="tr-TR" dirty="0"/>
              <a:t> öğrencimiz vardır. </a:t>
            </a:r>
          </a:p>
          <a:p>
            <a:pPr>
              <a:lnSpc>
                <a:spcPct val="150000"/>
              </a:lnSpc>
            </a:pPr>
            <a:r>
              <a:rPr lang="tr-TR" dirty="0"/>
              <a:t>Bölümümüzden 1000 den fazla Lisans, 135 Yüksek Lisans öğrencisi mezun olmuştur. </a:t>
            </a:r>
            <a:r>
              <a:rPr lang="tr-TR" b="1" dirty="0">
                <a:solidFill>
                  <a:srgbClr val="0070C0"/>
                </a:solidFill>
              </a:rPr>
              <a:t>İlk doktora öğrencisi Aralık 2019</a:t>
            </a:r>
            <a:r>
              <a:rPr lang="tr-TR" dirty="0">
                <a:solidFill>
                  <a:srgbClr val="0070C0"/>
                </a:solidFill>
              </a:rPr>
              <a:t> da ve </a:t>
            </a:r>
            <a:r>
              <a:rPr lang="tr-TR" b="1" dirty="0">
                <a:solidFill>
                  <a:srgbClr val="0070C0"/>
                </a:solidFill>
              </a:rPr>
              <a:t>İkinci Doktora Öğrencisi Mayıs 2020</a:t>
            </a:r>
            <a:r>
              <a:rPr lang="tr-TR" dirty="0">
                <a:solidFill>
                  <a:srgbClr val="0070C0"/>
                </a:solidFill>
              </a:rPr>
              <a:t> de </a:t>
            </a:r>
            <a:r>
              <a:rPr lang="tr-TR" b="1" dirty="0">
                <a:solidFill>
                  <a:srgbClr val="0070C0"/>
                </a:solidFill>
              </a:rPr>
              <a:t>mezun olmuştur</a:t>
            </a:r>
            <a:r>
              <a:rPr lang="tr-TR" dirty="0"/>
              <a:t>, bunlardan bir tanesi bölümümüzde öğretim üyesi olarak çalışmaya devam etmektedir.</a:t>
            </a:r>
          </a:p>
          <a:p>
            <a:pPr>
              <a:lnSpc>
                <a:spcPct val="150000"/>
              </a:lnSpc>
            </a:pPr>
            <a:r>
              <a:rPr lang="tr-TR" dirty="0"/>
              <a:t>2019-2020 öğretim yılında bölümümüz yaklaşık </a:t>
            </a:r>
            <a:r>
              <a:rPr lang="tr-TR" b="1" dirty="0">
                <a:solidFill>
                  <a:srgbClr val="0070C0"/>
                </a:solidFill>
              </a:rPr>
              <a:t>30  Lisans öğrencisi</a:t>
            </a:r>
            <a:r>
              <a:rPr lang="tr-TR" dirty="0"/>
              <a:t> mezunu vermiştir.</a:t>
            </a:r>
          </a:p>
          <a:p>
            <a:endParaRPr lang="tr-TR" dirty="0"/>
          </a:p>
        </p:txBody>
      </p:sp>
      <p:pic>
        <p:nvPicPr>
          <p:cNvPr id="4" name="Resim 3" descr="işaret, çizim, direk içeren bir resim&#10;&#10;Açıklama otomatik olarak oluşturuldu">
            <a:extLst>
              <a:ext uri="{FF2B5EF4-FFF2-40B4-BE49-F238E27FC236}">
                <a16:creationId xmlns:a16="http://schemas.microsoft.com/office/drawing/2014/main" id="{345F85ED-88FE-46A3-A66C-5EC396C1EE1A}"/>
              </a:ext>
            </a:extLst>
          </p:cNvPr>
          <p:cNvPicPr>
            <a:picLocks noChangeAspect="1"/>
          </p:cNvPicPr>
          <p:nvPr/>
        </p:nvPicPr>
        <p:blipFill>
          <a:blip r:embed="rId2"/>
          <a:stretch>
            <a:fillRect/>
          </a:stretch>
        </p:blipFill>
        <p:spPr>
          <a:xfrm>
            <a:off x="183573" y="0"/>
            <a:ext cx="723619" cy="720000"/>
          </a:xfrm>
          <a:prstGeom prst="rect">
            <a:avLst/>
          </a:prstGeom>
        </p:spPr>
      </p:pic>
      <p:pic>
        <p:nvPicPr>
          <p:cNvPr id="5" name="Resim 4" descr="işaret, şişe, asılı, farklı içeren bir resim&#10;&#10;Açıklama otomatik olarak oluşturuldu">
            <a:extLst>
              <a:ext uri="{FF2B5EF4-FFF2-40B4-BE49-F238E27FC236}">
                <a16:creationId xmlns:a16="http://schemas.microsoft.com/office/drawing/2014/main" id="{99EFCE29-FD3D-4871-9A86-5ECA03380934}"/>
              </a:ext>
            </a:extLst>
          </p:cNvPr>
          <p:cNvPicPr>
            <a:picLocks noChangeAspect="1"/>
          </p:cNvPicPr>
          <p:nvPr/>
        </p:nvPicPr>
        <p:blipFill>
          <a:blip r:embed="rId3"/>
          <a:stretch>
            <a:fillRect/>
          </a:stretch>
        </p:blipFill>
        <p:spPr>
          <a:xfrm>
            <a:off x="11472000" y="59755"/>
            <a:ext cx="720000" cy="720000"/>
          </a:xfrm>
          <a:prstGeom prst="rect">
            <a:avLst/>
          </a:prstGeom>
        </p:spPr>
      </p:pic>
    </p:spTree>
    <p:extLst>
      <p:ext uri="{BB962C8B-B14F-4D97-AF65-F5344CB8AC3E}">
        <p14:creationId xmlns:p14="http://schemas.microsoft.com/office/powerpoint/2010/main" val="31543681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336A0C-D097-488C-B955-49D72D6A5E91}"/>
              </a:ext>
            </a:extLst>
          </p:cNvPr>
          <p:cNvSpPr>
            <a:spLocks noGrp="1"/>
          </p:cNvSpPr>
          <p:nvPr>
            <p:ph type="title"/>
          </p:nvPr>
        </p:nvSpPr>
        <p:spPr>
          <a:xfrm>
            <a:off x="2592925" y="624110"/>
            <a:ext cx="3985157" cy="616861"/>
          </a:xfrm>
        </p:spPr>
        <p:txBody>
          <a:bodyPr>
            <a:normAutofit fontScale="90000"/>
          </a:bodyPr>
          <a:lstStyle/>
          <a:p>
            <a:r>
              <a:rPr lang="tr-TR" b="1" i="1" dirty="0"/>
              <a:t>Akademik Kadro</a:t>
            </a:r>
          </a:p>
        </p:txBody>
      </p:sp>
      <p:sp>
        <p:nvSpPr>
          <p:cNvPr id="3" name="İçerik Yer Tutucusu 2">
            <a:extLst>
              <a:ext uri="{FF2B5EF4-FFF2-40B4-BE49-F238E27FC236}">
                <a16:creationId xmlns:a16="http://schemas.microsoft.com/office/drawing/2014/main" id="{33007FB7-C95D-4AC4-836D-EEE0D62D3853}"/>
              </a:ext>
            </a:extLst>
          </p:cNvPr>
          <p:cNvSpPr>
            <a:spLocks noGrp="1"/>
          </p:cNvSpPr>
          <p:nvPr>
            <p:ph idx="1"/>
          </p:nvPr>
        </p:nvSpPr>
        <p:spPr>
          <a:xfrm>
            <a:off x="2592925" y="1405812"/>
            <a:ext cx="8915400" cy="4715069"/>
          </a:xfrm>
        </p:spPr>
        <p:txBody>
          <a:bodyPr>
            <a:normAutofit fontScale="92500" lnSpcReduction="10000"/>
          </a:bodyPr>
          <a:lstStyle/>
          <a:p>
            <a:pPr algn="just">
              <a:lnSpc>
                <a:spcPct val="150000"/>
              </a:lnSpc>
            </a:pPr>
            <a:r>
              <a:rPr lang="tr-TR" dirty="0"/>
              <a:t>Bölümümüz </a:t>
            </a:r>
          </a:p>
          <a:p>
            <a:pPr algn="just">
              <a:lnSpc>
                <a:spcPct val="150000"/>
              </a:lnSpc>
              <a:buFont typeface="Courier New" panose="02070309020205020404" pitchFamily="49" charset="0"/>
              <a:buChar char="o"/>
            </a:pPr>
            <a:r>
              <a:rPr lang="tr-TR" dirty="0"/>
              <a:t>3 Profesör, </a:t>
            </a:r>
          </a:p>
          <a:p>
            <a:pPr algn="just">
              <a:lnSpc>
                <a:spcPct val="150000"/>
              </a:lnSpc>
              <a:buFont typeface="Courier New" panose="02070309020205020404" pitchFamily="49" charset="0"/>
              <a:buChar char="o"/>
            </a:pPr>
            <a:r>
              <a:rPr lang="tr-TR" dirty="0"/>
              <a:t>3 Doçent, </a:t>
            </a:r>
          </a:p>
          <a:p>
            <a:pPr algn="just">
              <a:lnSpc>
                <a:spcPct val="150000"/>
              </a:lnSpc>
              <a:buFont typeface="Courier New" panose="02070309020205020404" pitchFamily="49" charset="0"/>
              <a:buChar char="o"/>
            </a:pPr>
            <a:r>
              <a:rPr lang="tr-TR" dirty="0"/>
              <a:t>8 Dr. Öğretim Üyesi, </a:t>
            </a:r>
          </a:p>
          <a:p>
            <a:pPr algn="just">
              <a:lnSpc>
                <a:spcPct val="150000"/>
              </a:lnSpc>
              <a:buFont typeface="Courier New" panose="02070309020205020404" pitchFamily="49" charset="0"/>
              <a:buChar char="o"/>
            </a:pPr>
            <a:r>
              <a:rPr lang="tr-TR" dirty="0"/>
              <a:t>2 Öğretim Görevlisi, </a:t>
            </a:r>
          </a:p>
          <a:p>
            <a:pPr algn="just">
              <a:lnSpc>
                <a:spcPct val="150000"/>
              </a:lnSpc>
              <a:buFont typeface="Courier New" panose="02070309020205020404" pitchFamily="49" charset="0"/>
              <a:buChar char="o"/>
            </a:pPr>
            <a:r>
              <a:rPr lang="tr-TR" dirty="0"/>
              <a:t>1 Arş. Gör. Dr.,</a:t>
            </a:r>
          </a:p>
          <a:p>
            <a:pPr algn="just">
              <a:lnSpc>
                <a:spcPct val="150000"/>
              </a:lnSpc>
              <a:buFont typeface="Courier New" panose="02070309020205020404" pitchFamily="49" charset="0"/>
              <a:buChar char="o"/>
            </a:pPr>
            <a:r>
              <a:rPr lang="tr-TR" dirty="0"/>
              <a:t>2 Araştırma Görevlisi </a:t>
            </a:r>
          </a:p>
          <a:p>
            <a:pPr marL="0" indent="0" algn="just">
              <a:lnSpc>
                <a:spcPct val="150000"/>
              </a:lnSpc>
              <a:buNone/>
            </a:pPr>
            <a:r>
              <a:rPr lang="tr-TR" dirty="0"/>
              <a:t>olmak üzere toplamda </a:t>
            </a:r>
            <a:r>
              <a:rPr lang="tr-TR" b="1" dirty="0">
                <a:solidFill>
                  <a:srgbClr val="0070C0"/>
                </a:solidFill>
              </a:rPr>
              <a:t>19 Akademik Personel </a:t>
            </a:r>
            <a:r>
              <a:rPr lang="tr-TR" dirty="0"/>
              <a:t>ile güçlü bir kadroya sahiptir.</a:t>
            </a:r>
          </a:p>
          <a:p>
            <a:pPr algn="just">
              <a:lnSpc>
                <a:spcPct val="150000"/>
              </a:lnSpc>
            </a:pPr>
            <a:r>
              <a:rPr lang="tr-TR" dirty="0"/>
              <a:t>Ayrıca öğretim üyelerimizin bir kısmı yurt dışı doktoralı ve diğer kısmı yurt içi üniversitelerde doktoralarını yapmış bulunmaktadır.</a:t>
            </a:r>
          </a:p>
        </p:txBody>
      </p:sp>
      <p:pic>
        <p:nvPicPr>
          <p:cNvPr id="4" name="Resim 3" descr="işaret, çizim, direk içeren bir resim&#10;&#10;Açıklama otomatik olarak oluşturuldu">
            <a:extLst>
              <a:ext uri="{FF2B5EF4-FFF2-40B4-BE49-F238E27FC236}">
                <a16:creationId xmlns:a16="http://schemas.microsoft.com/office/drawing/2014/main" id="{0B927849-19DB-44E5-9ED0-73D903048AB2}"/>
              </a:ext>
            </a:extLst>
          </p:cNvPr>
          <p:cNvPicPr>
            <a:picLocks noChangeAspect="1"/>
          </p:cNvPicPr>
          <p:nvPr/>
        </p:nvPicPr>
        <p:blipFill>
          <a:blip r:embed="rId2"/>
          <a:stretch>
            <a:fillRect/>
          </a:stretch>
        </p:blipFill>
        <p:spPr>
          <a:xfrm>
            <a:off x="183573" y="0"/>
            <a:ext cx="723619" cy="720000"/>
          </a:xfrm>
          <a:prstGeom prst="rect">
            <a:avLst/>
          </a:prstGeom>
        </p:spPr>
      </p:pic>
      <p:pic>
        <p:nvPicPr>
          <p:cNvPr id="5" name="Resim 4" descr="işaret, şişe, asılı, farklı içeren bir resim&#10;&#10;Açıklama otomatik olarak oluşturuldu">
            <a:extLst>
              <a:ext uri="{FF2B5EF4-FFF2-40B4-BE49-F238E27FC236}">
                <a16:creationId xmlns:a16="http://schemas.microsoft.com/office/drawing/2014/main" id="{9788BFAA-EDCF-4A29-BB29-EA4DFEC2AFC6}"/>
              </a:ext>
            </a:extLst>
          </p:cNvPr>
          <p:cNvPicPr>
            <a:picLocks noChangeAspect="1"/>
          </p:cNvPicPr>
          <p:nvPr/>
        </p:nvPicPr>
        <p:blipFill>
          <a:blip r:embed="rId3"/>
          <a:stretch>
            <a:fillRect/>
          </a:stretch>
        </p:blipFill>
        <p:spPr>
          <a:xfrm>
            <a:off x="11472000" y="59755"/>
            <a:ext cx="720000" cy="720000"/>
          </a:xfrm>
          <a:prstGeom prst="rect">
            <a:avLst/>
          </a:prstGeom>
        </p:spPr>
      </p:pic>
    </p:spTree>
    <p:extLst>
      <p:ext uri="{BB962C8B-B14F-4D97-AF65-F5344CB8AC3E}">
        <p14:creationId xmlns:p14="http://schemas.microsoft.com/office/powerpoint/2010/main" val="56574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1871AFA-6BB7-4D56-BE8A-2C483E2D95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91412" y="710399"/>
            <a:ext cx="3600000" cy="4320000"/>
          </a:xfrm>
          <a:prstGeom prst="rect">
            <a:avLst/>
          </a:prstGeom>
          <a:noFill/>
          <a:ln>
            <a:noFill/>
          </a:ln>
        </p:spPr>
      </p:pic>
      <p:sp>
        <p:nvSpPr>
          <p:cNvPr id="5" name="Metin kutusu 4">
            <a:extLst>
              <a:ext uri="{FF2B5EF4-FFF2-40B4-BE49-F238E27FC236}">
                <a16:creationId xmlns:a16="http://schemas.microsoft.com/office/drawing/2014/main" id="{3AEF53F0-8E06-48AE-A189-D4320E175270}"/>
              </a:ext>
            </a:extLst>
          </p:cNvPr>
          <p:cNvSpPr txBox="1"/>
          <p:nvPr/>
        </p:nvSpPr>
        <p:spPr>
          <a:xfrm>
            <a:off x="4633797" y="5465618"/>
            <a:ext cx="4115229" cy="1107996"/>
          </a:xfrm>
          <a:prstGeom prst="rect">
            <a:avLst/>
          </a:prstGeom>
          <a:noFill/>
          <a:ln w="38100">
            <a:solidFill>
              <a:schemeClr val="tx1"/>
            </a:solidFill>
          </a:ln>
        </p:spPr>
        <p:txBody>
          <a:bodyPr wrap="none" rtlCol="0">
            <a:spAutoFit/>
          </a:bodyPr>
          <a:lstStyle/>
          <a:p>
            <a:pPr algn="ctr"/>
            <a:r>
              <a:rPr lang="tr-TR" sz="2200" b="1" dirty="0">
                <a:solidFill>
                  <a:srgbClr val="FF0000"/>
                </a:solidFill>
              </a:rPr>
              <a:t>Bölüm Başkanı</a:t>
            </a:r>
          </a:p>
          <a:p>
            <a:pPr algn="ctr"/>
            <a:r>
              <a:rPr lang="tr-TR" sz="2200" b="1" dirty="0">
                <a:solidFill>
                  <a:srgbClr val="0070C0"/>
                </a:solidFill>
              </a:rPr>
              <a:t>Prof. Dr. Aydın İZGİ</a:t>
            </a:r>
          </a:p>
          <a:p>
            <a:pPr algn="ctr"/>
            <a:r>
              <a:rPr lang="tr-TR" sz="2200" b="1" dirty="0">
                <a:solidFill>
                  <a:srgbClr val="0070C0"/>
                </a:solidFill>
              </a:rPr>
              <a:t>Analiz ve Fonksiyonlar Teorisi</a:t>
            </a:r>
          </a:p>
        </p:txBody>
      </p:sp>
      <p:pic>
        <p:nvPicPr>
          <p:cNvPr id="6" name="Resim 5" descr="işaret, çizim, direk içeren bir resim&#10;&#10;Açıklama otomatik olarak oluşturuldu">
            <a:extLst>
              <a:ext uri="{FF2B5EF4-FFF2-40B4-BE49-F238E27FC236}">
                <a16:creationId xmlns:a16="http://schemas.microsoft.com/office/drawing/2014/main" id="{7D3C889A-1BA7-417B-8D47-8B5B5CCA587D}"/>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F4DCD6FC-2032-4B4F-AC4A-00B1F3CE706B}"/>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1504578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2A96EF5-D0B3-4247-AB72-45AD630347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91411" y="807893"/>
            <a:ext cx="3600000" cy="4320000"/>
          </a:xfrm>
          <a:prstGeom prst="rect">
            <a:avLst/>
          </a:prstGeom>
          <a:noFill/>
          <a:ln>
            <a:noFill/>
          </a:ln>
        </p:spPr>
      </p:pic>
      <p:sp>
        <p:nvSpPr>
          <p:cNvPr id="5" name="Metin kutusu 4">
            <a:extLst>
              <a:ext uri="{FF2B5EF4-FFF2-40B4-BE49-F238E27FC236}">
                <a16:creationId xmlns:a16="http://schemas.microsoft.com/office/drawing/2014/main" id="{8BA556E9-FFE2-4536-9039-AF5CB32144B7}"/>
              </a:ext>
            </a:extLst>
          </p:cNvPr>
          <p:cNvSpPr txBox="1"/>
          <p:nvPr/>
        </p:nvSpPr>
        <p:spPr>
          <a:xfrm>
            <a:off x="4807722" y="5280666"/>
            <a:ext cx="3767378"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Prof. Dr. Tanfer TANRIVERDİ</a:t>
            </a:r>
          </a:p>
          <a:p>
            <a:pPr algn="ctr"/>
            <a:r>
              <a:rPr lang="tr-TR" sz="2200" b="1" dirty="0">
                <a:solidFill>
                  <a:srgbClr val="0070C0"/>
                </a:solidFill>
              </a:rPr>
              <a:t>Uygulamalı Matematik</a:t>
            </a:r>
          </a:p>
        </p:txBody>
      </p:sp>
      <p:pic>
        <p:nvPicPr>
          <p:cNvPr id="6" name="Resim 5" descr="işaret, çizim, direk içeren bir resim&#10;&#10;Açıklama otomatik olarak oluşturuldu">
            <a:extLst>
              <a:ext uri="{FF2B5EF4-FFF2-40B4-BE49-F238E27FC236}">
                <a16:creationId xmlns:a16="http://schemas.microsoft.com/office/drawing/2014/main" id="{BA045088-1A35-4632-8206-FDFE576FE4E9}"/>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DA45C520-990B-4743-8E85-2DC8DAC5B678}"/>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22043693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5EE0ECC-EDF5-4FA1-A394-E3890690E9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60332" y="849457"/>
            <a:ext cx="3600000" cy="4320000"/>
          </a:xfrm>
          <a:prstGeom prst="rect">
            <a:avLst/>
          </a:prstGeom>
          <a:noFill/>
          <a:ln>
            <a:noFill/>
          </a:ln>
        </p:spPr>
      </p:pic>
      <p:sp>
        <p:nvSpPr>
          <p:cNvPr id="5" name="Metin kutusu 4">
            <a:extLst>
              <a:ext uri="{FF2B5EF4-FFF2-40B4-BE49-F238E27FC236}">
                <a16:creationId xmlns:a16="http://schemas.microsoft.com/office/drawing/2014/main" id="{B38A3D99-C8E0-4E97-B112-2D5BC2297E01}"/>
              </a:ext>
            </a:extLst>
          </p:cNvPr>
          <p:cNvSpPr txBox="1"/>
          <p:nvPr/>
        </p:nvSpPr>
        <p:spPr>
          <a:xfrm>
            <a:off x="4298674" y="5239102"/>
            <a:ext cx="4523315"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Prof. Dr. Sevilay KIRCI SERENBAY</a:t>
            </a:r>
          </a:p>
          <a:p>
            <a:pPr algn="ctr"/>
            <a:r>
              <a:rPr lang="tr-TR" sz="2200" b="1" dirty="0">
                <a:solidFill>
                  <a:srgbClr val="0070C0"/>
                </a:solidFill>
              </a:rPr>
              <a:t>Topoloji</a:t>
            </a:r>
          </a:p>
        </p:txBody>
      </p:sp>
      <p:pic>
        <p:nvPicPr>
          <p:cNvPr id="6" name="Resim 5" descr="işaret, çizim, direk içeren bir resim&#10;&#10;Açıklama otomatik olarak oluşturuldu">
            <a:extLst>
              <a:ext uri="{FF2B5EF4-FFF2-40B4-BE49-F238E27FC236}">
                <a16:creationId xmlns:a16="http://schemas.microsoft.com/office/drawing/2014/main" id="{C0CB35A0-CD1A-46B9-9CC2-F3D947CFF559}"/>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F3AC16C1-521A-436F-95D5-4DA980D2FA04}"/>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22754152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CA29A96-7C7D-46A4-AAEF-E030791E68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26588" y="839066"/>
            <a:ext cx="3600000" cy="4320000"/>
          </a:xfrm>
          <a:prstGeom prst="rect">
            <a:avLst/>
          </a:prstGeom>
          <a:noFill/>
          <a:ln>
            <a:noFill/>
          </a:ln>
        </p:spPr>
      </p:pic>
      <p:sp>
        <p:nvSpPr>
          <p:cNvPr id="5" name="Metin kutusu 4">
            <a:extLst>
              <a:ext uri="{FF2B5EF4-FFF2-40B4-BE49-F238E27FC236}">
                <a16:creationId xmlns:a16="http://schemas.microsoft.com/office/drawing/2014/main" id="{FAF0ADB0-06B4-4541-8CD4-F036BEF1A8E1}"/>
              </a:ext>
            </a:extLst>
          </p:cNvPr>
          <p:cNvSpPr txBox="1"/>
          <p:nvPr/>
        </p:nvSpPr>
        <p:spPr>
          <a:xfrm>
            <a:off x="4683194" y="5249493"/>
            <a:ext cx="4045225"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Doç. Dr. Haydar ALICI</a:t>
            </a:r>
          </a:p>
          <a:p>
            <a:pPr algn="ctr"/>
            <a:r>
              <a:rPr lang="tr-TR" sz="2200" b="1" dirty="0">
                <a:solidFill>
                  <a:srgbClr val="0070C0"/>
                </a:solidFill>
              </a:rPr>
              <a:t>Uygulamalı Matematik</a:t>
            </a:r>
          </a:p>
        </p:txBody>
      </p:sp>
      <p:pic>
        <p:nvPicPr>
          <p:cNvPr id="6" name="Resim 5" descr="işaret, çizim, direk içeren bir resim&#10;&#10;Açıklama otomatik olarak oluşturuldu">
            <a:extLst>
              <a:ext uri="{FF2B5EF4-FFF2-40B4-BE49-F238E27FC236}">
                <a16:creationId xmlns:a16="http://schemas.microsoft.com/office/drawing/2014/main" id="{8DE296E6-B498-42DB-8B51-8E98DFADEEA5}"/>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DD3BF145-AF94-4DED-8A5A-649F82B42F2A}"/>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36213515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E893392-76EE-4186-8CB5-579D7F7901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64242" y="841832"/>
            <a:ext cx="3600000" cy="4320000"/>
          </a:xfrm>
          <a:prstGeom prst="rect">
            <a:avLst/>
          </a:prstGeom>
          <a:noFill/>
          <a:ln>
            <a:noFill/>
          </a:ln>
        </p:spPr>
      </p:pic>
      <p:sp>
        <p:nvSpPr>
          <p:cNvPr id="5" name="Metin kutusu 4">
            <a:extLst>
              <a:ext uri="{FF2B5EF4-FFF2-40B4-BE49-F238E27FC236}">
                <a16:creationId xmlns:a16="http://schemas.microsoft.com/office/drawing/2014/main" id="{3CCC16C1-FBBF-4621-B401-3578277F08DC}"/>
              </a:ext>
            </a:extLst>
          </p:cNvPr>
          <p:cNvSpPr txBox="1"/>
          <p:nvPr/>
        </p:nvSpPr>
        <p:spPr>
          <a:xfrm>
            <a:off x="4641629" y="5246727"/>
            <a:ext cx="4045225"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Doç. Dr. Mehmet GÜLBAHAR</a:t>
            </a:r>
          </a:p>
          <a:p>
            <a:pPr algn="ctr"/>
            <a:r>
              <a:rPr lang="tr-TR" sz="2200" b="1" dirty="0">
                <a:solidFill>
                  <a:srgbClr val="0070C0"/>
                </a:solidFill>
              </a:rPr>
              <a:t>Geometri</a:t>
            </a:r>
          </a:p>
        </p:txBody>
      </p:sp>
      <p:pic>
        <p:nvPicPr>
          <p:cNvPr id="6" name="Resim 5" descr="işaret, çizim, direk içeren bir resim&#10;&#10;Açıklama otomatik olarak oluşturuldu">
            <a:extLst>
              <a:ext uri="{FF2B5EF4-FFF2-40B4-BE49-F238E27FC236}">
                <a16:creationId xmlns:a16="http://schemas.microsoft.com/office/drawing/2014/main" id="{222DBB52-A2FA-4509-8D3B-ACC0DD05873B}"/>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5FD6666D-FCB8-4D8F-8E40-2618430AD8DA}"/>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17608533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507D9AB-52EF-491D-BAB3-FE6ADDC7D8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5806" y="797501"/>
            <a:ext cx="3600000" cy="4320000"/>
          </a:xfrm>
          <a:prstGeom prst="rect">
            <a:avLst/>
          </a:prstGeom>
          <a:noFill/>
          <a:ln>
            <a:noFill/>
          </a:ln>
        </p:spPr>
      </p:pic>
      <p:sp>
        <p:nvSpPr>
          <p:cNvPr id="5" name="Metin kutusu 4">
            <a:extLst>
              <a:ext uri="{FF2B5EF4-FFF2-40B4-BE49-F238E27FC236}">
                <a16:creationId xmlns:a16="http://schemas.microsoft.com/office/drawing/2014/main" id="{9B3DE5B4-6CCB-4603-847A-CD606525824A}"/>
              </a:ext>
            </a:extLst>
          </p:cNvPr>
          <p:cNvSpPr txBox="1"/>
          <p:nvPr/>
        </p:nvSpPr>
        <p:spPr>
          <a:xfrm>
            <a:off x="4683193" y="5291058"/>
            <a:ext cx="4045225"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Doç. Dr. Mahmut MODANLI</a:t>
            </a:r>
          </a:p>
          <a:p>
            <a:pPr algn="ctr"/>
            <a:r>
              <a:rPr lang="tr-TR" sz="2200" b="1" dirty="0">
                <a:solidFill>
                  <a:srgbClr val="0070C0"/>
                </a:solidFill>
              </a:rPr>
              <a:t>Uygulamalı Matematik</a:t>
            </a:r>
          </a:p>
        </p:txBody>
      </p:sp>
      <p:pic>
        <p:nvPicPr>
          <p:cNvPr id="6" name="Resim 5" descr="işaret, çizim, direk içeren bir resim&#10;&#10;Açıklama otomatik olarak oluşturuldu">
            <a:extLst>
              <a:ext uri="{FF2B5EF4-FFF2-40B4-BE49-F238E27FC236}">
                <a16:creationId xmlns:a16="http://schemas.microsoft.com/office/drawing/2014/main" id="{97163AAD-EEF6-4CA2-BD1E-F7CDCC3E3523}"/>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08689DEA-9A61-4E05-A896-25EBD0F48A53}"/>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16491320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99A9F68-81A3-4462-976F-662A972D41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26589" y="823045"/>
            <a:ext cx="3600000" cy="4320000"/>
          </a:xfrm>
          <a:prstGeom prst="rect">
            <a:avLst/>
          </a:prstGeom>
          <a:noFill/>
          <a:ln>
            <a:noFill/>
          </a:ln>
        </p:spPr>
      </p:pic>
      <p:sp>
        <p:nvSpPr>
          <p:cNvPr id="3" name="Metin kutusu 2">
            <a:extLst>
              <a:ext uri="{FF2B5EF4-FFF2-40B4-BE49-F238E27FC236}">
                <a16:creationId xmlns:a16="http://schemas.microsoft.com/office/drawing/2014/main" id="{608E7702-5A53-4838-8726-DD2E6CBE6FB2}"/>
              </a:ext>
            </a:extLst>
          </p:cNvPr>
          <p:cNvSpPr txBox="1"/>
          <p:nvPr/>
        </p:nvSpPr>
        <p:spPr>
          <a:xfrm>
            <a:off x="4381885" y="5265514"/>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Abdullah YILDIRIM</a:t>
            </a:r>
          </a:p>
          <a:p>
            <a:pPr algn="ctr"/>
            <a:r>
              <a:rPr lang="tr-TR" sz="2200" b="1" dirty="0">
                <a:solidFill>
                  <a:srgbClr val="0070C0"/>
                </a:solidFill>
              </a:rPr>
              <a:t>Geometri</a:t>
            </a:r>
          </a:p>
        </p:txBody>
      </p:sp>
      <p:pic>
        <p:nvPicPr>
          <p:cNvPr id="4" name="Resim 3" descr="işaret, çizim, direk içeren bir resim&#10;&#10;Açıklama otomatik olarak oluşturuldu">
            <a:extLst>
              <a:ext uri="{FF2B5EF4-FFF2-40B4-BE49-F238E27FC236}">
                <a16:creationId xmlns:a16="http://schemas.microsoft.com/office/drawing/2014/main" id="{89A83E48-18F8-448C-A89C-F7A9B8A11D26}"/>
              </a:ext>
            </a:extLst>
          </p:cNvPr>
          <p:cNvPicPr>
            <a:picLocks noChangeAspect="1"/>
          </p:cNvPicPr>
          <p:nvPr/>
        </p:nvPicPr>
        <p:blipFill>
          <a:blip r:embed="rId3"/>
          <a:stretch>
            <a:fillRect/>
          </a:stretch>
        </p:blipFill>
        <p:spPr>
          <a:xfrm>
            <a:off x="183573" y="0"/>
            <a:ext cx="723619" cy="720000"/>
          </a:xfrm>
          <a:prstGeom prst="rect">
            <a:avLst/>
          </a:prstGeom>
        </p:spPr>
      </p:pic>
      <p:pic>
        <p:nvPicPr>
          <p:cNvPr id="5" name="Resim 4" descr="işaret, şişe, asılı, farklı içeren bir resim&#10;&#10;Açıklama otomatik olarak oluşturuldu">
            <a:extLst>
              <a:ext uri="{FF2B5EF4-FFF2-40B4-BE49-F238E27FC236}">
                <a16:creationId xmlns:a16="http://schemas.microsoft.com/office/drawing/2014/main" id="{E3764771-CE1C-4CB8-BBB9-FFD5A815A98F}"/>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3260110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65CA97B-490E-4E59-8C7B-EA1ECD75F2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68151" y="818284"/>
            <a:ext cx="3600000" cy="4320000"/>
          </a:xfrm>
          <a:prstGeom prst="rect">
            <a:avLst/>
          </a:prstGeom>
          <a:noFill/>
          <a:ln>
            <a:noFill/>
          </a:ln>
        </p:spPr>
      </p:pic>
      <p:sp>
        <p:nvSpPr>
          <p:cNvPr id="5" name="Metin kutusu 4">
            <a:extLst>
              <a:ext uri="{FF2B5EF4-FFF2-40B4-BE49-F238E27FC236}">
                <a16:creationId xmlns:a16="http://schemas.microsoft.com/office/drawing/2014/main" id="{D0B71E49-C1DC-474D-9ADC-329B707F52EB}"/>
              </a:ext>
            </a:extLst>
          </p:cNvPr>
          <p:cNvSpPr txBox="1"/>
          <p:nvPr/>
        </p:nvSpPr>
        <p:spPr>
          <a:xfrm>
            <a:off x="4423447" y="5267509"/>
            <a:ext cx="4689407" cy="1107996"/>
          </a:xfrm>
          <a:prstGeom prst="rect">
            <a:avLst/>
          </a:prstGeom>
          <a:noFill/>
          <a:ln w="38100">
            <a:solidFill>
              <a:schemeClr val="tx1"/>
            </a:solidFill>
          </a:ln>
        </p:spPr>
        <p:txBody>
          <a:bodyPr wrap="square" rtlCol="0">
            <a:spAutoFit/>
          </a:bodyPr>
          <a:lstStyle/>
          <a:p>
            <a:pPr algn="ctr"/>
            <a:r>
              <a:rPr lang="tr-TR" sz="2200" b="1" dirty="0">
                <a:solidFill>
                  <a:srgbClr val="FF0000"/>
                </a:solidFill>
              </a:rPr>
              <a:t>Bölüm Başkan Yardımcısı</a:t>
            </a:r>
          </a:p>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N. Feyza YALÇIN</a:t>
            </a:r>
          </a:p>
          <a:p>
            <a:pPr algn="ctr"/>
            <a:r>
              <a:rPr lang="tr-TR" sz="2200" b="1" dirty="0">
                <a:solidFill>
                  <a:srgbClr val="0070C0"/>
                </a:solidFill>
              </a:rPr>
              <a:t>Cebir ve Sayılar Teorisi</a:t>
            </a:r>
          </a:p>
        </p:txBody>
      </p:sp>
      <p:pic>
        <p:nvPicPr>
          <p:cNvPr id="6" name="Resim 5" descr="işaret, çizim, direk içeren bir resim&#10;&#10;Açıklama otomatik olarak oluşturuldu">
            <a:extLst>
              <a:ext uri="{FF2B5EF4-FFF2-40B4-BE49-F238E27FC236}">
                <a16:creationId xmlns:a16="http://schemas.microsoft.com/office/drawing/2014/main" id="{E13BE0F9-9F72-47BA-9A8B-A8027B9C6E4C}"/>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B4FFE2E3-DC08-4355-9B2C-2FE7B52BF695}"/>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5700624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A436AE-06F7-459B-8428-41BF49AFA400}"/>
              </a:ext>
            </a:extLst>
          </p:cNvPr>
          <p:cNvSpPr>
            <a:spLocks noGrp="1"/>
          </p:cNvSpPr>
          <p:nvPr>
            <p:ph type="title"/>
          </p:nvPr>
        </p:nvSpPr>
        <p:spPr>
          <a:xfrm>
            <a:off x="2379519" y="624110"/>
            <a:ext cx="9125094" cy="695535"/>
          </a:xfrm>
        </p:spPr>
        <p:txBody>
          <a:bodyPr/>
          <a:lstStyle/>
          <a:p>
            <a:r>
              <a:rPr lang="tr-TR" b="1"/>
              <a:t>Matematik Nedir ve Nerelerde Kullanılır?</a:t>
            </a:r>
            <a:endParaRPr lang="tr-TR" dirty="0"/>
          </a:p>
        </p:txBody>
      </p:sp>
      <p:sp>
        <p:nvSpPr>
          <p:cNvPr id="3" name="İçerik Yer Tutucusu 2">
            <a:extLst>
              <a:ext uri="{FF2B5EF4-FFF2-40B4-BE49-F238E27FC236}">
                <a16:creationId xmlns:a16="http://schemas.microsoft.com/office/drawing/2014/main" id="{114EDCEF-6305-46FF-A3A6-9E6C220775BC}"/>
              </a:ext>
            </a:extLst>
          </p:cNvPr>
          <p:cNvSpPr>
            <a:spLocks noGrp="1"/>
          </p:cNvSpPr>
          <p:nvPr>
            <p:ph idx="1"/>
          </p:nvPr>
        </p:nvSpPr>
        <p:spPr>
          <a:xfrm>
            <a:off x="2589213" y="1728355"/>
            <a:ext cx="8915400" cy="4610100"/>
          </a:xfrm>
        </p:spPr>
        <p:txBody>
          <a:bodyPr>
            <a:normAutofit/>
          </a:bodyPr>
          <a:lstStyle/>
          <a:p>
            <a:r>
              <a:rPr lang="tr-TR" sz="2000" dirty="0"/>
              <a:t>Matematik, doğru düşünmeyi, sistemli ve mantıklı ispat yollarını ortaya koyan bir bilimdir. Bir sanat ve ortak dil olan matematik; </a:t>
            </a:r>
          </a:p>
          <a:p>
            <a:endParaRPr lang="tr-TR" sz="2000" dirty="0"/>
          </a:p>
          <a:p>
            <a:pPr>
              <a:buFont typeface="Arial" panose="020B0604020202020204" pitchFamily="34" charset="0"/>
              <a:buChar char="•"/>
            </a:pPr>
            <a:r>
              <a:rPr lang="tr-TR" sz="2000" dirty="0"/>
              <a:t>Analiz ve Fonksiyonlar Teorisi, </a:t>
            </a:r>
          </a:p>
          <a:p>
            <a:pPr>
              <a:buFont typeface="Arial" panose="020B0604020202020204" pitchFamily="34" charset="0"/>
              <a:buChar char="•"/>
            </a:pPr>
            <a:r>
              <a:rPr lang="tr-TR" sz="2000" dirty="0"/>
              <a:t>Cebir ve Sayılar Teorisi,</a:t>
            </a:r>
          </a:p>
          <a:p>
            <a:pPr>
              <a:buFont typeface="Arial" panose="020B0604020202020204" pitchFamily="34" charset="0"/>
              <a:buChar char="•"/>
            </a:pPr>
            <a:r>
              <a:rPr lang="tr-TR" sz="2000" dirty="0"/>
              <a:t>Topoloji, </a:t>
            </a:r>
          </a:p>
          <a:p>
            <a:pPr>
              <a:buFont typeface="Arial" panose="020B0604020202020204" pitchFamily="34" charset="0"/>
              <a:buChar char="•"/>
            </a:pPr>
            <a:r>
              <a:rPr lang="tr-TR" sz="2000" dirty="0"/>
              <a:t>Geometri </a:t>
            </a:r>
          </a:p>
          <a:p>
            <a:pPr>
              <a:buFont typeface="Arial" panose="020B0604020202020204" pitchFamily="34" charset="0"/>
              <a:buChar char="•"/>
            </a:pPr>
            <a:r>
              <a:rPr lang="tr-TR" sz="2000" dirty="0"/>
              <a:t>Uygulamalı Matematik,</a:t>
            </a:r>
          </a:p>
          <a:p>
            <a:pPr>
              <a:buFont typeface="Arial" panose="020B0604020202020204" pitchFamily="34" charset="0"/>
              <a:buChar char="•"/>
            </a:pPr>
            <a:r>
              <a:rPr lang="tr-TR" sz="2000" dirty="0"/>
              <a:t>Matematiğin Temelleri ve Matematik Lojik </a:t>
            </a:r>
          </a:p>
          <a:p>
            <a:pPr marL="0" indent="0">
              <a:buNone/>
            </a:pPr>
            <a:endParaRPr lang="tr-TR" sz="2000" dirty="0"/>
          </a:p>
          <a:p>
            <a:pPr marL="0" indent="0">
              <a:buNone/>
            </a:pPr>
            <a:r>
              <a:rPr lang="tr-TR" sz="2000" dirty="0"/>
              <a:t>gibi alt dallara ayrılır. </a:t>
            </a:r>
          </a:p>
          <a:p>
            <a:pPr>
              <a:buFont typeface="Arial" panose="020B0604020202020204" pitchFamily="34" charset="0"/>
              <a:buChar char="•"/>
            </a:pPr>
            <a:endParaRPr lang="tr-TR" b="1" dirty="0"/>
          </a:p>
          <a:p>
            <a:endParaRPr lang="tr-TR" dirty="0"/>
          </a:p>
        </p:txBody>
      </p:sp>
      <p:pic>
        <p:nvPicPr>
          <p:cNvPr id="4" name="Resim 3" descr="işaret, çizim, direk içeren bir resim&#10;&#10;Açıklama otomatik olarak oluşturuldu">
            <a:extLst>
              <a:ext uri="{FF2B5EF4-FFF2-40B4-BE49-F238E27FC236}">
                <a16:creationId xmlns:a16="http://schemas.microsoft.com/office/drawing/2014/main" id="{98DF2ECF-2BAD-4C9E-9AC8-DF62B08E0F01}"/>
              </a:ext>
            </a:extLst>
          </p:cNvPr>
          <p:cNvPicPr>
            <a:picLocks noChangeAspect="1"/>
          </p:cNvPicPr>
          <p:nvPr/>
        </p:nvPicPr>
        <p:blipFill>
          <a:blip r:embed="rId2"/>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34581CF8-8729-4C94-B12B-22150E601EFA}"/>
              </a:ext>
            </a:extLst>
          </p:cNvPr>
          <p:cNvPicPr>
            <a:picLocks noChangeAspect="1"/>
          </p:cNvPicPr>
          <p:nvPr/>
        </p:nvPicPr>
        <p:blipFill>
          <a:blip r:embed="rId3"/>
          <a:stretch>
            <a:fillRect/>
          </a:stretch>
        </p:blipFill>
        <p:spPr>
          <a:xfrm>
            <a:off x="11472000" y="59755"/>
            <a:ext cx="720000" cy="720000"/>
          </a:xfrm>
          <a:prstGeom prst="rect">
            <a:avLst/>
          </a:prstGeom>
        </p:spPr>
      </p:pic>
    </p:spTree>
    <p:extLst>
      <p:ext uri="{BB962C8B-B14F-4D97-AF65-F5344CB8AC3E}">
        <p14:creationId xmlns:p14="http://schemas.microsoft.com/office/powerpoint/2010/main" val="3154924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C14CA75-C06F-4E0B-9918-59C5D604EE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4634" y="797502"/>
            <a:ext cx="3600000" cy="4320000"/>
          </a:xfrm>
          <a:prstGeom prst="rect">
            <a:avLst/>
          </a:prstGeom>
          <a:noFill/>
          <a:ln>
            <a:noFill/>
          </a:ln>
        </p:spPr>
      </p:pic>
      <p:sp>
        <p:nvSpPr>
          <p:cNvPr id="5" name="Metin kutusu 4">
            <a:extLst>
              <a:ext uri="{FF2B5EF4-FFF2-40B4-BE49-F238E27FC236}">
                <a16:creationId xmlns:a16="http://schemas.microsoft.com/office/drawing/2014/main" id="{9255A7BE-E02C-4367-9259-F8163E59F57C}"/>
              </a:ext>
            </a:extLst>
          </p:cNvPr>
          <p:cNvSpPr txBox="1"/>
          <p:nvPr/>
        </p:nvSpPr>
        <p:spPr>
          <a:xfrm>
            <a:off x="4329930" y="5350636"/>
            <a:ext cx="4689407" cy="1107996"/>
          </a:xfrm>
          <a:prstGeom prst="rect">
            <a:avLst/>
          </a:prstGeom>
          <a:noFill/>
          <a:ln w="38100">
            <a:solidFill>
              <a:schemeClr val="tx1"/>
            </a:solidFill>
          </a:ln>
        </p:spPr>
        <p:txBody>
          <a:bodyPr wrap="square" rtlCol="0">
            <a:spAutoFit/>
          </a:bodyPr>
          <a:lstStyle/>
          <a:p>
            <a:pPr algn="ctr"/>
            <a:r>
              <a:rPr lang="tr-TR" sz="2200" b="1" dirty="0">
                <a:solidFill>
                  <a:srgbClr val="FF0000"/>
                </a:solidFill>
              </a:rPr>
              <a:t>Bölüm Başkan Yardımcısı</a:t>
            </a:r>
          </a:p>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Zehra VELİOĞLU</a:t>
            </a:r>
          </a:p>
          <a:p>
            <a:pPr algn="ctr"/>
            <a:r>
              <a:rPr lang="tr-TR" sz="2200" b="1" dirty="0">
                <a:solidFill>
                  <a:srgbClr val="0070C0"/>
                </a:solidFill>
              </a:rPr>
              <a:t>Cebir ve Sayılar Teorisi</a:t>
            </a:r>
          </a:p>
        </p:txBody>
      </p:sp>
      <p:pic>
        <p:nvPicPr>
          <p:cNvPr id="6" name="Resim 5" descr="işaret, çizim, direk içeren bir resim&#10;&#10;Açıklama otomatik olarak oluşturuldu">
            <a:extLst>
              <a:ext uri="{FF2B5EF4-FFF2-40B4-BE49-F238E27FC236}">
                <a16:creationId xmlns:a16="http://schemas.microsoft.com/office/drawing/2014/main" id="{D411273B-98F5-48BC-8655-9121A2E404A2}"/>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48F69813-6D03-47CF-910D-495D2F5355C7}"/>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39743432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7C7B88E-EAC6-4ACE-B99A-04263AEFCE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43462" y="735157"/>
            <a:ext cx="3600000" cy="4320000"/>
          </a:xfrm>
          <a:prstGeom prst="rect">
            <a:avLst/>
          </a:prstGeom>
          <a:noFill/>
          <a:ln>
            <a:noFill/>
          </a:ln>
        </p:spPr>
      </p:pic>
      <p:sp>
        <p:nvSpPr>
          <p:cNvPr id="5" name="Metin kutusu 4">
            <a:extLst>
              <a:ext uri="{FF2B5EF4-FFF2-40B4-BE49-F238E27FC236}">
                <a16:creationId xmlns:a16="http://schemas.microsoft.com/office/drawing/2014/main" id="{7A72F208-4E26-437D-A22F-3C883E2630D4}"/>
              </a:ext>
            </a:extLst>
          </p:cNvPr>
          <p:cNvSpPr txBox="1"/>
          <p:nvPr/>
        </p:nvSpPr>
        <p:spPr>
          <a:xfrm>
            <a:off x="4298758" y="5353402"/>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Fatih ÖZBAĞ</a:t>
            </a:r>
          </a:p>
          <a:p>
            <a:pPr algn="ctr"/>
            <a:r>
              <a:rPr lang="tr-TR" sz="2200" b="1" dirty="0">
                <a:solidFill>
                  <a:srgbClr val="0070C0"/>
                </a:solidFill>
              </a:rPr>
              <a:t>Uygulamalı Matematik</a:t>
            </a:r>
          </a:p>
        </p:txBody>
      </p:sp>
      <p:pic>
        <p:nvPicPr>
          <p:cNvPr id="6" name="Resim 5" descr="işaret, çizim, direk içeren bir resim&#10;&#10;Açıklama otomatik olarak oluşturuldu">
            <a:extLst>
              <a:ext uri="{FF2B5EF4-FFF2-40B4-BE49-F238E27FC236}">
                <a16:creationId xmlns:a16="http://schemas.microsoft.com/office/drawing/2014/main" id="{1DD9DA54-7C31-4AF6-BBC7-8C58131E4D72}"/>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AFABA21D-F53D-407D-AC2F-FD8D2DD78A93}"/>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2527268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6893363-6BEB-45B6-8928-B9436CA5D5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5805" y="753075"/>
            <a:ext cx="3600000" cy="4320000"/>
          </a:xfrm>
          <a:prstGeom prst="rect">
            <a:avLst/>
          </a:prstGeom>
          <a:noFill/>
          <a:ln>
            <a:noFill/>
          </a:ln>
        </p:spPr>
      </p:pic>
      <p:sp>
        <p:nvSpPr>
          <p:cNvPr id="5" name="Metin kutusu 4">
            <a:extLst>
              <a:ext uri="{FF2B5EF4-FFF2-40B4-BE49-F238E27FC236}">
                <a16:creationId xmlns:a16="http://schemas.microsoft.com/office/drawing/2014/main" id="{59BD8C74-4292-40EC-9C9F-0395F8619E4E}"/>
              </a:ext>
            </a:extLst>
          </p:cNvPr>
          <p:cNvSpPr txBox="1"/>
          <p:nvPr/>
        </p:nvSpPr>
        <p:spPr>
          <a:xfrm>
            <a:off x="4361102" y="5335484"/>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Kemal TOKER</a:t>
            </a:r>
          </a:p>
          <a:p>
            <a:pPr algn="ctr"/>
            <a:r>
              <a:rPr lang="tr-TR" sz="2200" b="1" dirty="0">
                <a:solidFill>
                  <a:srgbClr val="0070C0"/>
                </a:solidFill>
              </a:rPr>
              <a:t>Cebir ve Sayılar Teorisi</a:t>
            </a:r>
          </a:p>
        </p:txBody>
      </p:sp>
      <p:pic>
        <p:nvPicPr>
          <p:cNvPr id="6" name="Resim 5" descr="işaret, çizim, direk içeren bir resim&#10;&#10;Açıklama otomatik olarak oluşturuldu">
            <a:extLst>
              <a:ext uri="{FF2B5EF4-FFF2-40B4-BE49-F238E27FC236}">
                <a16:creationId xmlns:a16="http://schemas.microsoft.com/office/drawing/2014/main" id="{C8ABA51B-1D28-4BC4-BA90-7E8CFB06BFC9}"/>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2EE95BB3-8647-4879-85BD-57E029A85581}"/>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24680895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8D7A3BD-AFCB-4DCD-8D99-AA7BACC2D2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95416" y="787111"/>
            <a:ext cx="3600000" cy="4320000"/>
          </a:xfrm>
          <a:prstGeom prst="rect">
            <a:avLst/>
          </a:prstGeom>
          <a:noFill/>
          <a:ln>
            <a:noFill/>
          </a:ln>
        </p:spPr>
      </p:pic>
      <p:sp>
        <p:nvSpPr>
          <p:cNvPr id="6" name="Metin kutusu 5">
            <a:extLst>
              <a:ext uri="{FF2B5EF4-FFF2-40B4-BE49-F238E27FC236}">
                <a16:creationId xmlns:a16="http://schemas.microsoft.com/office/drawing/2014/main" id="{938A5861-B12B-44B8-B5C9-EB30FF3F23F9}"/>
              </a:ext>
            </a:extLst>
          </p:cNvPr>
          <p:cNvSpPr txBox="1"/>
          <p:nvPr/>
        </p:nvSpPr>
        <p:spPr>
          <a:xfrm>
            <a:off x="4350712" y="5301448"/>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Bayram BALA</a:t>
            </a:r>
          </a:p>
          <a:p>
            <a:pPr algn="ctr"/>
            <a:r>
              <a:rPr lang="tr-TR" sz="2200" b="1" dirty="0">
                <a:solidFill>
                  <a:srgbClr val="0070C0"/>
                </a:solidFill>
              </a:rPr>
              <a:t>Uygulamalı Matematik</a:t>
            </a:r>
          </a:p>
        </p:txBody>
      </p:sp>
      <p:pic>
        <p:nvPicPr>
          <p:cNvPr id="5" name="Resim 4" descr="işaret, çizim, direk içeren bir resim&#10;&#10;Açıklama otomatik olarak oluşturuldu">
            <a:extLst>
              <a:ext uri="{FF2B5EF4-FFF2-40B4-BE49-F238E27FC236}">
                <a16:creationId xmlns:a16="http://schemas.microsoft.com/office/drawing/2014/main" id="{BEE46C6D-8DDF-46F5-80CB-4CF8EEB1B2D2}"/>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4EAFB192-18A4-423B-A20F-335D7DFA3C5A}"/>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9817717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5BA6829-DDB1-4AA6-9D8B-E192B23C81A9}"/>
              </a:ext>
            </a:extLst>
          </p:cNvPr>
          <p:cNvSpPr txBox="1"/>
          <p:nvPr/>
        </p:nvSpPr>
        <p:spPr>
          <a:xfrm>
            <a:off x="3722076" y="5310107"/>
            <a:ext cx="5842769"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Döne KARAHAN</a:t>
            </a:r>
          </a:p>
          <a:p>
            <a:pPr algn="ctr"/>
            <a:r>
              <a:rPr lang="tr-TR" sz="2200" b="1" dirty="0">
                <a:solidFill>
                  <a:srgbClr val="0070C0"/>
                </a:solidFill>
              </a:rPr>
              <a:t>Matematiğin Temelleri ve Matematik Lojik</a:t>
            </a:r>
          </a:p>
        </p:txBody>
      </p:sp>
      <p:pic>
        <p:nvPicPr>
          <p:cNvPr id="3" name="Resim 2">
            <a:extLst>
              <a:ext uri="{FF2B5EF4-FFF2-40B4-BE49-F238E27FC236}">
                <a16:creationId xmlns:a16="http://schemas.microsoft.com/office/drawing/2014/main" id="{CE7CB55A-9972-486D-ACB1-A48B89093C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43461" y="778452"/>
            <a:ext cx="3600000" cy="4320000"/>
          </a:xfrm>
          <a:prstGeom prst="rect">
            <a:avLst/>
          </a:prstGeom>
          <a:noFill/>
          <a:ln>
            <a:noFill/>
          </a:ln>
        </p:spPr>
      </p:pic>
      <p:pic>
        <p:nvPicPr>
          <p:cNvPr id="5" name="Resim 4" descr="işaret, çizim, direk içeren bir resim&#10;&#10;Açıklama otomatik olarak oluşturuldu">
            <a:extLst>
              <a:ext uri="{FF2B5EF4-FFF2-40B4-BE49-F238E27FC236}">
                <a16:creationId xmlns:a16="http://schemas.microsoft.com/office/drawing/2014/main" id="{DFA5E930-A74A-4EA1-AFDE-345460924C8A}"/>
              </a:ext>
            </a:extLst>
          </p:cNvPr>
          <p:cNvPicPr>
            <a:picLocks noChangeAspect="1"/>
          </p:cNvPicPr>
          <p:nvPr/>
        </p:nvPicPr>
        <p:blipFill>
          <a:blip r:embed="rId3"/>
          <a:stretch>
            <a:fillRect/>
          </a:stretch>
        </p:blipFill>
        <p:spPr>
          <a:xfrm>
            <a:off x="183573" y="0"/>
            <a:ext cx="723619" cy="720000"/>
          </a:xfrm>
          <a:prstGeom prst="rect">
            <a:avLst/>
          </a:prstGeom>
        </p:spPr>
      </p:pic>
      <p:pic>
        <p:nvPicPr>
          <p:cNvPr id="6" name="Resim 5" descr="işaret, şişe, asılı, farklı içeren bir resim&#10;&#10;Açıklama otomatik olarak oluşturuldu">
            <a:extLst>
              <a:ext uri="{FF2B5EF4-FFF2-40B4-BE49-F238E27FC236}">
                <a16:creationId xmlns:a16="http://schemas.microsoft.com/office/drawing/2014/main" id="{C6150E0E-9DC5-463F-9AB6-933B346D3519}"/>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3467593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C287CC0-0DD2-456A-BD96-D312825DCA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98013" y="758537"/>
            <a:ext cx="3600000" cy="4320000"/>
          </a:xfrm>
          <a:prstGeom prst="rect">
            <a:avLst/>
          </a:prstGeom>
          <a:noFill/>
          <a:ln>
            <a:noFill/>
          </a:ln>
        </p:spPr>
      </p:pic>
      <p:sp>
        <p:nvSpPr>
          <p:cNvPr id="4" name="Metin kutusu 3">
            <a:extLst>
              <a:ext uri="{FF2B5EF4-FFF2-40B4-BE49-F238E27FC236}">
                <a16:creationId xmlns:a16="http://schemas.microsoft.com/office/drawing/2014/main" id="{3DD4E324-C182-43BB-A6D3-5CF5726AF878}"/>
              </a:ext>
            </a:extLst>
          </p:cNvPr>
          <p:cNvSpPr txBox="1"/>
          <p:nvPr/>
        </p:nvSpPr>
        <p:spPr>
          <a:xfrm>
            <a:off x="4353309" y="5330022"/>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Dr. </a:t>
            </a:r>
            <a:r>
              <a:rPr lang="tr-TR" sz="2200" b="1" dirty="0" err="1">
                <a:solidFill>
                  <a:srgbClr val="0070C0"/>
                </a:solidFill>
              </a:rPr>
              <a:t>Öğr</a:t>
            </a:r>
            <a:r>
              <a:rPr lang="tr-TR" sz="2200" b="1" dirty="0">
                <a:solidFill>
                  <a:srgbClr val="0070C0"/>
                </a:solidFill>
              </a:rPr>
              <a:t>. Üyesi Gülay OĞUZ</a:t>
            </a:r>
          </a:p>
          <a:p>
            <a:pPr algn="ctr"/>
            <a:r>
              <a:rPr lang="tr-TR" sz="2200" b="1" dirty="0">
                <a:solidFill>
                  <a:srgbClr val="0070C0"/>
                </a:solidFill>
              </a:rPr>
              <a:t>Topoloji</a:t>
            </a:r>
          </a:p>
        </p:txBody>
      </p:sp>
      <p:pic>
        <p:nvPicPr>
          <p:cNvPr id="5" name="Resim 4" descr="işaret, çizim, direk içeren bir resim&#10;&#10;Açıklama otomatik olarak oluşturuldu">
            <a:extLst>
              <a:ext uri="{FF2B5EF4-FFF2-40B4-BE49-F238E27FC236}">
                <a16:creationId xmlns:a16="http://schemas.microsoft.com/office/drawing/2014/main" id="{7A9F007F-C0EB-4F14-8B67-7B3DB4EB071B}"/>
              </a:ext>
            </a:extLst>
          </p:cNvPr>
          <p:cNvPicPr>
            <a:picLocks noChangeAspect="1"/>
          </p:cNvPicPr>
          <p:nvPr/>
        </p:nvPicPr>
        <p:blipFill>
          <a:blip r:embed="rId3"/>
          <a:stretch>
            <a:fillRect/>
          </a:stretch>
        </p:blipFill>
        <p:spPr>
          <a:xfrm>
            <a:off x="183573" y="0"/>
            <a:ext cx="723619" cy="720000"/>
          </a:xfrm>
          <a:prstGeom prst="rect">
            <a:avLst/>
          </a:prstGeom>
        </p:spPr>
      </p:pic>
      <p:pic>
        <p:nvPicPr>
          <p:cNvPr id="6" name="Resim 5" descr="işaret, şişe, asılı, farklı içeren bir resim&#10;&#10;Açıklama otomatik olarak oluşturuldu">
            <a:extLst>
              <a:ext uri="{FF2B5EF4-FFF2-40B4-BE49-F238E27FC236}">
                <a16:creationId xmlns:a16="http://schemas.microsoft.com/office/drawing/2014/main" id="{1B8CB5DB-AF1D-454D-91C4-DACC80AC9F2B}"/>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2391452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DDDC0CC-0319-40D8-8E69-AF3AEDD77481}"/>
              </a:ext>
            </a:extLst>
          </p:cNvPr>
          <p:cNvPicPr/>
          <p:nvPr/>
        </p:nvPicPr>
        <p:blipFill rotWithShape="1">
          <a:blip r:embed="rId2">
            <a:extLst>
              <a:ext uri="{28A0092B-C50C-407E-A947-70E740481C1C}">
                <a14:useLocalDpi xmlns:a14="http://schemas.microsoft.com/office/drawing/2010/main" val="0"/>
              </a:ext>
            </a:extLst>
          </a:blip>
          <a:srcRect l="13637" t="14570" r="15541" b="13636"/>
          <a:stretch/>
        </p:blipFill>
        <p:spPr bwMode="auto">
          <a:xfrm>
            <a:off x="4935682" y="768927"/>
            <a:ext cx="3600000" cy="4320000"/>
          </a:xfrm>
          <a:prstGeom prst="rect">
            <a:avLst/>
          </a:prstGeom>
          <a:noFill/>
          <a:ln>
            <a:noFill/>
          </a:ln>
        </p:spPr>
      </p:pic>
      <p:sp>
        <p:nvSpPr>
          <p:cNvPr id="5" name="Metin kutusu 4">
            <a:extLst>
              <a:ext uri="{FF2B5EF4-FFF2-40B4-BE49-F238E27FC236}">
                <a16:creationId xmlns:a16="http://schemas.microsoft.com/office/drawing/2014/main" id="{35DCB49F-1CC2-4D89-AB2B-A05C770B34E1}"/>
              </a:ext>
            </a:extLst>
          </p:cNvPr>
          <p:cNvSpPr txBox="1"/>
          <p:nvPr/>
        </p:nvSpPr>
        <p:spPr>
          <a:xfrm>
            <a:off x="4390978" y="5319632"/>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Arş. Gör. Dr. Esra ERKAN</a:t>
            </a:r>
          </a:p>
          <a:p>
            <a:pPr algn="ctr"/>
            <a:r>
              <a:rPr lang="tr-TR" sz="2200" b="1" dirty="0">
                <a:solidFill>
                  <a:srgbClr val="0070C0"/>
                </a:solidFill>
              </a:rPr>
              <a:t>Geometri</a:t>
            </a:r>
          </a:p>
        </p:txBody>
      </p:sp>
      <p:pic>
        <p:nvPicPr>
          <p:cNvPr id="6" name="Resim 5" descr="işaret, çizim, direk içeren bir resim&#10;&#10;Açıklama otomatik olarak oluşturuldu">
            <a:extLst>
              <a:ext uri="{FF2B5EF4-FFF2-40B4-BE49-F238E27FC236}">
                <a16:creationId xmlns:a16="http://schemas.microsoft.com/office/drawing/2014/main" id="{F252C813-D41F-478C-8C0D-57EEFFD160B6}"/>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FC0CA5E2-7B5D-439B-B243-8EE60F55D0E9}"/>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8639805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61621D0-CD22-4C1C-8FA7-AE9D1A4FA7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4075" y="735588"/>
            <a:ext cx="3600000" cy="4320000"/>
          </a:xfrm>
          <a:prstGeom prst="rect">
            <a:avLst/>
          </a:prstGeom>
          <a:noFill/>
          <a:ln>
            <a:noFill/>
          </a:ln>
        </p:spPr>
      </p:pic>
      <p:sp>
        <p:nvSpPr>
          <p:cNvPr id="6" name="Metin kutusu 5">
            <a:extLst>
              <a:ext uri="{FF2B5EF4-FFF2-40B4-BE49-F238E27FC236}">
                <a16:creationId xmlns:a16="http://schemas.microsoft.com/office/drawing/2014/main" id="{FB45A0C3-6F17-472F-BCAE-DC8636C0C3F1}"/>
              </a:ext>
            </a:extLst>
          </p:cNvPr>
          <p:cNvSpPr txBox="1"/>
          <p:nvPr/>
        </p:nvSpPr>
        <p:spPr>
          <a:xfrm>
            <a:off x="4359371" y="5691525"/>
            <a:ext cx="4689407" cy="430887"/>
          </a:xfrm>
          <a:prstGeom prst="rect">
            <a:avLst/>
          </a:prstGeom>
          <a:noFill/>
          <a:ln w="38100">
            <a:solidFill>
              <a:schemeClr val="tx1"/>
            </a:solidFill>
          </a:ln>
        </p:spPr>
        <p:txBody>
          <a:bodyPr wrap="square" rtlCol="0">
            <a:spAutoFit/>
          </a:bodyPr>
          <a:lstStyle/>
          <a:p>
            <a:pPr algn="ctr"/>
            <a:r>
              <a:rPr lang="tr-TR" sz="2200" b="1" dirty="0" err="1">
                <a:solidFill>
                  <a:srgbClr val="0070C0"/>
                </a:solidFill>
              </a:rPr>
              <a:t>Öğr</a:t>
            </a:r>
            <a:r>
              <a:rPr lang="tr-TR" sz="2200" b="1" dirty="0">
                <a:solidFill>
                  <a:srgbClr val="0070C0"/>
                </a:solidFill>
              </a:rPr>
              <a:t>. Gör. Abdullah BAKIR</a:t>
            </a:r>
          </a:p>
        </p:txBody>
      </p:sp>
      <p:pic>
        <p:nvPicPr>
          <p:cNvPr id="4" name="Resim 3" descr="işaret, çizim, direk içeren bir resim&#10;&#10;Açıklama otomatik olarak oluşturuldu">
            <a:extLst>
              <a:ext uri="{FF2B5EF4-FFF2-40B4-BE49-F238E27FC236}">
                <a16:creationId xmlns:a16="http://schemas.microsoft.com/office/drawing/2014/main" id="{E7D557F0-4D16-4E28-95BD-EC112B8879FE}"/>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18126F52-3D12-4131-B383-BB9161CA6678}"/>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9593373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09D7633-FE6E-4183-AB9A-03C1425844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074" y="821747"/>
            <a:ext cx="3600000" cy="4320000"/>
          </a:xfrm>
          <a:prstGeom prst="rect">
            <a:avLst/>
          </a:prstGeom>
          <a:noFill/>
          <a:ln>
            <a:noFill/>
          </a:ln>
        </p:spPr>
      </p:pic>
      <p:sp>
        <p:nvSpPr>
          <p:cNvPr id="5" name="Metin kutusu 4">
            <a:extLst>
              <a:ext uri="{FF2B5EF4-FFF2-40B4-BE49-F238E27FC236}">
                <a16:creationId xmlns:a16="http://schemas.microsoft.com/office/drawing/2014/main" id="{DF5A2979-D387-4CA9-A11A-C23DB1093864}"/>
              </a:ext>
            </a:extLst>
          </p:cNvPr>
          <p:cNvSpPr txBox="1"/>
          <p:nvPr/>
        </p:nvSpPr>
        <p:spPr>
          <a:xfrm>
            <a:off x="4359370" y="5594462"/>
            <a:ext cx="4689407" cy="430887"/>
          </a:xfrm>
          <a:prstGeom prst="rect">
            <a:avLst/>
          </a:prstGeom>
          <a:noFill/>
          <a:ln w="38100">
            <a:solidFill>
              <a:schemeClr val="tx1"/>
            </a:solidFill>
          </a:ln>
        </p:spPr>
        <p:txBody>
          <a:bodyPr wrap="square" rtlCol="0">
            <a:spAutoFit/>
          </a:bodyPr>
          <a:lstStyle/>
          <a:p>
            <a:pPr algn="ctr"/>
            <a:r>
              <a:rPr lang="tr-TR" sz="2200" b="1" dirty="0" err="1">
                <a:solidFill>
                  <a:srgbClr val="0070C0"/>
                </a:solidFill>
              </a:rPr>
              <a:t>Öğr</a:t>
            </a:r>
            <a:r>
              <a:rPr lang="tr-TR" sz="2200" b="1" dirty="0">
                <a:solidFill>
                  <a:srgbClr val="0070C0"/>
                </a:solidFill>
              </a:rPr>
              <a:t>. Gör. Ekrem UÇAR</a:t>
            </a:r>
          </a:p>
        </p:txBody>
      </p:sp>
      <p:pic>
        <p:nvPicPr>
          <p:cNvPr id="6" name="Resim 5" descr="işaret, çizim, direk içeren bir resim&#10;&#10;Açıklama otomatik olarak oluşturuldu">
            <a:extLst>
              <a:ext uri="{FF2B5EF4-FFF2-40B4-BE49-F238E27FC236}">
                <a16:creationId xmlns:a16="http://schemas.microsoft.com/office/drawing/2014/main" id="{8FC6140A-754E-40EB-8156-A2528477B5D4}"/>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212917AB-F0D3-4A08-95FF-C4824C89ACF5}"/>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24015031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4BDDBB2-513E-48D0-B07E-5797630D85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5749" y="736454"/>
            <a:ext cx="3600000" cy="4320000"/>
          </a:xfrm>
          <a:prstGeom prst="rect">
            <a:avLst/>
          </a:prstGeom>
          <a:noFill/>
          <a:ln>
            <a:noFill/>
          </a:ln>
        </p:spPr>
      </p:pic>
      <p:sp>
        <p:nvSpPr>
          <p:cNvPr id="5" name="Metin kutusu 4">
            <a:extLst>
              <a:ext uri="{FF2B5EF4-FFF2-40B4-BE49-F238E27FC236}">
                <a16:creationId xmlns:a16="http://schemas.microsoft.com/office/drawing/2014/main" id="{89A3797B-C014-4B69-8EEF-4EB8B06D6A52}"/>
              </a:ext>
            </a:extLst>
          </p:cNvPr>
          <p:cNvSpPr txBox="1"/>
          <p:nvPr/>
        </p:nvSpPr>
        <p:spPr>
          <a:xfrm>
            <a:off x="4361045" y="5352105"/>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Arş. Gör. Harun ÇİÇEK</a:t>
            </a:r>
          </a:p>
          <a:p>
            <a:pPr algn="ctr"/>
            <a:r>
              <a:rPr lang="tr-TR" sz="2200" b="1" dirty="0">
                <a:solidFill>
                  <a:srgbClr val="0070C0"/>
                </a:solidFill>
              </a:rPr>
              <a:t>Analiz ve Fonksiyonlar Teorisi</a:t>
            </a:r>
          </a:p>
        </p:txBody>
      </p:sp>
      <p:pic>
        <p:nvPicPr>
          <p:cNvPr id="6" name="Resim 5" descr="işaret, çizim, direk içeren bir resim&#10;&#10;Açıklama otomatik olarak oluşturuldu">
            <a:extLst>
              <a:ext uri="{FF2B5EF4-FFF2-40B4-BE49-F238E27FC236}">
                <a16:creationId xmlns:a16="http://schemas.microsoft.com/office/drawing/2014/main" id="{8CC8B50A-ADDC-4352-AE89-80F2E12E682A}"/>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5D125349-57C2-4742-9CE3-A50626A4ABD2}"/>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1758754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FE43E6-F5A1-4D11-831B-82CA37E55C36}"/>
              </a:ext>
            </a:extLst>
          </p:cNvPr>
          <p:cNvSpPr>
            <a:spLocks noGrp="1"/>
          </p:cNvSpPr>
          <p:nvPr>
            <p:ph idx="1"/>
          </p:nvPr>
        </p:nvSpPr>
        <p:spPr>
          <a:xfrm>
            <a:off x="1739940" y="3496929"/>
            <a:ext cx="4140772" cy="2050259"/>
          </a:xfrm>
        </p:spPr>
        <p:txBody>
          <a:bodyPr>
            <a:normAutofit/>
          </a:bodyPr>
          <a:lstStyle/>
          <a:p>
            <a:pPr>
              <a:buFont typeface="Wingdings" panose="05000000000000000000" pitchFamily="2" charset="2"/>
              <a:buChar char="Ø"/>
            </a:pPr>
            <a:endParaRPr lang="tr-TR" sz="1600" b="1" dirty="0">
              <a:solidFill>
                <a:srgbClr val="000000"/>
              </a:solidFill>
            </a:endParaRPr>
          </a:p>
          <a:p>
            <a:pPr marL="0" indent="0">
              <a:buNone/>
            </a:pPr>
            <a:r>
              <a:rPr lang="tr-TR" sz="1600" b="1" dirty="0">
                <a:solidFill>
                  <a:srgbClr val="FF0000"/>
                </a:solidFill>
              </a:rPr>
              <a:t>“Tabiatın kitabı, matematik dilinde yazılmıştır; onun harfleri geometrinin şekilleridir.”</a:t>
            </a:r>
          </a:p>
          <a:p>
            <a:pPr marL="0" indent="0" algn="ctr">
              <a:buNone/>
            </a:pPr>
            <a:r>
              <a:rPr lang="tr-TR" sz="1600" b="1" dirty="0">
                <a:solidFill>
                  <a:srgbClr val="FF0000"/>
                </a:solidFill>
              </a:rPr>
              <a:t>  </a:t>
            </a:r>
            <a:r>
              <a:rPr lang="tr-TR" dirty="0">
                <a:solidFill>
                  <a:srgbClr val="FF0000"/>
                </a:solidFill>
              </a:rPr>
              <a:t>                        </a:t>
            </a:r>
            <a:r>
              <a:rPr lang="tr-TR" b="1" dirty="0">
                <a:solidFill>
                  <a:schemeClr val="tx1"/>
                </a:solidFill>
              </a:rPr>
              <a:t>Galileo</a:t>
            </a:r>
          </a:p>
          <a:p>
            <a:endParaRPr lang="tr-TR" sz="1600" b="1" dirty="0">
              <a:solidFill>
                <a:schemeClr val="tx1"/>
              </a:solidFill>
            </a:endParaRPr>
          </a:p>
          <a:p>
            <a:endParaRPr lang="tr-TR" sz="1600" dirty="0">
              <a:solidFill>
                <a:srgbClr val="000000"/>
              </a:solidFill>
            </a:endParaRPr>
          </a:p>
          <a:p>
            <a:endParaRPr lang="tr-TR" sz="1600" dirty="0">
              <a:solidFill>
                <a:srgbClr val="000000"/>
              </a:solidFill>
            </a:endParaRPr>
          </a:p>
        </p:txBody>
      </p:sp>
      <p:pic>
        <p:nvPicPr>
          <p:cNvPr id="5" name="Resim 4">
            <a:extLst>
              <a:ext uri="{FF2B5EF4-FFF2-40B4-BE49-F238E27FC236}">
                <a16:creationId xmlns:a16="http://schemas.microsoft.com/office/drawing/2014/main" id="{37215517-06ED-441B-97CE-51E390E4BD87}"/>
              </a:ext>
            </a:extLst>
          </p:cNvPr>
          <p:cNvPicPr/>
          <p:nvPr/>
        </p:nvPicPr>
        <p:blipFill rotWithShape="1">
          <a:blip r:embed="rId2">
            <a:extLst>
              <a:ext uri="{28A0092B-C50C-407E-A947-70E740481C1C}">
                <a14:useLocalDpi xmlns:a14="http://schemas.microsoft.com/office/drawing/2010/main" val="0"/>
              </a:ext>
            </a:extLst>
          </a:blip>
          <a:srcRect t="402" r="7" b="2756"/>
          <a:stretch/>
        </p:blipFill>
        <p:spPr bwMode="auto">
          <a:xfrm>
            <a:off x="6106666" y="623190"/>
            <a:ext cx="2647024" cy="2563582"/>
          </a:xfrm>
          <a:prstGeom prst="rect">
            <a:avLst/>
          </a:prstGeom>
          <a:ln>
            <a:noFill/>
          </a:ln>
          <a:effectLst>
            <a:softEdge rad="112500"/>
          </a:effectLst>
        </p:spPr>
      </p:pic>
      <p:pic>
        <p:nvPicPr>
          <p:cNvPr id="7" name="Resim 6">
            <a:extLst>
              <a:ext uri="{FF2B5EF4-FFF2-40B4-BE49-F238E27FC236}">
                <a16:creationId xmlns:a16="http://schemas.microsoft.com/office/drawing/2014/main" id="{0AFCCE73-AF22-4C31-A34A-7265282BDC40}"/>
              </a:ext>
            </a:extLst>
          </p:cNvPr>
          <p:cNvPicPr/>
          <p:nvPr/>
        </p:nvPicPr>
        <p:blipFill rotWithShape="1">
          <a:blip r:embed="rId3">
            <a:extLst>
              <a:ext uri="{28A0092B-C50C-407E-A947-70E740481C1C}">
                <a14:useLocalDpi xmlns:a14="http://schemas.microsoft.com/office/drawing/2010/main" val="0"/>
              </a:ext>
            </a:extLst>
          </a:blip>
          <a:srcRect r="7" b="3159"/>
          <a:stretch/>
        </p:blipFill>
        <p:spPr bwMode="auto">
          <a:xfrm>
            <a:off x="8896519" y="623190"/>
            <a:ext cx="2647024" cy="2563582"/>
          </a:xfrm>
          <a:prstGeom prst="rect">
            <a:avLst/>
          </a:prstGeom>
          <a:ln>
            <a:noFill/>
          </a:ln>
          <a:effectLst>
            <a:softEdge rad="112500"/>
          </a:effectLst>
        </p:spPr>
      </p:pic>
      <p:pic>
        <p:nvPicPr>
          <p:cNvPr id="6" name="Resim 5">
            <a:extLst>
              <a:ext uri="{FF2B5EF4-FFF2-40B4-BE49-F238E27FC236}">
                <a16:creationId xmlns:a16="http://schemas.microsoft.com/office/drawing/2014/main" id="{1598934D-345D-4E7B-B760-22364625B760}"/>
              </a:ext>
            </a:extLst>
          </p:cNvPr>
          <p:cNvPicPr/>
          <p:nvPr/>
        </p:nvPicPr>
        <p:blipFill rotWithShape="1">
          <a:blip r:embed="rId4">
            <a:extLst>
              <a:ext uri="{28A0092B-C50C-407E-A947-70E740481C1C}">
                <a14:useLocalDpi xmlns:a14="http://schemas.microsoft.com/office/drawing/2010/main" val="0"/>
              </a:ext>
            </a:extLst>
          </a:blip>
          <a:srcRect l="27749" r="9749" b="4"/>
          <a:stretch/>
        </p:blipFill>
        <p:spPr bwMode="auto">
          <a:xfrm>
            <a:off x="6106666" y="3328978"/>
            <a:ext cx="2647024" cy="25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a:extLst>
              <a:ext uri="{FF2B5EF4-FFF2-40B4-BE49-F238E27FC236}">
                <a16:creationId xmlns:a16="http://schemas.microsoft.com/office/drawing/2014/main" id="{EE7138E8-7A52-4407-8206-EFBCA2D9345A}"/>
              </a:ext>
            </a:extLst>
          </p:cNvPr>
          <p:cNvPicPr/>
          <p:nvPr/>
        </p:nvPicPr>
        <p:blipFill rotWithShape="1">
          <a:blip r:embed="rId5">
            <a:extLst>
              <a:ext uri="{28A0092B-C50C-407E-A947-70E740481C1C}">
                <a14:useLocalDpi xmlns:a14="http://schemas.microsoft.com/office/drawing/2010/main" val="0"/>
              </a:ext>
            </a:extLst>
          </a:blip>
          <a:srcRect l="22309" r="27612" b="-3"/>
          <a:stretch/>
        </p:blipFill>
        <p:spPr bwMode="auto">
          <a:xfrm>
            <a:off x="8896519" y="3328978"/>
            <a:ext cx="2647024" cy="25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Metin kutusu 7">
            <a:extLst>
              <a:ext uri="{FF2B5EF4-FFF2-40B4-BE49-F238E27FC236}">
                <a16:creationId xmlns:a16="http://schemas.microsoft.com/office/drawing/2014/main" id="{479CF115-1ADE-4EB1-BEF4-E73F1533DB26}"/>
              </a:ext>
            </a:extLst>
          </p:cNvPr>
          <p:cNvSpPr txBox="1"/>
          <p:nvPr/>
        </p:nvSpPr>
        <p:spPr>
          <a:xfrm>
            <a:off x="6420465" y="99673"/>
            <a:ext cx="5123078" cy="369332"/>
          </a:xfrm>
          <a:prstGeom prst="rect">
            <a:avLst/>
          </a:prstGeom>
          <a:noFill/>
        </p:spPr>
        <p:txBody>
          <a:bodyPr wrap="square" rtlCol="0">
            <a:spAutoFit/>
          </a:bodyPr>
          <a:lstStyle/>
          <a:p>
            <a:r>
              <a:rPr lang="tr-TR" b="1" dirty="0">
                <a:solidFill>
                  <a:srgbClr val="FF0000"/>
                </a:solidFill>
              </a:rPr>
              <a:t>Tabiattan bazı geometrik şekiller (Varlıklar):</a:t>
            </a:r>
          </a:p>
        </p:txBody>
      </p:sp>
      <p:pic>
        <p:nvPicPr>
          <p:cNvPr id="10" name="Resim 9" descr="iç mekan, bakarken, adam, fotoğraf içeren bir resim&#10;&#10;Açıklama otomatik olarak oluşturuldu">
            <a:extLst>
              <a:ext uri="{FF2B5EF4-FFF2-40B4-BE49-F238E27FC236}">
                <a16:creationId xmlns:a16="http://schemas.microsoft.com/office/drawing/2014/main" id="{5F22241D-EFA7-4D54-9412-25504767E9FF}"/>
              </a:ext>
            </a:extLst>
          </p:cNvPr>
          <p:cNvPicPr>
            <a:picLocks noChangeAspect="1"/>
          </p:cNvPicPr>
          <p:nvPr/>
        </p:nvPicPr>
        <p:blipFill>
          <a:blip r:embed="rId6"/>
          <a:stretch>
            <a:fillRect/>
          </a:stretch>
        </p:blipFill>
        <p:spPr>
          <a:xfrm>
            <a:off x="2557586" y="619106"/>
            <a:ext cx="1905000" cy="2571750"/>
          </a:xfrm>
          <a:prstGeom prst="rect">
            <a:avLst/>
          </a:prstGeom>
        </p:spPr>
      </p:pic>
      <p:pic>
        <p:nvPicPr>
          <p:cNvPr id="9" name="Resim 8" descr="işaret, çizim, direk içeren bir resim&#10;&#10;Açıklama otomatik olarak oluşturuldu">
            <a:extLst>
              <a:ext uri="{FF2B5EF4-FFF2-40B4-BE49-F238E27FC236}">
                <a16:creationId xmlns:a16="http://schemas.microsoft.com/office/drawing/2014/main" id="{54D99B75-C0EF-43B5-AA01-B3E789A5D24D}"/>
              </a:ext>
            </a:extLst>
          </p:cNvPr>
          <p:cNvPicPr>
            <a:picLocks noChangeAspect="1"/>
          </p:cNvPicPr>
          <p:nvPr/>
        </p:nvPicPr>
        <p:blipFill>
          <a:blip r:embed="rId7"/>
          <a:stretch>
            <a:fillRect/>
          </a:stretch>
        </p:blipFill>
        <p:spPr>
          <a:xfrm>
            <a:off x="183573" y="0"/>
            <a:ext cx="723619" cy="720000"/>
          </a:xfrm>
          <a:prstGeom prst="rect">
            <a:avLst/>
          </a:prstGeom>
        </p:spPr>
      </p:pic>
      <p:pic>
        <p:nvPicPr>
          <p:cNvPr id="11" name="Resim 10" descr="işaret, şişe, asılı, farklı içeren bir resim&#10;&#10;Açıklama otomatik olarak oluşturuldu">
            <a:extLst>
              <a:ext uri="{FF2B5EF4-FFF2-40B4-BE49-F238E27FC236}">
                <a16:creationId xmlns:a16="http://schemas.microsoft.com/office/drawing/2014/main" id="{B881E4DA-E2BB-41B8-BAD3-B180B2ECCF84}"/>
              </a:ext>
            </a:extLst>
          </p:cNvPr>
          <p:cNvPicPr>
            <a:picLocks noChangeAspect="1"/>
          </p:cNvPicPr>
          <p:nvPr/>
        </p:nvPicPr>
        <p:blipFill>
          <a:blip r:embed="rId8"/>
          <a:stretch>
            <a:fillRect/>
          </a:stretch>
        </p:blipFill>
        <p:spPr>
          <a:xfrm>
            <a:off x="11472000" y="59755"/>
            <a:ext cx="720000" cy="720000"/>
          </a:xfrm>
          <a:prstGeom prst="rect">
            <a:avLst/>
          </a:prstGeom>
        </p:spPr>
      </p:pic>
    </p:spTree>
    <p:extLst>
      <p:ext uri="{BB962C8B-B14F-4D97-AF65-F5344CB8AC3E}">
        <p14:creationId xmlns:p14="http://schemas.microsoft.com/office/powerpoint/2010/main" val="72066858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875AAA0-7020-4796-BEEC-0F3B0F7975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47804" y="819581"/>
            <a:ext cx="3600000" cy="4320000"/>
          </a:xfrm>
          <a:prstGeom prst="rect">
            <a:avLst/>
          </a:prstGeom>
          <a:noFill/>
          <a:ln>
            <a:noFill/>
          </a:ln>
        </p:spPr>
      </p:pic>
      <p:sp>
        <p:nvSpPr>
          <p:cNvPr id="5" name="Metin kutusu 4">
            <a:extLst>
              <a:ext uri="{FF2B5EF4-FFF2-40B4-BE49-F238E27FC236}">
                <a16:creationId xmlns:a16="http://schemas.microsoft.com/office/drawing/2014/main" id="{012E9ED8-62DA-495C-A169-FED9334E012A}"/>
              </a:ext>
            </a:extLst>
          </p:cNvPr>
          <p:cNvSpPr txBox="1"/>
          <p:nvPr/>
        </p:nvSpPr>
        <p:spPr>
          <a:xfrm>
            <a:off x="4403100" y="5268978"/>
            <a:ext cx="4689407" cy="769441"/>
          </a:xfrm>
          <a:prstGeom prst="rect">
            <a:avLst/>
          </a:prstGeom>
          <a:noFill/>
          <a:ln w="38100">
            <a:solidFill>
              <a:schemeClr val="tx1"/>
            </a:solidFill>
          </a:ln>
        </p:spPr>
        <p:txBody>
          <a:bodyPr wrap="square" rtlCol="0">
            <a:spAutoFit/>
          </a:bodyPr>
          <a:lstStyle/>
          <a:p>
            <a:pPr algn="ctr"/>
            <a:r>
              <a:rPr lang="tr-TR" sz="2200" b="1" dirty="0">
                <a:solidFill>
                  <a:srgbClr val="0070C0"/>
                </a:solidFill>
              </a:rPr>
              <a:t>Arş. Gör. Ecem ACAR</a:t>
            </a:r>
          </a:p>
          <a:p>
            <a:pPr algn="ctr"/>
            <a:r>
              <a:rPr lang="tr-TR" sz="2200" b="1" dirty="0">
                <a:solidFill>
                  <a:srgbClr val="0070C0"/>
                </a:solidFill>
              </a:rPr>
              <a:t>Topoloji</a:t>
            </a:r>
          </a:p>
        </p:txBody>
      </p:sp>
      <p:pic>
        <p:nvPicPr>
          <p:cNvPr id="6" name="Resim 5" descr="işaret, çizim, direk içeren bir resim&#10;&#10;Açıklama otomatik olarak oluşturuldu">
            <a:extLst>
              <a:ext uri="{FF2B5EF4-FFF2-40B4-BE49-F238E27FC236}">
                <a16:creationId xmlns:a16="http://schemas.microsoft.com/office/drawing/2014/main" id="{C27A5FF1-3FD2-4977-8765-0F9A69335F3C}"/>
              </a:ext>
            </a:extLst>
          </p:cNvPr>
          <p:cNvPicPr>
            <a:picLocks noChangeAspect="1"/>
          </p:cNvPicPr>
          <p:nvPr/>
        </p:nvPicPr>
        <p:blipFill>
          <a:blip r:embed="rId3"/>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01C85372-B8A5-4FAA-9B54-F77FDCAF48DC}"/>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9018651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40" name="Group 7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41" name="Group 8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2" name="Rectangle 9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43"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44" name="Rectangle 102">
            <a:extLst>
              <a:ext uri="{FF2B5EF4-FFF2-40B4-BE49-F238E27FC236}">
                <a16:creationId xmlns:a16="http://schemas.microsoft.com/office/drawing/2014/main" id="{A922CC7D-9AB0-495B-8AEC-81B7CDEE1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
            <a:extLst>
              <a:ext uri="{FF2B5EF4-FFF2-40B4-BE49-F238E27FC236}">
                <a16:creationId xmlns:a16="http://schemas.microsoft.com/office/drawing/2014/main" id="{001EF6D3-851E-4B24-A9CD-D38CA18A5B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6" name="Freeform 11">
              <a:extLst>
                <a:ext uri="{FF2B5EF4-FFF2-40B4-BE49-F238E27FC236}">
                  <a16:creationId xmlns:a16="http://schemas.microsoft.com/office/drawing/2014/main" id="{34C02ECD-F75C-45DF-A249-716AE4455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7" name="Freeform 12">
              <a:extLst>
                <a:ext uri="{FF2B5EF4-FFF2-40B4-BE49-F238E27FC236}">
                  <a16:creationId xmlns:a16="http://schemas.microsoft.com/office/drawing/2014/main" id="{11648B16-4A94-4F3F-B47F-F0C334287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8" name="Freeform 13">
              <a:extLst>
                <a:ext uri="{FF2B5EF4-FFF2-40B4-BE49-F238E27FC236}">
                  <a16:creationId xmlns:a16="http://schemas.microsoft.com/office/drawing/2014/main" id="{37B30A17-8AF2-443F-A549-420892746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9" name="Freeform 14">
              <a:extLst>
                <a:ext uri="{FF2B5EF4-FFF2-40B4-BE49-F238E27FC236}">
                  <a16:creationId xmlns:a16="http://schemas.microsoft.com/office/drawing/2014/main" id="{899AF856-9FE0-41D3-AE38-0028650E5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0" name="Freeform 15">
              <a:extLst>
                <a:ext uri="{FF2B5EF4-FFF2-40B4-BE49-F238E27FC236}">
                  <a16:creationId xmlns:a16="http://schemas.microsoft.com/office/drawing/2014/main" id="{0AA03574-BAE0-48F0-AFFD-7FE53A80A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1" name="Freeform 16">
              <a:extLst>
                <a:ext uri="{FF2B5EF4-FFF2-40B4-BE49-F238E27FC236}">
                  <a16:creationId xmlns:a16="http://schemas.microsoft.com/office/drawing/2014/main" id="{E5C11F0E-3CE3-4AA3-8903-97F7B6E77E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2" name="Freeform 17">
              <a:extLst>
                <a:ext uri="{FF2B5EF4-FFF2-40B4-BE49-F238E27FC236}">
                  <a16:creationId xmlns:a16="http://schemas.microsoft.com/office/drawing/2014/main" id="{0084F2D6-47B1-4245-9971-C28AB2991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3" name="Freeform 18">
              <a:extLst>
                <a:ext uri="{FF2B5EF4-FFF2-40B4-BE49-F238E27FC236}">
                  <a16:creationId xmlns:a16="http://schemas.microsoft.com/office/drawing/2014/main" id="{5ED0731E-418A-460F-A64A-D885C733A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4" name="Freeform 19">
              <a:extLst>
                <a:ext uri="{FF2B5EF4-FFF2-40B4-BE49-F238E27FC236}">
                  <a16:creationId xmlns:a16="http://schemas.microsoft.com/office/drawing/2014/main" id="{CA7B555A-665D-4AF0-BE1D-FD9FD5518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5" name="Freeform 20">
              <a:extLst>
                <a:ext uri="{FF2B5EF4-FFF2-40B4-BE49-F238E27FC236}">
                  <a16:creationId xmlns:a16="http://schemas.microsoft.com/office/drawing/2014/main" id="{76639BB9-DC72-4905-B646-14612CA4C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6" name="Freeform 21">
              <a:extLst>
                <a:ext uri="{FF2B5EF4-FFF2-40B4-BE49-F238E27FC236}">
                  <a16:creationId xmlns:a16="http://schemas.microsoft.com/office/drawing/2014/main" id="{33F5F41C-CB34-4D75-A726-A6A1468CC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7" name="Freeform 22">
              <a:extLst>
                <a:ext uri="{FF2B5EF4-FFF2-40B4-BE49-F238E27FC236}">
                  <a16:creationId xmlns:a16="http://schemas.microsoft.com/office/drawing/2014/main" id="{4ECB3308-01BD-41F1-96DE-633B57C7E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Başlık 1">
            <a:extLst>
              <a:ext uri="{FF2B5EF4-FFF2-40B4-BE49-F238E27FC236}">
                <a16:creationId xmlns:a16="http://schemas.microsoft.com/office/drawing/2014/main" id="{337B5685-2DFA-46B8-B304-DF18B9CC271E}"/>
              </a:ext>
            </a:extLst>
          </p:cNvPr>
          <p:cNvSpPr>
            <a:spLocks noGrp="1"/>
          </p:cNvSpPr>
          <p:nvPr>
            <p:ph type="title"/>
          </p:nvPr>
        </p:nvSpPr>
        <p:spPr>
          <a:xfrm>
            <a:off x="2589213" y="4529540"/>
            <a:ext cx="8915399" cy="1162423"/>
          </a:xfrm>
        </p:spPr>
        <p:txBody>
          <a:bodyPr vert="horz" lIns="91440" tIns="45720" rIns="91440" bIns="45720" rtlCol="0" anchor="b">
            <a:normAutofit/>
          </a:bodyPr>
          <a:lstStyle/>
          <a:p>
            <a:pPr algn="r"/>
            <a:r>
              <a:rPr lang="en-US" sz="5400" b="1" i="1" dirty="0" err="1"/>
              <a:t>Teşekkürler</a:t>
            </a:r>
            <a:r>
              <a:rPr lang="en-US" sz="5400" b="1" i="1" dirty="0"/>
              <a:t>…</a:t>
            </a:r>
          </a:p>
        </p:txBody>
      </p:sp>
      <p:grpSp>
        <p:nvGrpSpPr>
          <p:cNvPr id="119" name="Group 118">
            <a:extLst>
              <a:ext uri="{FF2B5EF4-FFF2-40B4-BE49-F238E27FC236}">
                <a16:creationId xmlns:a16="http://schemas.microsoft.com/office/drawing/2014/main" id="{84A5389E-FAF0-49F8-B7DE-5DB1D39A4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20" name="Freeform 27">
              <a:extLst>
                <a:ext uri="{FF2B5EF4-FFF2-40B4-BE49-F238E27FC236}">
                  <a16:creationId xmlns:a16="http://schemas.microsoft.com/office/drawing/2014/main" id="{38290ECD-2C1E-41E9-B72C-8A74E6A4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1" name="Freeform 28">
              <a:extLst>
                <a:ext uri="{FF2B5EF4-FFF2-40B4-BE49-F238E27FC236}">
                  <a16:creationId xmlns:a16="http://schemas.microsoft.com/office/drawing/2014/main" id="{D4262E79-CD33-402B-8B11-B973D22F2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2" name="Freeform 29">
              <a:extLst>
                <a:ext uri="{FF2B5EF4-FFF2-40B4-BE49-F238E27FC236}">
                  <a16:creationId xmlns:a16="http://schemas.microsoft.com/office/drawing/2014/main" id="{D4E66077-E4B7-4D37-AAC4-0F2BDF92F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3" name="Freeform 30">
              <a:extLst>
                <a:ext uri="{FF2B5EF4-FFF2-40B4-BE49-F238E27FC236}">
                  <a16:creationId xmlns:a16="http://schemas.microsoft.com/office/drawing/2014/main" id="{C1CA20B0-9D1B-4696-8843-E29F303F5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4" name="Freeform 31">
              <a:extLst>
                <a:ext uri="{FF2B5EF4-FFF2-40B4-BE49-F238E27FC236}">
                  <a16:creationId xmlns:a16="http://schemas.microsoft.com/office/drawing/2014/main" id="{8D6F844C-835B-426A-B64E-08FFD6F25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5" name="Freeform 32">
              <a:extLst>
                <a:ext uri="{FF2B5EF4-FFF2-40B4-BE49-F238E27FC236}">
                  <a16:creationId xmlns:a16="http://schemas.microsoft.com/office/drawing/2014/main" id="{0FA43E74-9BE8-4976-92B5-EAE1CE13D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6" name="Freeform 33">
              <a:extLst>
                <a:ext uri="{FF2B5EF4-FFF2-40B4-BE49-F238E27FC236}">
                  <a16:creationId xmlns:a16="http://schemas.microsoft.com/office/drawing/2014/main" id="{9ACB84C5-04AD-4802-B5BD-57BDC91F7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7" name="Freeform 34">
              <a:extLst>
                <a:ext uri="{FF2B5EF4-FFF2-40B4-BE49-F238E27FC236}">
                  <a16:creationId xmlns:a16="http://schemas.microsoft.com/office/drawing/2014/main" id="{800BB42D-795C-4D34-B0C0-48C6DCAA5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8" name="Freeform 35">
              <a:extLst>
                <a:ext uri="{FF2B5EF4-FFF2-40B4-BE49-F238E27FC236}">
                  <a16:creationId xmlns:a16="http://schemas.microsoft.com/office/drawing/2014/main" id="{F053FFBE-8DFA-4F0C-8654-84B82FF44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9" name="Freeform 36">
              <a:extLst>
                <a:ext uri="{FF2B5EF4-FFF2-40B4-BE49-F238E27FC236}">
                  <a16:creationId xmlns:a16="http://schemas.microsoft.com/office/drawing/2014/main" id="{CF5AB1EE-3C75-41FC-BAC6-83222999D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0" name="Freeform 37">
              <a:extLst>
                <a:ext uri="{FF2B5EF4-FFF2-40B4-BE49-F238E27FC236}">
                  <a16:creationId xmlns:a16="http://schemas.microsoft.com/office/drawing/2014/main" id="{5EB7AD58-332B-4EA3-9386-08FD955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1" name="Freeform 38">
              <a:extLst>
                <a:ext uri="{FF2B5EF4-FFF2-40B4-BE49-F238E27FC236}">
                  <a16:creationId xmlns:a16="http://schemas.microsoft.com/office/drawing/2014/main" id="{60F8A3C2-0BFB-44EE-9532-B1FE64632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33" name="Rectangle 132">
            <a:extLst>
              <a:ext uri="{FF2B5EF4-FFF2-40B4-BE49-F238E27FC236}">
                <a16:creationId xmlns:a16="http://schemas.microsoft.com/office/drawing/2014/main" id="{AA4E6AA2-BEA6-4D9C-940A-56C57341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Fen Edebiyat Fakültesi">
            <a:extLst>
              <a:ext uri="{FF2B5EF4-FFF2-40B4-BE49-F238E27FC236}">
                <a16:creationId xmlns:a16="http://schemas.microsoft.com/office/drawing/2014/main" id="{76BFB0EB-344F-4216-8D45-5442EDCDDA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3899" y="1374879"/>
            <a:ext cx="8962708" cy="2868066"/>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33">
            <a:extLst>
              <a:ext uri="{FF2B5EF4-FFF2-40B4-BE49-F238E27FC236}">
                <a16:creationId xmlns:a16="http://schemas.microsoft.com/office/drawing/2014/main" id="{ED642ED3-CFED-4142-8502-CCC199447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61" name="Resim 60" descr="işaret, çizim, direk içeren bir resim&#10;&#10;Açıklama otomatik olarak oluşturuldu">
            <a:extLst>
              <a:ext uri="{FF2B5EF4-FFF2-40B4-BE49-F238E27FC236}">
                <a16:creationId xmlns:a16="http://schemas.microsoft.com/office/drawing/2014/main" id="{4D8B3311-23C0-43F2-AC24-675A05F755FC}"/>
              </a:ext>
            </a:extLst>
          </p:cNvPr>
          <p:cNvPicPr>
            <a:picLocks noChangeAspect="1"/>
          </p:cNvPicPr>
          <p:nvPr/>
        </p:nvPicPr>
        <p:blipFill>
          <a:blip r:embed="rId3"/>
          <a:stretch>
            <a:fillRect/>
          </a:stretch>
        </p:blipFill>
        <p:spPr>
          <a:xfrm>
            <a:off x="183573" y="0"/>
            <a:ext cx="723619" cy="720000"/>
          </a:xfrm>
          <a:prstGeom prst="rect">
            <a:avLst/>
          </a:prstGeom>
        </p:spPr>
      </p:pic>
      <p:pic>
        <p:nvPicPr>
          <p:cNvPr id="62" name="Resim 61" descr="işaret, şişe, asılı, farklı içeren bir resim&#10;&#10;Açıklama otomatik olarak oluşturuldu">
            <a:extLst>
              <a:ext uri="{FF2B5EF4-FFF2-40B4-BE49-F238E27FC236}">
                <a16:creationId xmlns:a16="http://schemas.microsoft.com/office/drawing/2014/main" id="{AA6F852F-AC84-4C6B-AC85-D75C49B69502}"/>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404973321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2B1B6E-D946-4B15-BB35-0D3283425543}"/>
              </a:ext>
            </a:extLst>
          </p:cNvPr>
          <p:cNvSpPr>
            <a:spLocks noGrp="1"/>
          </p:cNvSpPr>
          <p:nvPr>
            <p:ph type="title"/>
          </p:nvPr>
        </p:nvSpPr>
        <p:spPr>
          <a:xfrm>
            <a:off x="2592925" y="624110"/>
            <a:ext cx="3052095" cy="672845"/>
          </a:xfrm>
        </p:spPr>
        <p:txBody>
          <a:bodyPr/>
          <a:lstStyle/>
          <a:p>
            <a:r>
              <a:rPr lang="tr-TR" b="1" i="1" dirty="0"/>
              <a:t>Misyonumuz</a:t>
            </a:r>
          </a:p>
        </p:txBody>
      </p:sp>
      <p:sp>
        <p:nvSpPr>
          <p:cNvPr id="3" name="İçerik Yer Tutucusu 2">
            <a:extLst>
              <a:ext uri="{FF2B5EF4-FFF2-40B4-BE49-F238E27FC236}">
                <a16:creationId xmlns:a16="http://schemas.microsoft.com/office/drawing/2014/main" id="{E68D839F-AAE4-4AEF-B2E0-5C050BCD3FE7}"/>
              </a:ext>
            </a:extLst>
          </p:cNvPr>
          <p:cNvSpPr>
            <a:spLocks noGrp="1"/>
          </p:cNvSpPr>
          <p:nvPr>
            <p:ph idx="1"/>
          </p:nvPr>
        </p:nvSpPr>
        <p:spPr>
          <a:xfrm>
            <a:off x="2589212" y="2133600"/>
            <a:ext cx="8915400" cy="2914261"/>
          </a:xfrm>
        </p:spPr>
        <p:txBody>
          <a:bodyPr>
            <a:normAutofit/>
          </a:bodyPr>
          <a:lstStyle/>
          <a:p>
            <a:pPr algn="just">
              <a:lnSpc>
                <a:spcPct val="150000"/>
              </a:lnSpc>
              <a:buFont typeface="Wingdings" panose="05000000000000000000" pitchFamily="2" charset="2"/>
              <a:buChar char="v"/>
            </a:pPr>
            <a:r>
              <a:rPr lang="tr-TR" sz="2000" dirty="0"/>
              <a:t>Kültürel birikime ve iletişim becerisine sahip, araştırma ve sorun çözme yeteneği gelişmiş, çevresine önderlik edebilecek yapıda, yurtsever bireyler yetiştiren nitelikli bir eğitim vermek; yaptığı araştırmalarla ulusunun ve insanlığın sosyal, kültürel, ekonomik, bilimsel ve teknolojik gelişimi için gerekli matematiksel altyapıyı hazırlamak, ürettiği bilgiyi uygulamak ve yaymaktır. </a:t>
            </a:r>
          </a:p>
        </p:txBody>
      </p:sp>
      <p:pic>
        <p:nvPicPr>
          <p:cNvPr id="1026" name="Picture 2" descr="Eğitsel Oyunlar --- : Matematik Öğreniyorum (Animasyonlar)">
            <a:extLst>
              <a:ext uri="{FF2B5EF4-FFF2-40B4-BE49-F238E27FC236}">
                <a16:creationId xmlns:a16="http://schemas.microsoft.com/office/drawing/2014/main" id="{E35D4236-60E8-4B9E-9E11-00A8464FC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263" y="4835881"/>
            <a:ext cx="1600200" cy="17240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Resim 4" descr="işaret, çizim, direk içeren bir resim&#10;&#10;Açıklama otomatik olarak oluşturuldu">
            <a:extLst>
              <a:ext uri="{FF2B5EF4-FFF2-40B4-BE49-F238E27FC236}">
                <a16:creationId xmlns:a16="http://schemas.microsoft.com/office/drawing/2014/main" id="{E40500CB-034E-4BE9-840C-88D97290ADB6}"/>
              </a:ext>
            </a:extLst>
          </p:cNvPr>
          <p:cNvPicPr>
            <a:picLocks noChangeAspect="1"/>
          </p:cNvPicPr>
          <p:nvPr/>
        </p:nvPicPr>
        <p:blipFill>
          <a:blip r:embed="rId3"/>
          <a:stretch>
            <a:fillRect/>
          </a:stretch>
        </p:blipFill>
        <p:spPr>
          <a:xfrm>
            <a:off x="183573" y="0"/>
            <a:ext cx="723619" cy="720000"/>
          </a:xfrm>
          <a:prstGeom prst="rect">
            <a:avLst/>
          </a:prstGeom>
        </p:spPr>
      </p:pic>
      <p:pic>
        <p:nvPicPr>
          <p:cNvPr id="6" name="Resim 5" descr="işaret, şişe, asılı, farklı içeren bir resim&#10;&#10;Açıklama otomatik olarak oluşturuldu">
            <a:extLst>
              <a:ext uri="{FF2B5EF4-FFF2-40B4-BE49-F238E27FC236}">
                <a16:creationId xmlns:a16="http://schemas.microsoft.com/office/drawing/2014/main" id="{E5C63AF8-636C-41E5-94C0-C8C18D2BDA4A}"/>
              </a:ext>
            </a:extLst>
          </p:cNvPr>
          <p:cNvPicPr>
            <a:picLocks noChangeAspect="1"/>
          </p:cNvPicPr>
          <p:nvPr/>
        </p:nvPicPr>
        <p:blipFill>
          <a:blip r:embed="rId4"/>
          <a:stretch>
            <a:fillRect/>
          </a:stretch>
        </p:blipFill>
        <p:spPr>
          <a:xfrm>
            <a:off x="11472000" y="59755"/>
            <a:ext cx="720000" cy="720000"/>
          </a:xfrm>
          <a:prstGeom prst="rect">
            <a:avLst/>
          </a:prstGeom>
        </p:spPr>
      </p:pic>
    </p:spTree>
    <p:extLst>
      <p:ext uri="{BB962C8B-B14F-4D97-AF65-F5344CB8AC3E}">
        <p14:creationId xmlns:p14="http://schemas.microsoft.com/office/powerpoint/2010/main" val="137318111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A3BB32-DD4B-41B4-B371-7A4BF3523151}"/>
              </a:ext>
            </a:extLst>
          </p:cNvPr>
          <p:cNvSpPr>
            <a:spLocks noGrp="1"/>
          </p:cNvSpPr>
          <p:nvPr>
            <p:ph type="title"/>
          </p:nvPr>
        </p:nvSpPr>
        <p:spPr>
          <a:xfrm>
            <a:off x="2592925" y="624110"/>
            <a:ext cx="3136071" cy="831466"/>
          </a:xfrm>
        </p:spPr>
        <p:txBody>
          <a:bodyPr/>
          <a:lstStyle/>
          <a:p>
            <a:r>
              <a:rPr lang="tr-TR" b="1" i="1" dirty="0"/>
              <a:t>Vizyonumuz</a:t>
            </a:r>
          </a:p>
        </p:txBody>
      </p:sp>
      <p:sp>
        <p:nvSpPr>
          <p:cNvPr id="3" name="İçerik Yer Tutucusu 2">
            <a:extLst>
              <a:ext uri="{FF2B5EF4-FFF2-40B4-BE49-F238E27FC236}">
                <a16:creationId xmlns:a16="http://schemas.microsoft.com/office/drawing/2014/main" id="{64EFE64D-E07F-4070-A24F-D12BF02EDB04}"/>
              </a:ext>
            </a:extLst>
          </p:cNvPr>
          <p:cNvSpPr>
            <a:spLocks noGrp="1"/>
          </p:cNvSpPr>
          <p:nvPr>
            <p:ph idx="1"/>
          </p:nvPr>
        </p:nvSpPr>
        <p:spPr>
          <a:xfrm>
            <a:off x="2592925" y="1794588"/>
            <a:ext cx="8915400" cy="2261118"/>
          </a:xfrm>
        </p:spPr>
        <p:txBody>
          <a:bodyPr/>
          <a:lstStyle/>
          <a:p>
            <a:pPr algn="just">
              <a:lnSpc>
                <a:spcPct val="150000"/>
              </a:lnSpc>
              <a:buFont typeface="Wingdings" panose="05000000000000000000" pitchFamily="2" charset="2"/>
              <a:buChar char="v"/>
            </a:pPr>
            <a:r>
              <a:rPr lang="tr-TR" dirty="0"/>
              <a:t>Temel matematik anlayışına sahip, güncel sorunlara çözümler getirebilen, sürekli gelişime açık mezunlar yetiştirmek; yaptığı araştırmalarla bilim dünyasının günümüzde ve gelecekte karşılaşabileceği problemleri çözebilmelerine imkân verecek altyapıyı hazırlamak ve sunduğu program ile dünya çapında tercih edilen bir bölüm olmaktır.</a:t>
            </a:r>
          </a:p>
        </p:txBody>
      </p:sp>
      <p:pic>
        <p:nvPicPr>
          <p:cNvPr id="2050" name="Picture 2" descr="Matematik Denklemi Animasyon Dizi Cebir - Matematik şeffaf PNG ...">
            <a:extLst>
              <a:ext uri="{FF2B5EF4-FFF2-40B4-BE49-F238E27FC236}">
                <a16:creationId xmlns:a16="http://schemas.microsoft.com/office/drawing/2014/main" id="{BB2D90DC-8DEF-4EC7-B027-5B430BF4A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660" y="4394718"/>
            <a:ext cx="2854058" cy="21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Animasyon Mezuniyet töreni Kare akademik cap küçük resim ...">
            <a:extLst>
              <a:ext uri="{FF2B5EF4-FFF2-40B4-BE49-F238E27FC236}">
                <a16:creationId xmlns:a16="http://schemas.microsoft.com/office/drawing/2014/main" id="{EBF1C8DF-7929-4BF1-B396-9BE5265E9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371" y="4394718"/>
            <a:ext cx="3408428" cy="2156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Resim 5" descr="işaret, çizim, direk içeren bir resim&#10;&#10;Açıklama otomatik olarak oluşturuldu">
            <a:extLst>
              <a:ext uri="{FF2B5EF4-FFF2-40B4-BE49-F238E27FC236}">
                <a16:creationId xmlns:a16="http://schemas.microsoft.com/office/drawing/2014/main" id="{46719AB2-B943-4A04-A8A1-995713346566}"/>
              </a:ext>
            </a:extLst>
          </p:cNvPr>
          <p:cNvPicPr>
            <a:picLocks noChangeAspect="1"/>
          </p:cNvPicPr>
          <p:nvPr/>
        </p:nvPicPr>
        <p:blipFill>
          <a:blip r:embed="rId4"/>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A57B8105-3A6F-4330-9083-D9B80C6A4748}"/>
              </a:ext>
            </a:extLst>
          </p:cNvPr>
          <p:cNvPicPr>
            <a:picLocks noChangeAspect="1"/>
          </p:cNvPicPr>
          <p:nvPr/>
        </p:nvPicPr>
        <p:blipFill>
          <a:blip r:embed="rId5"/>
          <a:stretch>
            <a:fillRect/>
          </a:stretch>
        </p:blipFill>
        <p:spPr>
          <a:xfrm>
            <a:off x="11472000" y="59755"/>
            <a:ext cx="720000" cy="720000"/>
          </a:xfrm>
          <a:prstGeom prst="rect">
            <a:avLst/>
          </a:prstGeom>
        </p:spPr>
      </p:pic>
    </p:spTree>
    <p:extLst>
      <p:ext uri="{BB962C8B-B14F-4D97-AF65-F5344CB8AC3E}">
        <p14:creationId xmlns:p14="http://schemas.microsoft.com/office/powerpoint/2010/main" val="420398341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725528-6EB8-450D-A3C7-0F8ABE807F8E}"/>
              </a:ext>
            </a:extLst>
          </p:cNvPr>
          <p:cNvSpPr>
            <a:spLocks noGrp="1"/>
          </p:cNvSpPr>
          <p:nvPr>
            <p:ph idx="1"/>
          </p:nvPr>
        </p:nvSpPr>
        <p:spPr>
          <a:xfrm>
            <a:off x="1688841" y="645106"/>
            <a:ext cx="5567047" cy="5247747"/>
          </a:xfrm>
        </p:spPr>
        <p:txBody>
          <a:bodyPr>
            <a:normAutofit/>
          </a:bodyPr>
          <a:lstStyle/>
          <a:p>
            <a:pPr algn="just">
              <a:lnSpc>
                <a:spcPct val="150000"/>
              </a:lnSpc>
              <a:buFont typeface="Wingdings" panose="05000000000000000000" pitchFamily="2" charset="2"/>
              <a:buChar char="v"/>
            </a:pPr>
            <a:r>
              <a:rPr lang="tr-TR" dirty="0"/>
              <a:t>İnsanların hayatlarını kolaylaştıran pek çok konuda matematiğin çok önemli bir yeri ve önemi vardır. Modern bilimin insanların hizmetine sunduğu ve günlük hayatta kullanılan dijital saatler, televizyon, cep telefonu, bilgisayar, otomobiller, ısıtma sistemleri, her türlü medya cihazı vb. insanların hayatını kolaylaştıran şeylere örnek olarak verilebilir. Matematik, fen bilimlerinde, sosyal bilimlerde hatta sağlık bilimlerinde uygulanarak bu bilimlerin gelişmesine katkıda bulunmaktadır. </a:t>
            </a:r>
          </a:p>
        </p:txBody>
      </p:sp>
      <p:sp>
        <p:nvSpPr>
          <p:cNvPr id="73" name="Rectangle 72">
            <a:extLst>
              <a:ext uri="{FF2B5EF4-FFF2-40B4-BE49-F238E27FC236}">
                <a16:creationId xmlns:a16="http://schemas.microsoft.com/office/drawing/2014/main" id="{9D7813A9-0B0D-46CD-AD80-2BC54E0D1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6" y="645106"/>
            <a:ext cx="3981455"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alitik Düşünme ve Matematik | İstanbul Go Okulu">
            <a:extLst>
              <a:ext uri="{FF2B5EF4-FFF2-40B4-BE49-F238E27FC236}">
                <a16:creationId xmlns:a16="http://schemas.microsoft.com/office/drawing/2014/main" id="{68BCAEA0-2520-446D-8630-72985CAB89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3955" y="809698"/>
            <a:ext cx="3617718" cy="23769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Türkçe, matematiğin en iyi öğrenildiği dillerden biri">
            <a:extLst>
              <a:ext uri="{FF2B5EF4-FFF2-40B4-BE49-F238E27FC236}">
                <a16:creationId xmlns:a16="http://schemas.microsoft.com/office/drawing/2014/main" id="{49156BC0-B989-4BCD-8ABF-2AF0119E9C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43955" y="3626266"/>
            <a:ext cx="3654006" cy="182700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Resim 5" descr="işaret, çizim, direk içeren bir resim&#10;&#10;Açıklama otomatik olarak oluşturuldu">
            <a:extLst>
              <a:ext uri="{FF2B5EF4-FFF2-40B4-BE49-F238E27FC236}">
                <a16:creationId xmlns:a16="http://schemas.microsoft.com/office/drawing/2014/main" id="{859E486E-7AAF-4328-8B57-B864CB2DE513}"/>
              </a:ext>
            </a:extLst>
          </p:cNvPr>
          <p:cNvPicPr>
            <a:picLocks noChangeAspect="1"/>
          </p:cNvPicPr>
          <p:nvPr/>
        </p:nvPicPr>
        <p:blipFill>
          <a:blip r:embed="rId4"/>
          <a:stretch>
            <a:fillRect/>
          </a:stretch>
        </p:blipFill>
        <p:spPr>
          <a:xfrm>
            <a:off x="183573" y="0"/>
            <a:ext cx="723619" cy="720000"/>
          </a:xfrm>
          <a:prstGeom prst="rect">
            <a:avLst/>
          </a:prstGeom>
        </p:spPr>
      </p:pic>
    </p:spTree>
    <p:extLst>
      <p:ext uri="{BB962C8B-B14F-4D97-AF65-F5344CB8AC3E}">
        <p14:creationId xmlns:p14="http://schemas.microsoft.com/office/powerpoint/2010/main" val="2310061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435F2D0-520F-458D-9A90-831C5FE5A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Ekonomide bir nebze umut var mı? - Ekonomi haberleri">
            <a:extLst>
              <a:ext uri="{FF2B5EF4-FFF2-40B4-BE49-F238E27FC236}">
                <a16:creationId xmlns:a16="http://schemas.microsoft.com/office/drawing/2014/main" id="{C36E45B3-6E39-44E4-BA77-C3BBFC21B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72" r="7985" b="-1"/>
          <a:stretch/>
        </p:blipFill>
        <p:spPr bwMode="auto">
          <a:xfrm>
            <a:off x="-1" y="2283086"/>
            <a:ext cx="2735480" cy="2268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A9C746D8-F18D-44A0-9BFD-0D996C8308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78" name="Freeform 11">
              <a:extLst>
                <a:ext uri="{FF2B5EF4-FFF2-40B4-BE49-F238E27FC236}">
                  <a16:creationId xmlns:a16="http://schemas.microsoft.com/office/drawing/2014/main" id="{DAC12675-4B11-4234-A7DC-51CDFE7C6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9" name="Freeform 12">
              <a:extLst>
                <a:ext uri="{FF2B5EF4-FFF2-40B4-BE49-F238E27FC236}">
                  <a16:creationId xmlns:a16="http://schemas.microsoft.com/office/drawing/2014/main" id="{C91C3711-E6F0-435B-98AA-3DCC46C7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0" name="Freeform 13">
              <a:extLst>
                <a:ext uri="{FF2B5EF4-FFF2-40B4-BE49-F238E27FC236}">
                  <a16:creationId xmlns:a16="http://schemas.microsoft.com/office/drawing/2014/main" id="{EEA91360-3580-4E2F-891A-08AE6E662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1" name="Freeform 14">
              <a:extLst>
                <a:ext uri="{FF2B5EF4-FFF2-40B4-BE49-F238E27FC236}">
                  <a16:creationId xmlns:a16="http://schemas.microsoft.com/office/drawing/2014/main" id="{9AF40111-BF37-4A5A-B5C8-F55148329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2" name="Freeform 15">
              <a:extLst>
                <a:ext uri="{FF2B5EF4-FFF2-40B4-BE49-F238E27FC236}">
                  <a16:creationId xmlns:a16="http://schemas.microsoft.com/office/drawing/2014/main" id="{64989E6D-18B1-49C1-A664-11BE8E6C4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3" name="Freeform 16">
              <a:extLst>
                <a:ext uri="{FF2B5EF4-FFF2-40B4-BE49-F238E27FC236}">
                  <a16:creationId xmlns:a16="http://schemas.microsoft.com/office/drawing/2014/main" id="{AE111860-39DA-4F8F-B52E-A395A48D0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4" name="Freeform 17">
              <a:extLst>
                <a:ext uri="{FF2B5EF4-FFF2-40B4-BE49-F238E27FC236}">
                  <a16:creationId xmlns:a16="http://schemas.microsoft.com/office/drawing/2014/main" id="{A5A8A11F-BF95-465A-B96B-1D37DAB94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5" name="Freeform 18">
              <a:extLst>
                <a:ext uri="{FF2B5EF4-FFF2-40B4-BE49-F238E27FC236}">
                  <a16:creationId xmlns:a16="http://schemas.microsoft.com/office/drawing/2014/main" id="{18790D5E-9988-42BE-B0B6-56C72722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6" name="Freeform 19">
              <a:extLst>
                <a:ext uri="{FF2B5EF4-FFF2-40B4-BE49-F238E27FC236}">
                  <a16:creationId xmlns:a16="http://schemas.microsoft.com/office/drawing/2014/main" id="{96CB4C0B-18E7-4986-AF4B-A9A1D28B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7" name="Freeform 20">
              <a:extLst>
                <a:ext uri="{FF2B5EF4-FFF2-40B4-BE49-F238E27FC236}">
                  <a16:creationId xmlns:a16="http://schemas.microsoft.com/office/drawing/2014/main" id="{7824B80A-CFD3-49C7-AFD2-2868236A1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8" name="Freeform 21">
              <a:extLst>
                <a:ext uri="{FF2B5EF4-FFF2-40B4-BE49-F238E27FC236}">
                  <a16:creationId xmlns:a16="http://schemas.microsoft.com/office/drawing/2014/main" id="{4B90C047-AEEA-46CB-91F3-BFDB33E72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9" name="Freeform 22">
              <a:extLst>
                <a:ext uri="{FF2B5EF4-FFF2-40B4-BE49-F238E27FC236}">
                  <a16:creationId xmlns:a16="http://schemas.microsoft.com/office/drawing/2014/main" id="{93901C88-61C6-431B-9E9E-7E4ED8D9D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1" name="Group 90">
            <a:extLst>
              <a:ext uri="{FF2B5EF4-FFF2-40B4-BE49-F238E27FC236}">
                <a16:creationId xmlns:a16="http://schemas.microsoft.com/office/drawing/2014/main" id="{37517820-3EB0-431B-8A6D-2166D9CEAE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92" name="Freeform 27">
              <a:extLst>
                <a:ext uri="{FF2B5EF4-FFF2-40B4-BE49-F238E27FC236}">
                  <a16:creationId xmlns:a16="http://schemas.microsoft.com/office/drawing/2014/main" id="{9D4F3149-D6E4-4260-A02E-E0E4FF906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3" name="Freeform 28">
              <a:extLst>
                <a:ext uri="{FF2B5EF4-FFF2-40B4-BE49-F238E27FC236}">
                  <a16:creationId xmlns:a16="http://schemas.microsoft.com/office/drawing/2014/main" id="{31C47CD6-F6DB-4BE8-9BE6-47D34C80C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4" name="Freeform 29">
              <a:extLst>
                <a:ext uri="{FF2B5EF4-FFF2-40B4-BE49-F238E27FC236}">
                  <a16:creationId xmlns:a16="http://schemas.microsoft.com/office/drawing/2014/main" id="{F5196422-78ED-4701-B587-EC42A46AA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5" name="Freeform 30">
              <a:extLst>
                <a:ext uri="{FF2B5EF4-FFF2-40B4-BE49-F238E27FC236}">
                  <a16:creationId xmlns:a16="http://schemas.microsoft.com/office/drawing/2014/main" id="{F2746465-33C6-4AE4-9A07-2E41BCDF7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6" name="Freeform 31">
              <a:extLst>
                <a:ext uri="{FF2B5EF4-FFF2-40B4-BE49-F238E27FC236}">
                  <a16:creationId xmlns:a16="http://schemas.microsoft.com/office/drawing/2014/main" id="{5214EAD3-7DAA-4856-8B4A-9B1D77D2D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7" name="Freeform 32">
              <a:extLst>
                <a:ext uri="{FF2B5EF4-FFF2-40B4-BE49-F238E27FC236}">
                  <a16:creationId xmlns:a16="http://schemas.microsoft.com/office/drawing/2014/main" id="{E1B57189-E061-4B5A-9500-99A92C991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8" name="Freeform 33">
              <a:extLst>
                <a:ext uri="{FF2B5EF4-FFF2-40B4-BE49-F238E27FC236}">
                  <a16:creationId xmlns:a16="http://schemas.microsoft.com/office/drawing/2014/main" id="{91725BC0-66EC-4F0E-A126-CDFE10AB8B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9" name="Freeform 34">
              <a:extLst>
                <a:ext uri="{FF2B5EF4-FFF2-40B4-BE49-F238E27FC236}">
                  <a16:creationId xmlns:a16="http://schemas.microsoft.com/office/drawing/2014/main" id="{FE3A2661-D741-49B3-AF72-F025B989C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0" name="Freeform 35">
              <a:extLst>
                <a:ext uri="{FF2B5EF4-FFF2-40B4-BE49-F238E27FC236}">
                  <a16:creationId xmlns:a16="http://schemas.microsoft.com/office/drawing/2014/main" id="{F9912053-08EE-4B73-ACEA-C3022FF4B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1" name="Freeform 36">
              <a:extLst>
                <a:ext uri="{FF2B5EF4-FFF2-40B4-BE49-F238E27FC236}">
                  <a16:creationId xmlns:a16="http://schemas.microsoft.com/office/drawing/2014/main" id="{0A2F66D7-36AC-430F-8AD1-4A87AE41C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2" name="Freeform 37">
              <a:extLst>
                <a:ext uri="{FF2B5EF4-FFF2-40B4-BE49-F238E27FC236}">
                  <a16:creationId xmlns:a16="http://schemas.microsoft.com/office/drawing/2014/main" id="{F21CEE65-1ACA-492C-89C5-F185E9077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3" name="Freeform 38">
              <a:extLst>
                <a:ext uri="{FF2B5EF4-FFF2-40B4-BE49-F238E27FC236}">
                  <a16:creationId xmlns:a16="http://schemas.microsoft.com/office/drawing/2014/main" id="{36257E38-85E6-4E54-947B-E2D9B5E7D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5" name="Rectangle 104">
            <a:extLst>
              <a:ext uri="{FF2B5EF4-FFF2-40B4-BE49-F238E27FC236}">
                <a16:creationId xmlns:a16="http://schemas.microsoft.com/office/drawing/2014/main" id="{99FD41DB-0ED1-4594-BFF9-5F9F2934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7" name="Freeform 11">
            <a:extLst>
              <a:ext uri="{FF2B5EF4-FFF2-40B4-BE49-F238E27FC236}">
                <a16:creationId xmlns:a16="http://schemas.microsoft.com/office/drawing/2014/main" id="{C0FD51D4-13C9-41D9-9CBE-451F2463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102" name="Picture 6" descr="İş Matematik Bilimi Kariyer, geometri illustrator, mühendislik ...">
            <a:extLst>
              <a:ext uri="{FF2B5EF4-FFF2-40B4-BE49-F238E27FC236}">
                <a16:creationId xmlns:a16="http://schemas.microsoft.com/office/drawing/2014/main" id="{F6E27A72-B80C-4F20-A5D2-196A753773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0" r="6986" b="1"/>
          <a:stretch/>
        </p:blipFill>
        <p:spPr bwMode="auto">
          <a:xfrm>
            <a:off x="20" y="10"/>
            <a:ext cx="2725091" cy="22529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9" name="Straight Connector 108">
            <a:extLst>
              <a:ext uri="{FF2B5EF4-FFF2-40B4-BE49-F238E27FC236}">
                <a16:creationId xmlns:a16="http://schemas.microsoft.com/office/drawing/2014/main" id="{53E6AF18-715A-4DF4-896E-D223E1A7D6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 y="2268027"/>
            <a:ext cx="2733254" cy="0"/>
          </a:xfrm>
          <a:prstGeom prst="line">
            <a:avLst/>
          </a:prstGeom>
          <a:ln w="50800" cap="sq">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4100" name="Picture 4" descr="8.Sınıf Fen Bilimleri - Meteoroloji ve Hava Tahminleri Konusu Ders ...">
            <a:extLst>
              <a:ext uri="{FF2B5EF4-FFF2-40B4-BE49-F238E27FC236}">
                <a16:creationId xmlns:a16="http://schemas.microsoft.com/office/drawing/2014/main" id="{BE243EA1-0313-4A58-A796-51ADDF9730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 r="21855" b="-2"/>
          <a:stretch/>
        </p:blipFill>
        <p:spPr bwMode="auto">
          <a:xfrm>
            <a:off x="2" y="4551114"/>
            <a:ext cx="2717601" cy="2316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11" name="Straight Connector 110">
            <a:extLst>
              <a:ext uri="{FF2B5EF4-FFF2-40B4-BE49-F238E27FC236}">
                <a16:creationId xmlns:a16="http://schemas.microsoft.com/office/drawing/2014/main" id="{6C8873F6-ED43-4E35-8F70-970A733F3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 y="4551114"/>
            <a:ext cx="2733254" cy="0"/>
          </a:xfrm>
          <a:prstGeom prst="line">
            <a:avLst/>
          </a:prstGeom>
          <a:ln w="50800"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FDC8CA4D-2040-4BDD-A87D-BEB12F120BC3}"/>
              </a:ext>
            </a:extLst>
          </p:cNvPr>
          <p:cNvSpPr>
            <a:spLocks noGrp="1"/>
          </p:cNvSpPr>
          <p:nvPr>
            <p:ph idx="1"/>
          </p:nvPr>
        </p:nvSpPr>
        <p:spPr>
          <a:xfrm>
            <a:off x="4528370" y="1046013"/>
            <a:ext cx="6847944" cy="4851158"/>
          </a:xfrm>
        </p:spPr>
        <p:txBody>
          <a:bodyPr>
            <a:normAutofit/>
          </a:bodyPr>
          <a:lstStyle/>
          <a:p>
            <a:pPr lvl="0" algn="just">
              <a:lnSpc>
                <a:spcPct val="150000"/>
              </a:lnSpc>
              <a:buFont typeface="Arial" panose="020B0604020202020204" pitchFamily="34" charset="0"/>
              <a:buChar char="•"/>
            </a:pPr>
            <a:r>
              <a:rPr lang="tr-TR" dirty="0"/>
              <a:t>Bir mühendisin hazırladığı projede matematiksel hesaplamalar yapmadan projesini tamamlaması mümkün değildir.</a:t>
            </a:r>
          </a:p>
          <a:p>
            <a:pPr lvl="0" algn="just">
              <a:lnSpc>
                <a:spcPct val="150000"/>
              </a:lnSpc>
              <a:buFont typeface="Arial" panose="020B0604020202020204" pitchFamily="34" charset="0"/>
              <a:buChar char="•"/>
            </a:pPr>
            <a:r>
              <a:rPr lang="tr-TR" dirty="0"/>
              <a:t>Ekonomistler matematiksel temelleri olmadan gerekli hesapları yapıp değerlendirmelerini yapamazlar.</a:t>
            </a:r>
          </a:p>
          <a:p>
            <a:pPr lvl="0" algn="just">
              <a:lnSpc>
                <a:spcPct val="150000"/>
              </a:lnSpc>
              <a:buFont typeface="Arial" panose="020B0604020202020204" pitchFamily="34" charset="0"/>
              <a:buChar char="•"/>
            </a:pPr>
            <a:r>
              <a:rPr lang="tr-TR" dirty="0"/>
              <a:t>Hava durumu tahmini yaparken bile matematiksel teoriler temel alınarak tahminler yapılır.</a:t>
            </a:r>
          </a:p>
          <a:p>
            <a:pPr lvl="0" algn="just">
              <a:lnSpc>
                <a:spcPct val="150000"/>
              </a:lnSpc>
              <a:buFont typeface="Arial" panose="020B0604020202020204" pitchFamily="34" charset="0"/>
              <a:buChar char="•"/>
            </a:pPr>
            <a:r>
              <a:rPr lang="tr-TR" dirty="0"/>
              <a:t>Sağlık alanında kullanılan cihazlarda mesela EEG cihazlarında </a:t>
            </a:r>
            <a:r>
              <a:rPr lang="tr-TR" dirty="0" err="1"/>
              <a:t>Fourier</a:t>
            </a:r>
            <a:r>
              <a:rPr lang="tr-TR" dirty="0"/>
              <a:t> Teorisinin önemli bir yeri vardır. Bu şekilde daha birçok örnek vermek mümkündür.</a:t>
            </a:r>
          </a:p>
          <a:p>
            <a:pPr>
              <a:lnSpc>
                <a:spcPct val="150000"/>
              </a:lnSpc>
            </a:pPr>
            <a:endParaRPr lang="tr-TR" dirty="0"/>
          </a:p>
        </p:txBody>
      </p:sp>
      <p:pic>
        <p:nvPicPr>
          <p:cNvPr id="37" name="Resim 36" descr="işaret, çizim, direk içeren bir resim&#10;&#10;Açıklama otomatik olarak oluşturuldu">
            <a:extLst>
              <a:ext uri="{FF2B5EF4-FFF2-40B4-BE49-F238E27FC236}">
                <a16:creationId xmlns:a16="http://schemas.microsoft.com/office/drawing/2014/main" id="{28E4E4AB-5294-4344-984C-78B214CB4FB6}"/>
              </a:ext>
            </a:extLst>
          </p:cNvPr>
          <p:cNvPicPr>
            <a:picLocks noChangeAspect="1"/>
          </p:cNvPicPr>
          <p:nvPr/>
        </p:nvPicPr>
        <p:blipFill>
          <a:blip r:embed="rId5"/>
          <a:stretch>
            <a:fillRect/>
          </a:stretch>
        </p:blipFill>
        <p:spPr>
          <a:xfrm>
            <a:off x="2902284" y="-2812"/>
            <a:ext cx="723619" cy="720000"/>
          </a:xfrm>
          <a:prstGeom prst="rect">
            <a:avLst/>
          </a:prstGeom>
        </p:spPr>
      </p:pic>
      <p:pic>
        <p:nvPicPr>
          <p:cNvPr id="38" name="Resim 37" descr="işaret, şişe, asılı, farklı içeren bir resim&#10;&#10;Açıklama otomatik olarak oluşturuldu">
            <a:extLst>
              <a:ext uri="{FF2B5EF4-FFF2-40B4-BE49-F238E27FC236}">
                <a16:creationId xmlns:a16="http://schemas.microsoft.com/office/drawing/2014/main" id="{B8C1D27C-1E00-42C7-9C9B-F85B238F639A}"/>
              </a:ext>
            </a:extLst>
          </p:cNvPr>
          <p:cNvPicPr>
            <a:picLocks noChangeAspect="1"/>
          </p:cNvPicPr>
          <p:nvPr/>
        </p:nvPicPr>
        <p:blipFill>
          <a:blip r:embed="rId6"/>
          <a:stretch>
            <a:fillRect/>
          </a:stretch>
        </p:blipFill>
        <p:spPr>
          <a:xfrm>
            <a:off x="11472000" y="59755"/>
            <a:ext cx="720000" cy="720000"/>
          </a:xfrm>
          <a:prstGeom prst="rect">
            <a:avLst/>
          </a:prstGeom>
        </p:spPr>
      </p:pic>
    </p:spTree>
    <p:extLst>
      <p:ext uri="{BB962C8B-B14F-4D97-AF65-F5344CB8AC3E}">
        <p14:creationId xmlns:p14="http://schemas.microsoft.com/office/powerpoint/2010/main" val="1855375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89DB76-FA80-4334-9CEE-0D88F4F227A3}"/>
              </a:ext>
            </a:extLst>
          </p:cNvPr>
          <p:cNvSpPr>
            <a:spLocks noGrp="1"/>
          </p:cNvSpPr>
          <p:nvPr>
            <p:ph type="title"/>
          </p:nvPr>
        </p:nvSpPr>
        <p:spPr>
          <a:xfrm>
            <a:off x="2592925" y="624110"/>
            <a:ext cx="4059801" cy="672845"/>
          </a:xfrm>
        </p:spPr>
        <p:txBody>
          <a:bodyPr>
            <a:normAutofit fontScale="90000"/>
          </a:bodyPr>
          <a:lstStyle/>
          <a:p>
            <a:r>
              <a:rPr lang="tr-TR" b="1" i="1" dirty="0"/>
              <a:t>Matematik Bölümü</a:t>
            </a:r>
          </a:p>
        </p:txBody>
      </p:sp>
      <p:sp>
        <p:nvSpPr>
          <p:cNvPr id="3" name="İçerik Yer Tutucusu 2">
            <a:extLst>
              <a:ext uri="{FF2B5EF4-FFF2-40B4-BE49-F238E27FC236}">
                <a16:creationId xmlns:a16="http://schemas.microsoft.com/office/drawing/2014/main" id="{165BC2A1-679A-4312-992A-49ADE380211E}"/>
              </a:ext>
            </a:extLst>
          </p:cNvPr>
          <p:cNvSpPr>
            <a:spLocks noGrp="1"/>
          </p:cNvSpPr>
          <p:nvPr>
            <p:ph idx="1"/>
          </p:nvPr>
        </p:nvSpPr>
        <p:spPr>
          <a:xfrm>
            <a:off x="2589212" y="2133600"/>
            <a:ext cx="8915400" cy="2320413"/>
          </a:xfrm>
        </p:spPr>
        <p:txBody>
          <a:bodyPr>
            <a:normAutofit/>
          </a:bodyPr>
          <a:lstStyle/>
          <a:p>
            <a:pPr algn="just">
              <a:lnSpc>
                <a:spcPct val="150000"/>
              </a:lnSpc>
            </a:pPr>
            <a:r>
              <a:rPr lang="tr-TR" dirty="0"/>
              <a:t>Harran Üniversitesi Fen Edebiyat Fakültesi Matematik  Bölümü </a:t>
            </a:r>
            <a:r>
              <a:rPr lang="tr-TR" b="1" dirty="0">
                <a:solidFill>
                  <a:srgbClr val="0070C0"/>
                </a:solidFill>
              </a:rPr>
              <a:t>1993</a:t>
            </a:r>
            <a:r>
              <a:rPr lang="tr-TR" dirty="0"/>
              <a:t> yılında kurulmuştur.  Mezun olan öğrencilerimiz genellikle, Milli Eğitim Bakanlığı'nın öngördüğü koşulları yerine getirdikleri takdirde, öğretim kurumlarına öğretmen olabildikleri gibi bankalarda, devlet kuruluşlarında (Devlet İstatistik Enstitüsü vb.) ve özel sektörde (Kolej, Dershane gibi) iş bulabilmektedirler.  </a:t>
            </a:r>
          </a:p>
          <a:p>
            <a:endParaRPr lang="tr-TR" dirty="0"/>
          </a:p>
        </p:txBody>
      </p:sp>
      <p:pic>
        <p:nvPicPr>
          <p:cNvPr id="5122" name="Picture 2" descr="Matematik Bölümü | TED Üniversitesi">
            <a:extLst>
              <a:ext uri="{FF2B5EF4-FFF2-40B4-BE49-F238E27FC236}">
                <a16:creationId xmlns:a16="http://schemas.microsoft.com/office/drawing/2014/main" id="{801F196E-FDAE-4FB4-8DA8-E12EAE317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927" y="4872335"/>
            <a:ext cx="3257550" cy="1409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MEMURİYETE GİRMENİN VE MEMUR OLARAK KALMANIN ŞARTLARI DEĞİŞTİ">
            <a:extLst>
              <a:ext uri="{FF2B5EF4-FFF2-40B4-BE49-F238E27FC236}">
                <a16:creationId xmlns:a16="http://schemas.microsoft.com/office/drawing/2014/main" id="{8347835D-FBC9-4B02-B6C0-95BB6DFF1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084" y="324239"/>
            <a:ext cx="28670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işaret, çizim, direk içeren bir resim&#10;&#10;Açıklama otomatik olarak oluşturuldu">
            <a:extLst>
              <a:ext uri="{FF2B5EF4-FFF2-40B4-BE49-F238E27FC236}">
                <a16:creationId xmlns:a16="http://schemas.microsoft.com/office/drawing/2014/main" id="{7B1E7DF7-28E9-4704-BE34-BF90617B52BC}"/>
              </a:ext>
            </a:extLst>
          </p:cNvPr>
          <p:cNvPicPr>
            <a:picLocks noChangeAspect="1"/>
          </p:cNvPicPr>
          <p:nvPr/>
        </p:nvPicPr>
        <p:blipFill>
          <a:blip r:embed="rId4"/>
          <a:stretch>
            <a:fillRect/>
          </a:stretch>
        </p:blipFill>
        <p:spPr>
          <a:xfrm>
            <a:off x="183573" y="0"/>
            <a:ext cx="723619" cy="720000"/>
          </a:xfrm>
          <a:prstGeom prst="rect">
            <a:avLst/>
          </a:prstGeom>
        </p:spPr>
      </p:pic>
      <p:pic>
        <p:nvPicPr>
          <p:cNvPr id="7" name="Resim 6" descr="işaret, şişe, asılı, farklı içeren bir resim&#10;&#10;Açıklama otomatik olarak oluşturuldu">
            <a:extLst>
              <a:ext uri="{FF2B5EF4-FFF2-40B4-BE49-F238E27FC236}">
                <a16:creationId xmlns:a16="http://schemas.microsoft.com/office/drawing/2014/main" id="{5BE8A7D0-B987-4A0A-BB17-5D6B7595996A}"/>
              </a:ext>
            </a:extLst>
          </p:cNvPr>
          <p:cNvPicPr>
            <a:picLocks noChangeAspect="1"/>
          </p:cNvPicPr>
          <p:nvPr/>
        </p:nvPicPr>
        <p:blipFill>
          <a:blip r:embed="rId5"/>
          <a:stretch>
            <a:fillRect/>
          </a:stretch>
        </p:blipFill>
        <p:spPr>
          <a:xfrm>
            <a:off x="11472000" y="59755"/>
            <a:ext cx="720000" cy="720000"/>
          </a:xfrm>
          <a:prstGeom prst="rect">
            <a:avLst/>
          </a:prstGeom>
        </p:spPr>
      </p:pic>
    </p:spTree>
    <p:extLst>
      <p:ext uri="{BB962C8B-B14F-4D97-AF65-F5344CB8AC3E}">
        <p14:creationId xmlns:p14="http://schemas.microsoft.com/office/powerpoint/2010/main" val="225785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9B4784-BD1C-4910-9811-2F9431307008}"/>
              </a:ext>
            </a:extLst>
          </p:cNvPr>
          <p:cNvSpPr>
            <a:spLocks noGrp="1"/>
          </p:cNvSpPr>
          <p:nvPr>
            <p:ph type="title"/>
          </p:nvPr>
        </p:nvSpPr>
        <p:spPr>
          <a:xfrm>
            <a:off x="2592925" y="624110"/>
            <a:ext cx="5105733" cy="663916"/>
          </a:xfrm>
        </p:spPr>
        <p:txBody>
          <a:bodyPr/>
          <a:lstStyle/>
          <a:p>
            <a:r>
              <a:rPr lang="tr-TR" b="1" i="1" dirty="0"/>
              <a:t>Bölümümüz Hakkında</a:t>
            </a:r>
          </a:p>
        </p:txBody>
      </p:sp>
      <p:sp>
        <p:nvSpPr>
          <p:cNvPr id="3" name="İçerik Yer Tutucusu 2">
            <a:extLst>
              <a:ext uri="{FF2B5EF4-FFF2-40B4-BE49-F238E27FC236}">
                <a16:creationId xmlns:a16="http://schemas.microsoft.com/office/drawing/2014/main" id="{FD6E90ED-8F7A-4E7A-B271-20FAAF60AE69}"/>
              </a:ext>
            </a:extLst>
          </p:cNvPr>
          <p:cNvSpPr>
            <a:spLocks noGrp="1"/>
          </p:cNvSpPr>
          <p:nvPr>
            <p:ph idx="1"/>
          </p:nvPr>
        </p:nvSpPr>
        <p:spPr>
          <a:xfrm>
            <a:off x="2710509" y="1814916"/>
            <a:ext cx="8915400" cy="4297675"/>
          </a:xfrm>
        </p:spPr>
        <p:txBody>
          <a:bodyPr>
            <a:normAutofit lnSpcReduction="10000"/>
          </a:bodyPr>
          <a:lstStyle/>
          <a:p>
            <a:pPr algn="just">
              <a:lnSpc>
                <a:spcPct val="150000"/>
              </a:lnSpc>
            </a:pPr>
            <a:r>
              <a:rPr lang="tr-TR" dirty="0"/>
              <a:t>Fiziki olarak, binamız Matematik ve Arkeoloji bölümleri tarafından kullanılmakta olup üç sınıf ve bir seminer salonu bölümümüze tahsis edilmiştir.</a:t>
            </a:r>
          </a:p>
          <a:p>
            <a:pPr algn="just">
              <a:lnSpc>
                <a:spcPct val="150000"/>
              </a:lnSpc>
            </a:pPr>
            <a:r>
              <a:rPr lang="tr-TR" dirty="0"/>
              <a:t>Üniversitemiz ve Fen-Edebiyat Fakültesi bünyesinde bulunan çeşitli bilgisayar laboratuvarları bilgisayar tabanlı derslerimizde aktif olarak kullanılmaktadır. Pek çok bilim dalı gibi </a:t>
            </a:r>
            <a:r>
              <a:rPr lang="tr-TR" dirty="0">
                <a:solidFill>
                  <a:srgbClr val="0070C0"/>
                </a:solidFill>
              </a:rPr>
              <a:t>Matematik de Bilgisayarsız düşünülemez.</a:t>
            </a:r>
          </a:p>
          <a:p>
            <a:pPr algn="just">
              <a:lnSpc>
                <a:spcPct val="150000"/>
              </a:lnSpc>
            </a:pPr>
            <a:r>
              <a:rPr lang="tr-TR" dirty="0"/>
              <a:t>Bölümüz kuruluşundan beri kontenjanlarımız hep dolmuştur. İlk başlarda 50 öğrenci alınmakta iken son altı yıldır 30 kişi alınmaktadır. Ayrıca 2006-2011 yılları arasında (5 yıl boyunca) ikinci öğretimimiz mevcut idi, 2012-2013 yılından itibaren ikinci öğretime öğrenci alınmamıştır.</a:t>
            </a:r>
          </a:p>
          <a:p>
            <a:endParaRPr lang="tr-TR" dirty="0"/>
          </a:p>
        </p:txBody>
      </p:sp>
      <p:pic>
        <p:nvPicPr>
          <p:cNvPr id="4" name="Resim 3" descr="işaret, çizim, direk içeren bir resim&#10;&#10;Açıklama otomatik olarak oluşturuldu">
            <a:extLst>
              <a:ext uri="{FF2B5EF4-FFF2-40B4-BE49-F238E27FC236}">
                <a16:creationId xmlns:a16="http://schemas.microsoft.com/office/drawing/2014/main" id="{E97790D7-52E8-4B2C-8524-E941EF0A0D5E}"/>
              </a:ext>
            </a:extLst>
          </p:cNvPr>
          <p:cNvPicPr>
            <a:picLocks noChangeAspect="1"/>
          </p:cNvPicPr>
          <p:nvPr/>
        </p:nvPicPr>
        <p:blipFill>
          <a:blip r:embed="rId2"/>
          <a:stretch>
            <a:fillRect/>
          </a:stretch>
        </p:blipFill>
        <p:spPr>
          <a:xfrm>
            <a:off x="183573" y="0"/>
            <a:ext cx="723619" cy="720000"/>
          </a:xfrm>
          <a:prstGeom prst="rect">
            <a:avLst/>
          </a:prstGeom>
        </p:spPr>
      </p:pic>
      <p:pic>
        <p:nvPicPr>
          <p:cNvPr id="5" name="Resim 4" descr="işaret, şişe, asılı, farklı içeren bir resim&#10;&#10;Açıklama otomatik olarak oluşturuldu">
            <a:extLst>
              <a:ext uri="{FF2B5EF4-FFF2-40B4-BE49-F238E27FC236}">
                <a16:creationId xmlns:a16="http://schemas.microsoft.com/office/drawing/2014/main" id="{C1D3ABC3-465D-4596-84F4-2B7AB8719035}"/>
              </a:ext>
            </a:extLst>
          </p:cNvPr>
          <p:cNvPicPr>
            <a:picLocks noChangeAspect="1"/>
          </p:cNvPicPr>
          <p:nvPr/>
        </p:nvPicPr>
        <p:blipFill>
          <a:blip r:embed="rId3"/>
          <a:stretch>
            <a:fillRect/>
          </a:stretch>
        </p:blipFill>
        <p:spPr>
          <a:xfrm>
            <a:off x="11472000" y="59755"/>
            <a:ext cx="720000" cy="720000"/>
          </a:xfrm>
          <a:prstGeom prst="rect">
            <a:avLst/>
          </a:prstGeom>
        </p:spPr>
      </p:pic>
    </p:spTree>
    <p:extLst>
      <p:ext uri="{BB962C8B-B14F-4D97-AF65-F5344CB8AC3E}">
        <p14:creationId xmlns:p14="http://schemas.microsoft.com/office/powerpoint/2010/main" val="885452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Duman">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106</TotalTime>
  <Words>753</Words>
  <Application>Microsoft Office PowerPoint</Application>
  <PresentationFormat>Geniş ekran</PresentationFormat>
  <Paragraphs>88</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Century Gothic</vt:lpstr>
      <vt:lpstr>Courier New</vt:lpstr>
      <vt:lpstr>Wingdings</vt:lpstr>
      <vt:lpstr>Wingdings 3</vt:lpstr>
      <vt:lpstr>Duman</vt:lpstr>
      <vt:lpstr>Fen Edebiyat Fakültesi Matematik Bölümü</vt:lpstr>
      <vt:lpstr>Matematik Nedir ve Nerelerde Kullanılır?</vt:lpstr>
      <vt:lpstr>PowerPoint Sunusu</vt:lpstr>
      <vt:lpstr>Misyonumuz</vt:lpstr>
      <vt:lpstr>Vizyonumuz</vt:lpstr>
      <vt:lpstr>PowerPoint Sunusu</vt:lpstr>
      <vt:lpstr>PowerPoint Sunusu</vt:lpstr>
      <vt:lpstr>Matematik Bölümü</vt:lpstr>
      <vt:lpstr>Bölümümüz Hakkında</vt:lpstr>
      <vt:lpstr>PowerPoint Sunusu</vt:lpstr>
      <vt:lpstr>Akademik Kadro</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 Edebiyat Fakültesi Matematik Bölümü</dc:title>
  <dc:creator>HP</dc:creator>
  <cp:lastModifiedBy>FEYZI</cp:lastModifiedBy>
  <cp:revision>17</cp:revision>
  <dcterms:created xsi:type="dcterms:W3CDTF">2020-07-27T19:52:53Z</dcterms:created>
  <dcterms:modified xsi:type="dcterms:W3CDTF">2020-09-01T10:50:07Z</dcterms:modified>
</cp:coreProperties>
</file>